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8" r:id="rId5"/>
    <p:sldMasterId id="2147483735" r:id="rId6"/>
    <p:sldMasterId id="2147483744" r:id="rId7"/>
  </p:sldMasterIdLst>
  <p:notesMasterIdLst>
    <p:notesMasterId r:id="rId36"/>
  </p:notesMasterIdLst>
  <p:sldIdLst>
    <p:sldId id="34456" r:id="rId8"/>
    <p:sldId id="34457" r:id="rId9"/>
    <p:sldId id="34458" r:id="rId10"/>
    <p:sldId id="34459" r:id="rId11"/>
    <p:sldId id="473" r:id="rId12"/>
    <p:sldId id="476" r:id="rId13"/>
    <p:sldId id="477" r:id="rId14"/>
    <p:sldId id="480" r:id="rId15"/>
    <p:sldId id="481" r:id="rId16"/>
    <p:sldId id="474" r:id="rId17"/>
    <p:sldId id="483" r:id="rId18"/>
    <p:sldId id="491" r:id="rId19"/>
    <p:sldId id="475" r:id="rId20"/>
    <p:sldId id="492" r:id="rId21"/>
    <p:sldId id="479" r:id="rId22"/>
    <p:sldId id="478" r:id="rId23"/>
    <p:sldId id="486" r:id="rId24"/>
    <p:sldId id="487" r:id="rId25"/>
    <p:sldId id="496" r:id="rId26"/>
    <p:sldId id="497" r:id="rId27"/>
    <p:sldId id="498" r:id="rId28"/>
    <p:sldId id="501" r:id="rId29"/>
    <p:sldId id="518" r:id="rId30"/>
    <p:sldId id="503" r:id="rId31"/>
    <p:sldId id="506" r:id="rId32"/>
    <p:sldId id="509" r:id="rId33"/>
    <p:sldId id="510" r:id="rId34"/>
    <p:sldId id="524"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C73148-1606-4C31-8EA9-E5628A577AF1}" v="1" dt="2024-09-04T11:36:49.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79302" autoAdjust="0"/>
  </p:normalViewPr>
  <p:slideViewPr>
    <p:cSldViewPr>
      <p:cViewPr varScale="1">
        <p:scale>
          <a:sx n="90" d="100"/>
          <a:sy n="90" d="100"/>
        </p:scale>
        <p:origin x="117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9/4/2024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177DB9-4E61-46F4-8C33-605901B399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102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The</a:t>
            </a:r>
            <a:r>
              <a:rPr lang="en-US" sz="14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requirement to </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guard “live” parts of electric equipment operating at </a:t>
            </a:r>
            <a:r>
              <a:rPr lang="en-US" sz="1400" u="sng" dirty="0">
                <a:solidFill>
                  <a:schemeClr val="tx1"/>
                </a:solidFill>
                <a:latin typeface="Verdana" panose="020B0604030504040204" pitchFamily="34" charset="0"/>
                <a:ea typeface="Verdana" panose="020B0604030504040204" pitchFamily="34" charset="0"/>
                <a:cs typeface="Verdana" panose="020B0604030504040204" pitchFamily="34" charset="0"/>
              </a:rPr>
              <a:t>&gt;</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50 volts against accidental contact can</a:t>
            </a:r>
            <a:r>
              <a:rPr lang="en-US" sz="14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be satisfied by:</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90000"/>
              </a:lnSpc>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90000"/>
              </a:lnSpc>
              <a:buFont typeface="Arial"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Approved cabinets/enclosures or</a:t>
            </a:r>
          </a:p>
          <a:p>
            <a:pPr marL="342900" indent="-342900" algn="l">
              <a:lnSpc>
                <a:spcPct val="90000"/>
              </a:lnSpc>
              <a:buFont typeface="Arial"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Location or permanent partitions (thereby being only accessible to qualified persons)</a:t>
            </a:r>
          </a:p>
          <a:p>
            <a:pPr marL="342900" indent="-342900" algn="l">
              <a:lnSpc>
                <a:spcPct val="90000"/>
              </a:lnSpc>
              <a:buFont typeface="Arial"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Elevation of 8 feet or more above the floor or working surface to be out of direct or possible accidental</a:t>
            </a:r>
            <a:r>
              <a:rPr lang="en-US" sz="14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contact.</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90000"/>
              </a:lnSpc>
              <a:buFont typeface="Arial"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Mark entrances to these guarded locations with conspicuous warning signs.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020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80000"/>
              </a:lnSpc>
              <a:buFont typeface="Arial" pitchFamily="34" charset="0"/>
              <a:buNone/>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Live Parts are to be guarded!</a:t>
            </a:r>
          </a:p>
          <a:p>
            <a:pPr marL="342900" indent="-342900" algn="l">
              <a:lnSpc>
                <a:spcPct val="80000"/>
              </a:lnSpc>
              <a:buFont typeface="Arial" pitchFamily="34" charset="0"/>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80000"/>
              </a:lnSpc>
              <a:buFont typeface="Arial"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Where electrical equipment is in locations that it can suffer physical damage it must be guarded.</a:t>
            </a:r>
          </a:p>
          <a:p>
            <a:pPr marL="342900" indent="-342900" algn="l">
              <a:lnSpc>
                <a:spcPct val="80000"/>
              </a:lnSpc>
              <a:buFont typeface="Arial" pitchFamily="34" charset="0"/>
              <a:buChar cha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80000"/>
              </a:lnSpc>
              <a:buFont typeface="Arial"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The violation shown here is physical damage to conduit. It can be imagined that the wires running through this have been placed under strain.</a:t>
            </a:r>
            <a:r>
              <a:rPr lang="en-US" sz="14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Also, the possibility exists that insulation has been compressed to the point of heating, burning through, contacting the metal </a:t>
            </a:r>
            <a:r>
              <a:rPr lang="en-US" sz="1400" baseline="0" dirty="0" err="1">
                <a:solidFill>
                  <a:schemeClr val="tx1"/>
                </a:solidFill>
                <a:latin typeface="Verdana" panose="020B0604030504040204" pitchFamily="34" charset="0"/>
                <a:ea typeface="Verdana" panose="020B0604030504040204" pitchFamily="34" charset="0"/>
                <a:cs typeface="Verdana" panose="020B0604030504040204" pitchFamily="34" charset="0"/>
              </a:rPr>
              <a:t>sleeving</a:t>
            </a:r>
            <a:r>
              <a:rPr lang="en-US" sz="14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This could be a fire or shock hazard.</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28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Cabinets, Boxes, Fittings (29 CFR 1910.305(b))</a:t>
            </a:r>
          </a:p>
          <a:p>
            <a:endParaRPr lang="en-US" sz="1400" dirty="0">
              <a:latin typeface="Verdana" panose="020B0604030504040204" pitchFamily="34" charset="0"/>
              <a:ea typeface="Verdana" panose="020B0604030504040204" pitchFamily="34" charset="0"/>
              <a:cs typeface="Verdana" panose="020B0604030504040204" pitchFamily="34" charset="0"/>
            </a:endParaRPr>
          </a:p>
          <a:p>
            <a:pPr algn="l">
              <a:lnSpc>
                <a:spcPct val="80000"/>
              </a:lnSpc>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Junction boxes, pull boxes, and fittings must have approved covers.</a:t>
            </a:r>
          </a:p>
          <a:p>
            <a:pPr algn="l">
              <a:lnSpc>
                <a:spcPct val="80000"/>
              </a:lnSpc>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80000"/>
              </a:lnSpc>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Unused openings in cabinets, boxes and fittings must be closed (no missing “knockouts”).</a:t>
            </a:r>
          </a:p>
          <a:p>
            <a:pPr algn="l">
              <a:lnSpc>
                <a:spcPct val="80000"/>
              </a:lnSpc>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80000"/>
              </a:lnSpc>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Photo shows violations of these two requirements.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189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a:latin typeface="Verdana" panose="020B0604030504040204" pitchFamily="34" charset="0"/>
                <a:ea typeface="Verdana" panose="020B0604030504040204" pitchFamily="34" charset="0"/>
                <a:cs typeface="Verdana" panose="020B0604030504040204" pitchFamily="34" charset="0"/>
              </a:rPr>
              <a:t>Flexible cords (extension</a:t>
            </a:r>
            <a:r>
              <a:rPr lang="en-US" sz="1400" baseline="0" dirty="0">
                <a:latin typeface="Verdana" panose="020B0604030504040204" pitchFamily="34" charset="0"/>
                <a:ea typeface="Verdana" panose="020B0604030504040204" pitchFamily="34" charset="0"/>
                <a:cs typeface="Verdana" panose="020B0604030504040204" pitchFamily="34" charset="0"/>
              </a:rPr>
              <a:t> cords)</a:t>
            </a:r>
          </a:p>
          <a:p>
            <a:endParaRPr lang="en-US" sz="1400" baseline="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Extension cords shall not be: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marR="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Fastened with staples, (Staples may compress</a:t>
            </a:r>
            <a:r>
              <a:rPr lang="en-US" sz="14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the insulation around the wire. This can lead to heating and deterioration of the insulating wire)</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marR="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Hung from nails, or (This does not provide a secure attachment and the wire may be subject to movement or strain if not properly secured.)</a:t>
            </a:r>
          </a:p>
          <a:p>
            <a:pPr marL="342900" marR="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Suspended by wire. (This places 2</a:t>
            </a:r>
            <a:r>
              <a:rPr lang="en-US" sz="14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potential conductors within possible contact one with the other-unsafe.)</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u="sng" baseline="0" dirty="0">
                <a:latin typeface="Verdana" panose="020B0604030504040204" pitchFamily="34" charset="0"/>
                <a:ea typeface="Verdana" panose="020B0604030504040204" pitchFamily="34" charset="0"/>
                <a:cs typeface="Verdana" panose="020B0604030504040204" pitchFamily="34" charset="0"/>
              </a:rPr>
              <a:t>Strain Relief</a:t>
            </a:r>
            <a:r>
              <a:rPr lang="en-US" sz="1400" baseline="0" dirty="0">
                <a:latin typeface="Verdana" panose="020B0604030504040204" pitchFamily="34" charset="0"/>
                <a:ea typeface="Verdana" panose="020B0604030504040204" pitchFamily="34" charset="0"/>
                <a:cs typeface="Verdana" panose="020B0604030504040204" pitchFamily="34" charset="0"/>
              </a:rPr>
              <a:t>. Flexible cords shall be connected to devices and fittings so that strain relief is provided which will prevent pull from being directly transmitted to joints or terminal screws. (29 CFR 1926.405(g)(2)(iv).</a:t>
            </a:r>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557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itchFamily="34" charset="0"/>
              <a:buNone/>
            </a:pPr>
            <a:r>
              <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Electrical</a:t>
            </a:r>
            <a:r>
              <a:rPr lang="en-US" sz="1400" b="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s</a:t>
            </a:r>
            <a:r>
              <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rPr>
              <a:t>afety also includes:</a:t>
            </a:r>
          </a:p>
          <a:p>
            <a:pPr marL="342900" indent="-342900" algn="l">
              <a:buFont typeface="Arial" pitchFamily="34" charset="0"/>
              <a:buChar char="•"/>
            </a:pPr>
            <a:endPar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itchFamily="34" charset="0"/>
              <a:buChar char="•"/>
            </a:pP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Decide whether you will be using the appliance indoors or outdoors.</a:t>
            </a: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Extension cords that can be used outdoors will be clearly marked “Suitable for Use with Outdoor Appliances.” </a:t>
            </a:r>
          </a:p>
          <a:p>
            <a:pPr marL="0" indent="0" algn="l">
              <a:buFont typeface="Arial" pitchFamily="34" charset="0"/>
              <a:buNone/>
            </a:pP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Never use an indoor extension cord outdoors; it could result in an electric shock or fire hazard.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904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Prohibited Use of Flexible Cords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en-US" sz="1400" dirty="0">
                <a:latin typeface="Verdana" panose="020B0604030504040204" pitchFamily="34" charset="0"/>
                <a:ea typeface="Verdana" panose="020B0604030504040204" pitchFamily="34" charset="0"/>
                <a:cs typeface="Verdana" panose="020B0604030504040204" pitchFamily="34" charset="0"/>
              </a:rPr>
              <a:t>These</a:t>
            </a:r>
            <a:r>
              <a:rPr lang="en-US" sz="1400" baseline="0" dirty="0">
                <a:latin typeface="Verdana" panose="020B0604030504040204" pitchFamily="34" charset="0"/>
                <a:ea typeface="Verdana" panose="020B0604030504040204" pitchFamily="34" charset="0"/>
                <a:cs typeface="Verdana" panose="020B0604030504040204" pitchFamily="34" charset="0"/>
              </a:rPr>
              <a:t> are not a s</a:t>
            </a:r>
            <a:r>
              <a:rPr lang="en-US" sz="1400" dirty="0">
                <a:latin typeface="Verdana" panose="020B0604030504040204" pitchFamily="34" charset="0"/>
                <a:ea typeface="Verdana" panose="020B0604030504040204" pitchFamily="34" charset="0"/>
                <a:cs typeface="Verdana" panose="020B0604030504040204" pitchFamily="34" charset="0"/>
              </a:rPr>
              <a:t>ubstitute for fixed wiring. (Flex cord may not be up to carry same voltage as fixed arrangement.)</a:t>
            </a:r>
          </a:p>
          <a:p>
            <a:pPr marL="342900" indent="-342900">
              <a:buFont typeface="+mj-lt"/>
              <a:buAutoNum type="arabicPeriod"/>
            </a:pPr>
            <a:r>
              <a:rPr lang="en-US" sz="1400" dirty="0">
                <a:latin typeface="Verdana" panose="020B0604030504040204" pitchFamily="34" charset="0"/>
                <a:ea typeface="Verdana" panose="020B0604030504040204" pitchFamily="34" charset="0"/>
                <a:cs typeface="Verdana" panose="020B0604030504040204" pitchFamily="34" charset="0"/>
              </a:rPr>
              <a:t>They</a:t>
            </a:r>
            <a:r>
              <a:rPr lang="en-US" sz="1400" baseline="0" dirty="0">
                <a:latin typeface="Verdana" panose="020B0604030504040204" pitchFamily="34" charset="0"/>
                <a:ea typeface="Verdana" panose="020B0604030504040204" pitchFamily="34" charset="0"/>
                <a:cs typeface="Verdana" panose="020B0604030504040204" pitchFamily="34" charset="0"/>
              </a:rPr>
              <a:t> are not r</a:t>
            </a:r>
            <a:r>
              <a:rPr lang="en-US" sz="1400" dirty="0">
                <a:latin typeface="Verdana" panose="020B0604030504040204" pitchFamily="34" charset="0"/>
                <a:ea typeface="Verdana" panose="020B0604030504040204" pitchFamily="34" charset="0"/>
                <a:cs typeface="Verdana" panose="020B0604030504040204" pitchFamily="34" charset="0"/>
              </a:rPr>
              <a:t>un through walls, ceilings, floor, doors or windows. (Too</a:t>
            </a:r>
            <a:r>
              <a:rPr lang="en-US" sz="1400" baseline="0" dirty="0">
                <a:latin typeface="Verdana" panose="020B0604030504040204" pitchFamily="34" charset="0"/>
                <a:ea typeface="Verdana" panose="020B0604030504040204" pitchFamily="34" charset="0"/>
                <a:cs typeface="Verdana" panose="020B0604030504040204" pitchFamily="34" charset="0"/>
              </a:rPr>
              <a:t> easy to tamper with or come into contact with.) </a:t>
            </a:r>
          </a:p>
          <a:p>
            <a:pPr marL="342900" indent="-342900">
              <a:buFont typeface="+mj-lt"/>
              <a:buAutoNum type="arabicPeriod"/>
            </a:pPr>
            <a:r>
              <a:rPr lang="en-US" sz="1400" baseline="0" dirty="0">
                <a:latin typeface="Verdana" panose="020B0604030504040204" pitchFamily="34" charset="0"/>
                <a:ea typeface="Verdana" panose="020B0604030504040204" pitchFamily="34" charset="0"/>
                <a:cs typeface="Verdana" panose="020B0604030504040204" pitchFamily="34" charset="0"/>
              </a:rPr>
              <a:t>They are not concealed behind or attached to building surfaces. (Subject to humidity and dampness changes.)</a:t>
            </a:r>
          </a:p>
          <a:p>
            <a:pPr marL="0" indent="0">
              <a:buFont typeface="+mj-lt"/>
              <a:buNone/>
            </a:pPr>
            <a:endParaRPr lang="en-US" sz="1400" baseline="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934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We do not chain materials to electrical lines; if the material falls it</a:t>
            </a:r>
            <a:r>
              <a:rPr lang="en-US" sz="1400" baseline="0" dirty="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puts a strain on the line or separates the line from its connections.</a:t>
            </a:r>
          </a:p>
          <a:p>
            <a:r>
              <a:rPr lang="en-US" sz="1400" dirty="0">
                <a:latin typeface="Verdana" panose="020B0604030504040204" pitchFamily="34" charset="0"/>
                <a:ea typeface="Verdana" panose="020B0604030504040204" pitchFamily="34" charset="0"/>
                <a:cs typeface="Verdana" panose="020B0604030504040204" pitchFamily="34" charset="0"/>
              </a:rPr>
              <a:t>Ladders against the box contribute combustible materials should</a:t>
            </a:r>
            <a:r>
              <a:rPr lang="en-US" sz="1400" baseline="0" dirty="0">
                <a:latin typeface="Verdana" panose="020B0604030504040204" pitchFamily="34" charset="0"/>
                <a:ea typeface="Verdana" panose="020B0604030504040204" pitchFamily="34" charset="0"/>
                <a:cs typeface="Verdana" panose="020B0604030504040204" pitchFamily="34" charset="0"/>
              </a:rPr>
              <a:t> there be an electrical fire. Also, this limits access which may be required to shut the system down or isolate breakers (OSHA states there should be at least 3 feet of clearance around an electrical box).</a:t>
            </a:r>
          </a:p>
          <a:p>
            <a:r>
              <a:rPr lang="en-US" sz="1400" baseline="0" dirty="0">
                <a:latin typeface="Verdana" panose="020B0604030504040204" pitchFamily="34" charset="0"/>
                <a:ea typeface="Verdana" panose="020B0604030504040204" pitchFamily="34" charset="0"/>
                <a:cs typeface="Verdana" panose="020B0604030504040204" pitchFamily="34" charset="0"/>
              </a:rPr>
              <a:t>Also, if there is a fault in the electrical box, could the current flow to the outside of the box contacting conductive materials and be a possible shock or electrocution hazard?</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263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Left: extension cord under carpet permits foot traffic to compress cord and insulation to the point of thinning and distressing the insulation. Potential</a:t>
            </a:r>
            <a:r>
              <a:rPr lang="en-US" sz="1400" baseline="0" dirty="0">
                <a:latin typeface="Verdana" panose="020B0604030504040204" pitchFamily="34" charset="0"/>
                <a:ea typeface="Verdana" panose="020B0604030504040204" pitchFamily="34" charset="0"/>
                <a:cs typeface="Verdana" panose="020B0604030504040204" pitchFamily="34" charset="0"/>
              </a:rPr>
              <a:t> fire and shock hazard.</a:t>
            </a:r>
          </a:p>
          <a:p>
            <a:r>
              <a:rPr lang="en-US" sz="1400" baseline="0" dirty="0">
                <a:latin typeface="Verdana" panose="020B0604030504040204" pitchFamily="34" charset="0"/>
                <a:ea typeface="Verdana" panose="020B0604030504040204" pitchFamily="34" charset="0"/>
                <a:cs typeface="Verdana" panose="020B0604030504040204" pitchFamily="34" charset="0"/>
              </a:rPr>
              <a:t>Right: multiple lines into a power strip permits cords to heat up. Fire hazard.</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147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Left: Grounding prong in receptacle.</a:t>
            </a:r>
            <a:r>
              <a:rPr lang="en-US" sz="1400" baseline="0" dirty="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Seek professional help to remove and replace receptacle.</a:t>
            </a:r>
          </a:p>
          <a:p>
            <a:r>
              <a:rPr lang="en-US" sz="1400" dirty="0">
                <a:latin typeface="Verdana" panose="020B0604030504040204" pitchFamily="34" charset="0"/>
                <a:ea typeface="Verdana" panose="020B0604030504040204" pitchFamily="34" charset="0"/>
                <a:cs typeface="Verdana" panose="020B0604030504040204" pitchFamily="34" charset="0"/>
              </a:rPr>
              <a:t>Right: Damaged insulation and wiring. Destroy and replace.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1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277571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Top 5: </a:t>
            </a:r>
            <a:r>
              <a:rPr lang="en-US" sz="1400" u="sng" dirty="0">
                <a:latin typeface="Verdana" panose="020B0604030504040204" pitchFamily="34" charset="0"/>
                <a:ea typeface="Verdana" panose="020B0604030504040204" pitchFamily="34" charset="0"/>
                <a:cs typeface="Verdana" panose="020B0604030504040204" pitchFamily="34" charset="0"/>
              </a:rPr>
              <a:t>Number 4</a:t>
            </a:r>
          </a:p>
          <a:p>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Space heaters are a major cause of electrical fires. Because these types of heaters are portable, many times people put them too close to combustible surfaces such as clothing, chairs, and rugs. Coil space heaters are especially dangerous. If you do use space heaters, use the radiator-type that diffuse heat over the entire surface of the appliance.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93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788565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345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123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7738">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1pPr>
            <a:lvl2pPr marL="742950" indent="-285750" defTabSz="947738">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2pPr>
            <a:lvl3pPr marL="1143000" indent="-228600" defTabSz="947738">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3pPr>
            <a:lvl4pPr marL="1600200" indent="-228600" defTabSz="947738">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4pPr>
            <a:lvl5pPr marL="2057400" indent="-228600" defTabSz="947738">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5pPr>
            <a:lvl6pPr marL="2514600" indent="-228600" defTabSz="947738"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6pPr>
            <a:lvl7pPr marL="2971800" indent="-228600" defTabSz="947738"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7pPr>
            <a:lvl8pPr marL="3429000" indent="-228600" defTabSz="947738"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8pPr>
            <a:lvl9pPr marL="3886200" indent="-228600" defTabSz="947738"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Times New Roman" panose="02020603050405020304" pitchFamily="18" charset="0"/>
              </a:defRPr>
            </a:lvl9pPr>
          </a:lstStyle>
          <a:p>
            <a:pPr marL="0" marR="0" lvl="0" indent="0" algn="ctr" defTabSz="947738" rtl="0" eaLnBrk="1" fontAlgn="auto" latinLnBrk="0" hangingPunct="0">
              <a:lnSpc>
                <a:spcPct val="100000"/>
              </a:lnSpc>
              <a:spcBef>
                <a:spcPct val="0"/>
              </a:spcBef>
              <a:spcAft>
                <a:spcPts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64CCAE1-693B-42E3-96B0-19D767EBD42B}" type="slidenum">
              <a:rPr kumimoji="0" lang="en-US" altLang="en-US" sz="1200" b="0" i="0" u="none" strike="noStrike" kern="0" cap="none" spc="0" normalizeH="0" baseline="0" noProof="0" smtClean="0">
                <a:ln>
                  <a:noFill/>
                </a:ln>
                <a:solidFill>
                  <a:srgbClr val="000000"/>
                </a:solidFill>
                <a:effectLst/>
                <a:uLnTx/>
                <a:uFillTx/>
                <a:latin typeface="Arial" panose="020B0604020202020204" pitchFamily="34" charset="0"/>
                <a:ea typeface="+mn-ea"/>
                <a:cs typeface="+mn-cs"/>
                <a:sym typeface="Helvetica Light"/>
              </a:rPr>
              <a:pPr marL="0" marR="0" lvl="0" indent="0" algn="ctr" defTabSz="947738" rtl="0" eaLnBrk="1" fontAlgn="auto" latinLnBrk="0" hangingPunct="0">
                <a:lnSpc>
                  <a:spcPct val="100000"/>
                </a:lnSpc>
                <a:spcBef>
                  <a:spcPct val="0"/>
                </a:spcBef>
                <a:spcAft>
                  <a:spcPts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alt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Helvetica Light"/>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a:spcBef>
                <a:spcPct val="30000"/>
              </a:spcBef>
              <a:defRPr sz="1200">
                <a:solidFill>
                  <a:schemeClr val="tx1"/>
                </a:solidFill>
                <a:latin typeface="Times New Roman" panose="02020603050405020304" pitchFamily="18" charset="0"/>
              </a:defRPr>
            </a:lvl1pPr>
            <a:lvl2pPr marL="742950" indent="-285750" defTabSz="457200">
              <a:spcBef>
                <a:spcPct val="30000"/>
              </a:spcBef>
              <a:defRPr sz="1200">
                <a:solidFill>
                  <a:schemeClr val="tx1"/>
                </a:solidFill>
                <a:latin typeface="Times New Roman" panose="02020603050405020304" pitchFamily="18" charset="0"/>
              </a:defRPr>
            </a:lvl2pPr>
            <a:lvl3pPr marL="1143000" indent="-228600" defTabSz="457200">
              <a:spcBef>
                <a:spcPct val="30000"/>
              </a:spcBef>
              <a:defRPr sz="1200">
                <a:solidFill>
                  <a:schemeClr val="tx1"/>
                </a:solidFill>
                <a:latin typeface="Times New Roman" panose="02020603050405020304" pitchFamily="18" charset="0"/>
              </a:defRPr>
            </a:lvl3pPr>
            <a:lvl4pPr marL="1600200" indent="-228600" defTabSz="457200">
              <a:spcBef>
                <a:spcPct val="30000"/>
              </a:spcBef>
              <a:defRPr sz="1200">
                <a:solidFill>
                  <a:schemeClr val="tx1"/>
                </a:solidFill>
                <a:latin typeface="Times New Roman" panose="02020603050405020304" pitchFamily="18" charset="0"/>
              </a:defRPr>
            </a:lvl4pPr>
            <a:lvl5pPr marL="2057400" indent="-228600" defTabSz="4572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
                <a:srgbClr val="000000"/>
              </a:buClr>
              <a:buSzTx/>
              <a:buFontTx/>
              <a:buNone/>
              <a:tabLst/>
              <a:defRPr/>
            </a:pP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Unicode MS" charset="0"/>
              <a:sym typeface="Helvetica Light"/>
            </a:endParaRPr>
          </a:p>
        </p:txBody>
      </p:sp>
      <p:sp>
        <p:nvSpPr>
          <p:cNvPr id="25604" name="Text Box 2"/>
          <p:cNvSpPr>
            <a:spLocks noGrp="1" noChangeArrowheads="1"/>
          </p:cNvSpPr>
          <p:nvPr>
            <p:ph type="body"/>
          </p:nvPr>
        </p:nvSpPr>
        <p:spPr>
          <a:xfrm>
            <a:off x="685800" y="4343400"/>
            <a:ext cx="5486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400" dirty="0">
                <a:latin typeface="Arial" panose="020B0604020202020204" pitchFamily="34" charset="0"/>
                <a:cs typeface="Arial Unicode MS" charset="0"/>
              </a:rPr>
              <a:t>To understand how electricity can affect our bodies we must first understand how electricity does its work.  </a:t>
            </a:r>
          </a:p>
          <a:p>
            <a:pPr eaLnBrk="1" hangingPunct="1">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400" dirty="0">
                <a:latin typeface="Arial" panose="020B0604020202020204" pitchFamily="34" charset="0"/>
                <a:cs typeface="Arial Unicode MS" charset="0"/>
              </a:rPr>
              <a:t>As the diagram shows above, electricity (like water) uses its current flow to perform its work and as it does so its voltage drops from high to low.   </a:t>
            </a:r>
          </a:p>
          <a:p>
            <a:pPr eaLnBrk="1" hangingPunct="1">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400" dirty="0">
              <a:latin typeface="Arial" panose="020B0604020202020204" pitchFamily="34" charset="0"/>
              <a:cs typeface="Arial Unicode MS" charset="0"/>
            </a:endParaRPr>
          </a:p>
        </p:txBody>
      </p:sp>
    </p:spTree>
    <p:extLst>
      <p:ext uri="{BB962C8B-B14F-4D97-AF65-F5344CB8AC3E}">
        <p14:creationId xmlns:p14="http://schemas.microsoft.com/office/powerpoint/2010/main" val="3583686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Electrical Burns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lgn="l">
              <a:lnSpc>
                <a:spcPct val="80000"/>
              </a:lnSpc>
              <a:buFont typeface="Wingdings" panose="05000000000000000000" pitchFamily="2" charset="2"/>
              <a:buChar char="§"/>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Are the most common shock related nonfatal injury</a:t>
            </a:r>
          </a:p>
          <a:p>
            <a:pPr marL="285750" indent="-285750" algn="l">
              <a:lnSpc>
                <a:spcPct val="80000"/>
              </a:lnSpc>
              <a:buFont typeface="Wingdings" panose="05000000000000000000" pitchFamily="2" charset="2"/>
              <a:buChar char="§"/>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Occur when you touch electrical wiring or equipment that is improperly used or maintained</a:t>
            </a:r>
            <a:endPar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l">
              <a:lnSpc>
                <a:spcPct val="80000"/>
              </a:lnSpc>
              <a:buFont typeface="Wingdings" panose="05000000000000000000" pitchFamily="2" charset="2"/>
              <a:buChar char="§"/>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Typically occurs on the hands</a:t>
            </a:r>
            <a:endParaRPr lang="en-US" sz="1400" i="1" u="sng"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l">
              <a:lnSpc>
                <a:spcPct val="80000"/>
              </a:lnSpc>
              <a:buFont typeface="Wingdings" panose="05000000000000000000" pitchFamily="2" charset="2"/>
              <a:buChar char="§"/>
              <a:defRP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Very serious injury that needs immediate attention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81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Falls. When a person is working at an elevated height and receives a shock, there is the likelihood they may fall from their support.</a:t>
            </a:r>
          </a:p>
          <a:p>
            <a:pPr marL="342900" indent="-342900" algn="l">
              <a:lnSpc>
                <a:spcPct val="80000"/>
              </a:lnSpc>
              <a:buFont typeface="Arial"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Electrical shock can also cause indirect or secondary injuries.</a:t>
            </a:r>
          </a:p>
          <a:p>
            <a:pPr marL="342900" indent="-342900" algn="l">
              <a:lnSpc>
                <a:spcPct val="80000"/>
              </a:lnSpc>
              <a:buFont typeface="Arial" pitchFamily="34" charset="0"/>
              <a:buChar char="•"/>
            </a:pP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Employees working in an elevated location who experience a shock can fall resulting in serious injury or even death.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84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438C27E-540E-4C8B-A1DA-B47D438EAEEE}" type="datetime1">
              <a:rPr lang="en-US" smtClean="0"/>
              <a:t>9/4/2024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PPT-008-02</a:t>
            </a:r>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F6437E-D2F3-4E0B-B581-AF947BBF52CC}" type="datetime1">
              <a:rPr lang="en-US" smtClean="0"/>
              <a:t>9/4/2024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PPT-008-02</a:t>
            </a:r>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364726-2F61-41C9-A03D-AE9C0BDF9CB9}" type="datetime1">
              <a:rPr lang="en-US" smtClean="0"/>
              <a:t>9/4/2024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PPT-008-02</a:t>
            </a:r>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37360"/>
            <a:ext cx="7315200" cy="3840480"/>
          </a:xfrm>
          <a:prstGeom prst="rect">
            <a:avLst/>
          </a:prstGeom>
        </p:spPr>
        <p:txBody>
          <a:bodyPr/>
          <a:lstStyle>
            <a:lvl1pPr marL="342865" indent="-342865">
              <a:buClr>
                <a:schemeClr val="accent2"/>
              </a:buClr>
              <a:buFont typeface="Arial" panose="020B0604020202020204" pitchFamily="34" charset="0"/>
              <a:buChar char="•"/>
              <a:defRPr>
                <a:solidFill>
                  <a:schemeClr val="tx2"/>
                </a:solidFill>
              </a:defRPr>
            </a:lvl1pPr>
            <a:lvl2pPr>
              <a:buClr>
                <a:schemeClr val="accent2"/>
              </a:buClr>
              <a:defRPr>
                <a:solidFill>
                  <a:schemeClr val="tx2"/>
                </a:solidFill>
              </a:defRPr>
            </a:lvl2pPr>
            <a:lvl3pPr>
              <a:buClr>
                <a:schemeClr val="accent2"/>
              </a:buClr>
              <a:defRPr>
                <a:solidFill>
                  <a:schemeClr val="tx2"/>
                </a:solidFill>
              </a:defRPr>
            </a:lvl3pPr>
            <a:lvl4pPr>
              <a:buClr>
                <a:schemeClr val="accent2"/>
              </a:buClr>
              <a:defRPr>
                <a:solidFill>
                  <a:schemeClr val="tx2"/>
                </a:solidFill>
              </a:defRPr>
            </a:lvl4pPr>
            <a:lvl5pPr>
              <a:buClr>
                <a:schemeClr val="accent2"/>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85800" y="182880"/>
            <a:ext cx="5943600" cy="822960"/>
          </a:xfrm>
          <a:prstGeom prst="rect">
            <a:avLst/>
          </a:prstGeom>
        </p:spPr>
        <p:txBody>
          <a:bodyPr vert="horz" lIns="130039" tIns="65020" rIns="130039" bIns="65020" rtlCol="0" anchor="b" anchorCtr="0">
            <a:normAutofit/>
          </a:bodyPr>
          <a:lstStyle>
            <a:lvl1pPr defTabSz="119051">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685800" y="1234440"/>
            <a:ext cx="7315200" cy="411480"/>
          </a:xfrm>
          <a:prstGeom prst="rect">
            <a:avLst/>
          </a:prstGeom>
        </p:spPr>
        <p:txBody>
          <a:bodyPr>
            <a:noAutofit/>
          </a:bodyPr>
          <a:lstStyle>
            <a:lvl1pPr>
              <a:buNone/>
              <a:defRPr sz="2391"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3939255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63040"/>
            <a:ext cx="7315200" cy="420624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85800" y="182880"/>
            <a:ext cx="5943600" cy="822960"/>
          </a:xfrm>
          <a:prstGeom prst="rect">
            <a:avLst/>
          </a:prstGeom>
        </p:spPr>
        <p:txBody>
          <a:bodyPr vert="horz" lIns="130039" tIns="65020" rIns="130039" bIns="65020" rtlCol="0" anchor="b" anchorCtr="0">
            <a:normAutofit/>
          </a:bodyPr>
          <a:lstStyle>
            <a:lvl1pPr defTabSz="119051">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853614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Bullet">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
            <a:ext cx="5943600" cy="822960"/>
          </a:xfrm>
        </p:spPr>
        <p:txBody>
          <a:bodyPr/>
          <a:lstStyle/>
          <a:p>
            <a:r>
              <a:rPr lang="en-US" dirty="0"/>
              <a:t>Click to edit Master title style</a:t>
            </a:r>
          </a:p>
        </p:txBody>
      </p:sp>
      <p:sp>
        <p:nvSpPr>
          <p:cNvPr id="3" name="Content Placeholder 2"/>
          <p:cNvSpPr>
            <a:spLocks noGrp="1"/>
          </p:cNvSpPr>
          <p:nvPr>
            <p:ph idx="1"/>
          </p:nvPr>
        </p:nvSpPr>
        <p:spPr>
          <a:xfrm>
            <a:off x="685800" y="1737360"/>
            <a:ext cx="3840480" cy="3657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754880" y="1737360"/>
            <a:ext cx="3840480" cy="3657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p:cNvSpPr>
            <a:spLocks noGrp="1"/>
          </p:cNvSpPr>
          <p:nvPr>
            <p:ph type="body" sz="quarter" idx="14" hasCustomPrompt="1"/>
          </p:nvPr>
        </p:nvSpPr>
        <p:spPr>
          <a:xfrm>
            <a:off x="685800" y="1234440"/>
            <a:ext cx="7315200" cy="411480"/>
          </a:xfrm>
        </p:spPr>
        <p:txBody>
          <a:bodyPr>
            <a:noAutofit/>
          </a:bodyPr>
          <a:lstStyle>
            <a:lvl1pPr marL="0" indent="0">
              <a:buNone/>
              <a:defRPr lang="en-US" sz="2391" b="1" kern="1200" dirty="0">
                <a:solidFill>
                  <a:schemeClr val="accent2"/>
                </a:solidFill>
                <a:latin typeface="+mj-lt"/>
                <a:ea typeface="+mn-ea"/>
                <a:cs typeface="Times New Roman"/>
              </a:defRPr>
            </a:lvl1pPr>
          </a:lstStyle>
          <a:p>
            <a:pPr marL="342865" lvl="0" indent="-342865" algn="l" defTabSz="457154" rtl="0" eaLnBrk="1" latinLnBrk="0" hangingPunct="1">
              <a:spcBef>
                <a:spcPct val="20000"/>
              </a:spcBef>
              <a:buFont typeface="Arial"/>
              <a:buNone/>
            </a:pPr>
            <a:r>
              <a:rPr lang="en-US" dirty="0"/>
              <a:t>Subtitle</a:t>
            </a:r>
          </a:p>
        </p:txBody>
      </p:sp>
    </p:spTree>
    <p:extLst>
      <p:ext uri="{BB962C8B-B14F-4D97-AF65-F5344CB8AC3E}">
        <p14:creationId xmlns:p14="http://schemas.microsoft.com/office/powerpoint/2010/main" val="286657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Picture-Bullet">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
            <a:ext cx="59436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85800" y="1737360"/>
            <a:ext cx="3931920" cy="4114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3" hasCustomPrompt="1"/>
          </p:nvPr>
        </p:nvSpPr>
        <p:spPr>
          <a:xfrm>
            <a:off x="685800" y="1234440"/>
            <a:ext cx="7315200" cy="411480"/>
          </a:xfrm>
        </p:spPr>
        <p:txBody>
          <a:bodyPr>
            <a:noAutofit/>
          </a:bodyPr>
          <a:lstStyle>
            <a:lvl1pPr marL="0" indent="0">
              <a:buNone/>
              <a:defRPr lang="en-US" sz="2391" b="1" kern="1200" dirty="0">
                <a:solidFill>
                  <a:schemeClr val="accent2"/>
                </a:solidFill>
                <a:latin typeface="+mj-lt"/>
                <a:ea typeface="+mn-ea"/>
                <a:cs typeface="Times New Roman"/>
              </a:defRPr>
            </a:lvl1pPr>
          </a:lstStyle>
          <a:p>
            <a:pPr marL="342865" lvl="0" indent="-342865" algn="l" defTabSz="457154" rtl="0" eaLnBrk="1" latinLnBrk="0" hangingPunct="1">
              <a:spcBef>
                <a:spcPct val="20000"/>
              </a:spcBef>
              <a:buFont typeface="Arial"/>
              <a:buNone/>
            </a:pPr>
            <a:r>
              <a:rPr lang="en-US" dirty="0"/>
              <a:t>Subtitle</a:t>
            </a:r>
          </a:p>
        </p:txBody>
      </p:sp>
      <p:sp>
        <p:nvSpPr>
          <p:cNvPr id="10" name="Picture Placeholder 9"/>
          <p:cNvSpPr>
            <a:spLocks noGrp="1"/>
          </p:cNvSpPr>
          <p:nvPr>
            <p:ph type="pic" sz="quarter" idx="14"/>
          </p:nvPr>
        </p:nvSpPr>
        <p:spPr>
          <a:xfrm>
            <a:off x="4846320" y="1737360"/>
            <a:ext cx="4297680" cy="3200400"/>
          </a:xfrm>
        </p:spPr>
        <p:txBody>
          <a:bodyPr/>
          <a:lstStyle>
            <a:lvl1pPr marL="0" indent="0">
              <a:buNone/>
              <a:defRPr>
                <a:solidFill>
                  <a:schemeClr val="tx2"/>
                </a:solidFill>
              </a:defRPr>
            </a:lvl1pPr>
          </a:lstStyle>
          <a:p>
            <a:endParaRPr lang="en-US" dirty="0"/>
          </a:p>
        </p:txBody>
      </p:sp>
    </p:spTree>
    <p:extLst>
      <p:ext uri="{BB962C8B-B14F-4D97-AF65-F5344CB8AC3E}">
        <p14:creationId xmlns:p14="http://schemas.microsoft.com/office/powerpoint/2010/main" val="1217094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9102"/>
            <a:ext cx="9144000" cy="3088898"/>
          </a:xfrm>
          <a:prstGeom prst="rect">
            <a:avLst/>
          </a:prstGeom>
        </p:spPr>
      </p:pic>
      <p:sp>
        <p:nvSpPr>
          <p:cNvPr id="2" name="Title 1"/>
          <p:cNvSpPr>
            <a:spLocks noGrp="1"/>
          </p:cNvSpPr>
          <p:nvPr>
            <p:ph type="ctrTitle" hasCustomPrompt="1"/>
          </p:nvPr>
        </p:nvSpPr>
        <p:spPr>
          <a:xfrm>
            <a:off x="686776" y="1867326"/>
            <a:ext cx="5546373" cy="734936"/>
          </a:xfrm>
          <a:prstGeom prst="rect">
            <a:avLst/>
          </a:prstGeom>
        </p:spPr>
        <p:txBody>
          <a:bodyPr anchor="b" anchorCtr="0">
            <a:normAutofit/>
          </a:bodyPr>
          <a:lstStyle>
            <a:lvl1pPr algn="l">
              <a:lnSpc>
                <a:spcPts val="4299"/>
              </a:lnSpc>
              <a:spcBef>
                <a:spcPts val="0"/>
              </a:spcBef>
              <a:defRPr sz="4008"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686776" y="3291840"/>
            <a:ext cx="5546373" cy="386940"/>
          </a:xfrm>
          <a:prstGeom prst="rect">
            <a:avLst/>
          </a:prstGeom>
        </p:spPr>
        <p:txBody>
          <a:bodyPr>
            <a:noAutofit/>
          </a:bodyPr>
          <a:lstStyle>
            <a:lvl1pPr marL="0" indent="0" algn="l">
              <a:buNone/>
              <a:defRPr sz="2391" cap="none" baseline="0">
                <a:solidFill>
                  <a:schemeClr val="accent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dirty="0"/>
              <a:t>Subheading/topic</a:t>
            </a:r>
          </a:p>
        </p:txBody>
      </p:sp>
      <p:sp>
        <p:nvSpPr>
          <p:cNvPr id="9" name="Text Placeholder 6"/>
          <p:cNvSpPr txBox="1">
            <a:spLocks/>
          </p:cNvSpPr>
          <p:nvPr userDrawn="1"/>
        </p:nvSpPr>
        <p:spPr>
          <a:xfrm>
            <a:off x="686775" y="6264073"/>
            <a:ext cx="3759383" cy="365125"/>
          </a:xfrm>
          <a:prstGeom prst="rect">
            <a:avLst/>
          </a:prstGeom>
        </p:spPr>
        <p:txBody>
          <a:bodyPr vert="horz" lIns="91439" tIns="45719" rIns="91439" bIns="45719"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177" rtl="0" eaLnBrk="1" fontAlgn="auto" latinLnBrk="0" hangingPunct="1">
              <a:lnSpc>
                <a:spcPct val="100000"/>
              </a:lnSpc>
              <a:spcBef>
                <a:spcPct val="20000"/>
              </a:spcBef>
              <a:spcAft>
                <a:spcPts val="0"/>
              </a:spcAft>
              <a:buClrTx/>
              <a:buSzTx/>
              <a:buFont typeface="Arial"/>
              <a:buNone/>
              <a:tabLst/>
              <a:defRPr/>
            </a:pPr>
            <a:r>
              <a:rPr lang="en-US" sz="703" dirty="0">
                <a:solidFill>
                  <a:schemeClr val="accent1"/>
                </a:solidFill>
                <a:latin typeface="+mj-lt"/>
              </a:rPr>
              <a:t> © 2017 ARTHUR J. GALLAGHER &amp; CO.</a:t>
            </a:r>
            <a:r>
              <a:rPr lang="en-US" sz="703" baseline="0" dirty="0">
                <a:solidFill>
                  <a:schemeClr val="accent1"/>
                </a:solidFill>
                <a:latin typeface="+mj-lt"/>
              </a:rPr>
              <a:t>  </a:t>
            </a:r>
            <a:r>
              <a:rPr lang="en-US" sz="703" dirty="0">
                <a:solidFill>
                  <a:schemeClr val="accent1"/>
                </a:solidFill>
                <a:latin typeface="+mj-lt"/>
              </a:rPr>
              <a:t>|</a:t>
            </a:r>
            <a:r>
              <a:rPr lang="en-US" sz="703" baseline="0" dirty="0">
                <a:solidFill>
                  <a:schemeClr val="accent1"/>
                </a:solidFill>
                <a:latin typeface="+mj-lt"/>
              </a:rPr>
              <a:t>  </a:t>
            </a:r>
            <a:r>
              <a:rPr lang="en-US" sz="703" dirty="0">
                <a:solidFill>
                  <a:schemeClr val="accent1"/>
                </a:solidFill>
                <a:latin typeface="+mj-lt"/>
              </a:rPr>
              <a:t>AJG.COM</a:t>
            </a:r>
            <a:endParaRPr sz="703" baseline="30000" dirty="0">
              <a:solidFill>
                <a:schemeClr val="accent1"/>
              </a:solidFill>
              <a:latin typeface="+mj-lt"/>
            </a:endParaRP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26480" y="457201"/>
            <a:ext cx="2743200" cy="1308931"/>
          </a:xfrm>
          <a:prstGeom prst="rect">
            <a:avLst/>
          </a:prstGeom>
        </p:spPr>
      </p:pic>
    </p:spTree>
    <p:extLst>
      <p:ext uri="{BB962C8B-B14F-4D97-AF65-F5344CB8AC3E}">
        <p14:creationId xmlns:p14="http://schemas.microsoft.com/office/powerpoint/2010/main" val="3306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636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37360"/>
            <a:ext cx="7315200" cy="3840480"/>
          </a:xfrm>
          <a:prstGeom prst="rect">
            <a:avLst/>
          </a:prstGeom>
        </p:spPr>
        <p:txBody>
          <a:bodyPr/>
          <a:lstStyle>
            <a:lvl1pPr marL="342865" indent="-342865">
              <a:buClr>
                <a:schemeClr val="accent2"/>
              </a:buClr>
              <a:buFont typeface="Arial" panose="020B0604020202020204" pitchFamily="34" charset="0"/>
              <a:buChar char="•"/>
              <a:defRPr>
                <a:solidFill>
                  <a:schemeClr val="tx2"/>
                </a:solidFill>
              </a:defRPr>
            </a:lvl1pPr>
            <a:lvl2pPr>
              <a:buClr>
                <a:schemeClr val="accent2"/>
              </a:buClr>
              <a:defRPr>
                <a:solidFill>
                  <a:schemeClr val="tx2"/>
                </a:solidFill>
              </a:defRPr>
            </a:lvl2pPr>
            <a:lvl3pPr>
              <a:buClr>
                <a:schemeClr val="accent2"/>
              </a:buClr>
              <a:defRPr>
                <a:solidFill>
                  <a:schemeClr val="tx2"/>
                </a:solidFill>
              </a:defRPr>
            </a:lvl3pPr>
            <a:lvl4pPr>
              <a:buClr>
                <a:schemeClr val="accent2"/>
              </a:buClr>
              <a:defRPr>
                <a:solidFill>
                  <a:schemeClr val="tx2"/>
                </a:solidFill>
              </a:defRPr>
            </a:lvl4pPr>
            <a:lvl5pPr>
              <a:buClr>
                <a:schemeClr val="accent2"/>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85800" y="182880"/>
            <a:ext cx="5943600" cy="822960"/>
          </a:xfrm>
          <a:prstGeom prst="rect">
            <a:avLst/>
          </a:prstGeom>
        </p:spPr>
        <p:txBody>
          <a:bodyPr vert="horz" lIns="130039" tIns="65020" rIns="130039" bIns="65020" rtlCol="0" anchor="b" anchorCtr="0">
            <a:normAutofit/>
          </a:bodyPr>
          <a:lstStyle>
            <a:lvl1pPr defTabSz="119051">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685800" y="1234440"/>
            <a:ext cx="7315200" cy="411480"/>
          </a:xfrm>
          <a:prstGeom prst="rect">
            <a:avLst/>
          </a:prstGeom>
        </p:spPr>
        <p:txBody>
          <a:bodyPr>
            <a:noAutofit/>
          </a:bodyPr>
          <a:lstStyle>
            <a:lvl1pPr>
              <a:buNone/>
              <a:defRPr sz="2391"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1762556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63040"/>
            <a:ext cx="7315200" cy="420624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85800" y="182880"/>
            <a:ext cx="5943600" cy="822960"/>
          </a:xfrm>
          <a:prstGeom prst="rect">
            <a:avLst/>
          </a:prstGeom>
        </p:spPr>
        <p:txBody>
          <a:bodyPr vert="horz" lIns="130039" tIns="65020" rIns="130039" bIns="65020" rtlCol="0" anchor="b" anchorCtr="0">
            <a:normAutofit/>
          </a:bodyPr>
          <a:lstStyle>
            <a:lvl1pPr defTabSz="119051">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24487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B998D7-AB63-452D-BD44-ACB2C278AC1A}" type="datetime1">
              <a:rPr lang="en-US" smtClean="0"/>
              <a:t>9/4/2024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PPT-008-02</a:t>
            </a:r>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Bullet">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
            <a:ext cx="5943600" cy="822960"/>
          </a:xfrm>
        </p:spPr>
        <p:txBody>
          <a:bodyPr/>
          <a:lstStyle/>
          <a:p>
            <a:r>
              <a:rPr lang="en-US" dirty="0"/>
              <a:t>Click to edit Master title style</a:t>
            </a:r>
          </a:p>
        </p:txBody>
      </p:sp>
      <p:sp>
        <p:nvSpPr>
          <p:cNvPr id="3" name="Content Placeholder 2"/>
          <p:cNvSpPr>
            <a:spLocks noGrp="1"/>
          </p:cNvSpPr>
          <p:nvPr>
            <p:ph idx="1"/>
          </p:nvPr>
        </p:nvSpPr>
        <p:spPr>
          <a:xfrm>
            <a:off x="685800" y="1737360"/>
            <a:ext cx="3840480" cy="3657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754880" y="1737360"/>
            <a:ext cx="3840480" cy="3657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p:cNvSpPr>
            <a:spLocks noGrp="1"/>
          </p:cNvSpPr>
          <p:nvPr>
            <p:ph type="body" sz="quarter" idx="14" hasCustomPrompt="1"/>
          </p:nvPr>
        </p:nvSpPr>
        <p:spPr>
          <a:xfrm>
            <a:off x="685800" y="1234440"/>
            <a:ext cx="7315200" cy="411480"/>
          </a:xfrm>
        </p:spPr>
        <p:txBody>
          <a:bodyPr>
            <a:noAutofit/>
          </a:bodyPr>
          <a:lstStyle>
            <a:lvl1pPr marL="0" indent="0">
              <a:buNone/>
              <a:defRPr lang="en-US" sz="2391" b="1" kern="1200" dirty="0">
                <a:solidFill>
                  <a:schemeClr val="accent2"/>
                </a:solidFill>
                <a:latin typeface="+mj-lt"/>
                <a:ea typeface="+mn-ea"/>
                <a:cs typeface="Times New Roman"/>
              </a:defRPr>
            </a:lvl1pPr>
          </a:lstStyle>
          <a:p>
            <a:pPr marL="342865" lvl="0" indent="-342865" algn="l" defTabSz="457154" rtl="0" eaLnBrk="1" latinLnBrk="0" hangingPunct="1">
              <a:spcBef>
                <a:spcPct val="20000"/>
              </a:spcBef>
              <a:buFont typeface="Arial"/>
              <a:buNone/>
            </a:pPr>
            <a:r>
              <a:rPr lang="en-US" dirty="0"/>
              <a:t>Subtitle</a:t>
            </a:r>
          </a:p>
        </p:txBody>
      </p:sp>
    </p:spTree>
    <p:extLst>
      <p:ext uri="{BB962C8B-B14F-4D97-AF65-F5344CB8AC3E}">
        <p14:creationId xmlns:p14="http://schemas.microsoft.com/office/powerpoint/2010/main" val="2909443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Picture-Bullet">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
            <a:ext cx="59436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85800" y="1737360"/>
            <a:ext cx="3931920" cy="4114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3" hasCustomPrompt="1"/>
          </p:nvPr>
        </p:nvSpPr>
        <p:spPr>
          <a:xfrm>
            <a:off x="685800" y="1234440"/>
            <a:ext cx="7315200" cy="411480"/>
          </a:xfrm>
        </p:spPr>
        <p:txBody>
          <a:bodyPr>
            <a:noAutofit/>
          </a:bodyPr>
          <a:lstStyle>
            <a:lvl1pPr marL="0" indent="0">
              <a:buNone/>
              <a:defRPr lang="en-US" sz="2391" b="1" kern="1200" dirty="0">
                <a:solidFill>
                  <a:schemeClr val="accent2"/>
                </a:solidFill>
                <a:latin typeface="+mj-lt"/>
                <a:ea typeface="+mn-ea"/>
                <a:cs typeface="Times New Roman"/>
              </a:defRPr>
            </a:lvl1pPr>
          </a:lstStyle>
          <a:p>
            <a:pPr marL="342865" lvl="0" indent="-342865" algn="l" defTabSz="457154" rtl="0" eaLnBrk="1" latinLnBrk="0" hangingPunct="1">
              <a:spcBef>
                <a:spcPct val="20000"/>
              </a:spcBef>
              <a:buFont typeface="Arial"/>
              <a:buNone/>
            </a:pPr>
            <a:r>
              <a:rPr lang="en-US" dirty="0"/>
              <a:t>Subtitle</a:t>
            </a:r>
          </a:p>
        </p:txBody>
      </p:sp>
      <p:sp>
        <p:nvSpPr>
          <p:cNvPr id="10" name="Picture Placeholder 9"/>
          <p:cNvSpPr>
            <a:spLocks noGrp="1"/>
          </p:cNvSpPr>
          <p:nvPr>
            <p:ph type="pic" sz="quarter" idx="14"/>
          </p:nvPr>
        </p:nvSpPr>
        <p:spPr>
          <a:xfrm>
            <a:off x="4846320" y="1737360"/>
            <a:ext cx="4297680" cy="3200400"/>
          </a:xfrm>
        </p:spPr>
        <p:txBody>
          <a:bodyPr/>
          <a:lstStyle>
            <a:lvl1pPr marL="0" indent="0">
              <a:buNone/>
              <a:defRPr>
                <a:solidFill>
                  <a:schemeClr val="tx2"/>
                </a:solidFill>
              </a:defRPr>
            </a:lvl1pPr>
          </a:lstStyle>
          <a:p>
            <a:endParaRPr lang="en-US" dirty="0"/>
          </a:p>
        </p:txBody>
      </p:sp>
    </p:spTree>
    <p:extLst>
      <p:ext uri="{BB962C8B-B14F-4D97-AF65-F5344CB8AC3E}">
        <p14:creationId xmlns:p14="http://schemas.microsoft.com/office/powerpoint/2010/main" val="3304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9102"/>
            <a:ext cx="9144000" cy="3088898"/>
          </a:xfrm>
          <a:prstGeom prst="rect">
            <a:avLst/>
          </a:prstGeom>
        </p:spPr>
      </p:pic>
      <p:sp>
        <p:nvSpPr>
          <p:cNvPr id="2" name="Title 1"/>
          <p:cNvSpPr>
            <a:spLocks noGrp="1"/>
          </p:cNvSpPr>
          <p:nvPr>
            <p:ph type="ctrTitle" hasCustomPrompt="1"/>
          </p:nvPr>
        </p:nvSpPr>
        <p:spPr>
          <a:xfrm>
            <a:off x="686776" y="1867326"/>
            <a:ext cx="5546373" cy="734936"/>
          </a:xfrm>
          <a:prstGeom prst="rect">
            <a:avLst/>
          </a:prstGeom>
        </p:spPr>
        <p:txBody>
          <a:bodyPr anchor="b" anchorCtr="0">
            <a:normAutofit/>
          </a:bodyPr>
          <a:lstStyle>
            <a:lvl1pPr algn="l">
              <a:lnSpc>
                <a:spcPts val="4299"/>
              </a:lnSpc>
              <a:spcBef>
                <a:spcPts val="0"/>
              </a:spcBef>
              <a:defRPr sz="4008"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686776" y="3291840"/>
            <a:ext cx="5546373" cy="386940"/>
          </a:xfrm>
          <a:prstGeom prst="rect">
            <a:avLst/>
          </a:prstGeom>
        </p:spPr>
        <p:txBody>
          <a:bodyPr>
            <a:noAutofit/>
          </a:bodyPr>
          <a:lstStyle>
            <a:lvl1pPr marL="0" indent="0" algn="l">
              <a:buNone/>
              <a:defRPr sz="2391" cap="none" baseline="0">
                <a:solidFill>
                  <a:schemeClr val="accent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dirty="0"/>
              <a:t>Subheading/topic</a:t>
            </a:r>
          </a:p>
        </p:txBody>
      </p:sp>
      <p:sp>
        <p:nvSpPr>
          <p:cNvPr id="9" name="Text Placeholder 6"/>
          <p:cNvSpPr txBox="1">
            <a:spLocks/>
          </p:cNvSpPr>
          <p:nvPr userDrawn="1"/>
        </p:nvSpPr>
        <p:spPr>
          <a:xfrm>
            <a:off x="686775" y="6264073"/>
            <a:ext cx="3759383" cy="365125"/>
          </a:xfrm>
          <a:prstGeom prst="rect">
            <a:avLst/>
          </a:prstGeom>
        </p:spPr>
        <p:txBody>
          <a:bodyPr vert="horz" lIns="91439" tIns="45719" rIns="91439" bIns="45719"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177" rtl="0" eaLnBrk="1" fontAlgn="auto" latinLnBrk="0" hangingPunct="1">
              <a:lnSpc>
                <a:spcPct val="100000"/>
              </a:lnSpc>
              <a:spcBef>
                <a:spcPct val="20000"/>
              </a:spcBef>
              <a:spcAft>
                <a:spcPts val="0"/>
              </a:spcAft>
              <a:buClrTx/>
              <a:buSzTx/>
              <a:buFont typeface="Arial"/>
              <a:buNone/>
              <a:tabLst/>
              <a:defRPr/>
            </a:pPr>
            <a:r>
              <a:rPr lang="en-US" sz="703" dirty="0">
                <a:solidFill>
                  <a:schemeClr val="accent1"/>
                </a:solidFill>
                <a:latin typeface="+mj-lt"/>
              </a:rPr>
              <a:t> © 2017 ARTHUR J. GALLAGHER &amp; CO.</a:t>
            </a:r>
            <a:r>
              <a:rPr lang="en-US" sz="703" baseline="0" dirty="0">
                <a:solidFill>
                  <a:schemeClr val="accent1"/>
                </a:solidFill>
                <a:latin typeface="+mj-lt"/>
              </a:rPr>
              <a:t>  </a:t>
            </a:r>
            <a:r>
              <a:rPr lang="en-US" sz="703" dirty="0">
                <a:solidFill>
                  <a:schemeClr val="accent1"/>
                </a:solidFill>
                <a:latin typeface="+mj-lt"/>
              </a:rPr>
              <a:t>|</a:t>
            </a:r>
            <a:r>
              <a:rPr lang="en-US" sz="703" baseline="0" dirty="0">
                <a:solidFill>
                  <a:schemeClr val="accent1"/>
                </a:solidFill>
                <a:latin typeface="+mj-lt"/>
              </a:rPr>
              <a:t>  </a:t>
            </a:r>
            <a:r>
              <a:rPr lang="en-US" sz="703" dirty="0">
                <a:solidFill>
                  <a:schemeClr val="accent1"/>
                </a:solidFill>
                <a:latin typeface="+mj-lt"/>
              </a:rPr>
              <a:t>AJG.COM</a:t>
            </a:r>
            <a:endParaRPr sz="703" baseline="30000" dirty="0">
              <a:solidFill>
                <a:schemeClr val="accent1"/>
              </a:solidFill>
              <a:latin typeface="+mj-lt"/>
            </a:endParaRP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26480" y="457201"/>
            <a:ext cx="2743200" cy="1308931"/>
          </a:xfrm>
          <a:prstGeom prst="rect">
            <a:avLst/>
          </a:prstGeom>
        </p:spPr>
      </p:pic>
    </p:spTree>
    <p:extLst>
      <p:ext uri="{BB962C8B-B14F-4D97-AF65-F5344CB8AC3E}">
        <p14:creationId xmlns:p14="http://schemas.microsoft.com/office/powerpoint/2010/main" val="180606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696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6216F2FA-D716-1D40-8EAB-E8DDD12FB312}" type="slidenum">
              <a:rPr lang="en-US" smtClean="0"/>
              <a:t>‹#›</a:t>
            </a:fld>
            <a:endParaRPr lang="en-US" dirty="0"/>
          </a:p>
        </p:txBody>
      </p:sp>
    </p:spTree>
    <p:extLst>
      <p:ext uri="{BB962C8B-B14F-4D97-AF65-F5344CB8AC3E}">
        <p14:creationId xmlns:p14="http://schemas.microsoft.com/office/powerpoint/2010/main" val="2774635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6216F2FA-D716-1D40-8EAB-E8DDD12FB312}" type="slidenum">
              <a:rPr lang="en-US" smtClean="0"/>
              <a:t>‹#›</a:t>
            </a:fld>
            <a:endParaRPr lang="en-US" dirty="0"/>
          </a:p>
        </p:txBody>
      </p:sp>
    </p:spTree>
    <p:extLst>
      <p:ext uri="{BB962C8B-B14F-4D97-AF65-F5344CB8AC3E}">
        <p14:creationId xmlns:p14="http://schemas.microsoft.com/office/powerpoint/2010/main" val="3224206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6216F2FA-D716-1D40-8EAB-E8DDD12FB312}" type="slidenum">
              <a:rPr lang="en-US" smtClean="0"/>
              <a:t>‹#›</a:t>
            </a:fld>
            <a:endParaRPr lang="en-US" dirty="0"/>
          </a:p>
        </p:txBody>
      </p:sp>
    </p:spTree>
    <p:extLst>
      <p:ext uri="{BB962C8B-B14F-4D97-AF65-F5344CB8AC3E}">
        <p14:creationId xmlns:p14="http://schemas.microsoft.com/office/powerpoint/2010/main" val="682033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6216F2FA-D716-1D40-8EAB-E8DDD12FB312}" type="slidenum">
              <a:rPr lang="en-US" smtClean="0"/>
              <a:t>‹#›</a:t>
            </a:fld>
            <a:endParaRPr lang="en-US" dirty="0"/>
          </a:p>
        </p:txBody>
      </p:sp>
    </p:spTree>
    <p:extLst>
      <p:ext uri="{BB962C8B-B14F-4D97-AF65-F5344CB8AC3E}">
        <p14:creationId xmlns:p14="http://schemas.microsoft.com/office/powerpoint/2010/main" val="139697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a:t>PAGE </a:t>
            </a:r>
            <a:fld id="{6216F2FA-D716-1D40-8EAB-E8DDD12FB312}" type="slidenum">
              <a:rPr lang="en-US" smtClean="0"/>
              <a:t>‹#›</a:t>
            </a:fld>
            <a:endParaRPr lang="en-US" dirty="0"/>
          </a:p>
        </p:txBody>
      </p:sp>
    </p:spTree>
    <p:extLst>
      <p:ext uri="{BB962C8B-B14F-4D97-AF65-F5344CB8AC3E}">
        <p14:creationId xmlns:p14="http://schemas.microsoft.com/office/powerpoint/2010/main" val="3565311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a:t>PAGE </a:t>
            </a:r>
            <a:fld id="{6216F2FA-D716-1D40-8EAB-E8DDD12FB312}" type="slidenum">
              <a:rPr lang="en-US" smtClean="0"/>
              <a:t>‹#›</a:t>
            </a:fld>
            <a:endParaRPr lang="en-US" dirty="0"/>
          </a:p>
        </p:txBody>
      </p:sp>
    </p:spTree>
    <p:extLst>
      <p:ext uri="{BB962C8B-B14F-4D97-AF65-F5344CB8AC3E}">
        <p14:creationId xmlns:p14="http://schemas.microsoft.com/office/powerpoint/2010/main" val="68272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328840-BE7F-47B8-ACC6-1B72F0753A8B}" type="datetime1">
              <a:rPr lang="en-US" smtClean="0"/>
              <a:t>9/4/2024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PPT-008-02</a:t>
            </a:r>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a:t>PAGE </a:t>
            </a:r>
            <a:fld id="{6216F2FA-D716-1D40-8EAB-E8DDD12FB312}" type="slidenum">
              <a:rPr lang="en-US" smtClean="0"/>
              <a:t>‹#›</a:t>
            </a:fld>
            <a:endParaRPr lang="en-US" dirty="0"/>
          </a:p>
        </p:txBody>
      </p:sp>
    </p:spTree>
    <p:extLst>
      <p:ext uri="{BB962C8B-B14F-4D97-AF65-F5344CB8AC3E}">
        <p14:creationId xmlns:p14="http://schemas.microsoft.com/office/powerpoint/2010/main" val="1947342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6216F2FA-D716-1D40-8EAB-E8DDD12FB312}" type="slidenum">
              <a:rPr lang="en-US" smtClean="0"/>
              <a:t>‹#›</a:t>
            </a:fld>
            <a:endParaRPr lang="en-US" dirty="0"/>
          </a:p>
        </p:txBody>
      </p:sp>
    </p:spTree>
    <p:extLst>
      <p:ext uri="{BB962C8B-B14F-4D97-AF65-F5344CB8AC3E}">
        <p14:creationId xmlns:p14="http://schemas.microsoft.com/office/powerpoint/2010/main" val="4166859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6216F2FA-D716-1D40-8EAB-E8DDD12FB312}" type="slidenum">
              <a:rPr lang="en-US" smtClean="0"/>
              <a:t>‹#›</a:t>
            </a:fld>
            <a:endParaRPr lang="en-US" dirty="0"/>
          </a:p>
        </p:txBody>
      </p:sp>
    </p:spTree>
    <p:extLst>
      <p:ext uri="{BB962C8B-B14F-4D97-AF65-F5344CB8AC3E}">
        <p14:creationId xmlns:p14="http://schemas.microsoft.com/office/powerpoint/2010/main" val="509119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6216F2FA-D716-1D40-8EAB-E8DDD12FB312}" type="slidenum">
              <a:rPr lang="en-US" smtClean="0"/>
              <a:t>‹#›</a:t>
            </a:fld>
            <a:endParaRPr lang="en-US" dirty="0"/>
          </a:p>
        </p:txBody>
      </p:sp>
    </p:spTree>
    <p:extLst>
      <p:ext uri="{BB962C8B-B14F-4D97-AF65-F5344CB8AC3E}">
        <p14:creationId xmlns:p14="http://schemas.microsoft.com/office/powerpoint/2010/main" val="700000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6216F2FA-D716-1D40-8EAB-E8DDD12FB312}" type="slidenum">
              <a:rPr lang="en-US" smtClean="0"/>
              <a:t>‹#›</a:t>
            </a:fld>
            <a:endParaRPr lang="en-US" dirty="0"/>
          </a:p>
        </p:txBody>
      </p:sp>
    </p:spTree>
    <p:extLst>
      <p:ext uri="{BB962C8B-B14F-4D97-AF65-F5344CB8AC3E}">
        <p14:creationId xmlns:p14="http://schemas.microsoft.com/office/powerpoint/2010/main" val="559607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93AD21F-6D27-2942-98F5-5CBFD354834E}"/>
              </a:ext>
            </a:extLst>
          </p:cNvPr>
          <p:cNvSpPr>
            <a:spLocks noGrp="1"/>
          </p:cNvSpPr>
          <p:nvPr>
            <p:ph type="body" sz="quarter" idx="12" hasCustomPrompt="1"/>
          </p:nvPr>
        </p:nvSpPr>
        <p:spPr>
          <a:xfrm>
            <a:off x="2342737" y="4782130"/>
            <a:ext cx="2109788" cy="581025"/>
          </a:xfrm>
          <a:prstGeom prst="rect">
            <a:avLst/>
          </a:prstGeom>
        </p:spPr>
        <p:txBody>
          <a:bodyPr/>
          <a:lstStyle>
            <a:lvl1pPr marL="0" indent="0">
              <a:buNone/>
              <a:defRPr sz="788" baseline="0">
                <a:solidFill>
                  <a:srgbClr val="4B4C4B"/>
                </a:solidFill>
                <a:latin typeface="Arial" panose="020B0604020202020204" pitchFamily="34" charset="0"/>
              </a:defRPr>
            </a:lvl1pPr>
          </a:lstStyle>
          <a:p>
            <a:pPr lvl="0"/>
            <a:r>
              <a:rPr lang="en-US" sz="788" baseline="0" dirty="0">
                <a:solidFill>
                  <a:srgbClr val="4B4C4B"/>
                </a:solidFill>
                <a:latin typeface="Arial" panose="020B0604020202020204" pitchFamily="34" charset="0"/>
              </a:rPr>
              <a:t>Date goes here</a:t>
            </a:r>
            <a:endParaRPr lang="en-US" dirty="0"/>
          </a:p>
        </p:txBody>
      </p:sp>
      <p:sp>
        <p:nvSpPr>
          <p:cNvPr id="21" name="Picture Placeholder 9">
            <a:extLst>
              <a:ext uri="{FF2B5EF4-FFF2-40B4-BE49-F238E27FC236}">
                <a16:creationId xmlns:a16="http://schemas.microsoft.com/office/drawing/2014/main" id="{5539D800-3766-9249-945F-7B361C64B5E8}"/>
              </a:ext>
            </a:extLst>
          </p:cNvPr>
          <p:cNvSpPr>
            <a:spLocks noGrp="1"/>
          </p:cNvSpPr>
          <p:nvPr>
            <p:ph type="pic" sz="quarter" idx="13"/>
          </p:nvPr>
        </p:nvSpPr>
        <p:spPr>
          <a:xfrm>
            <a:off x="2400827" y="4590672"/>
            <a:ext cx="516277" cy="45719"/>
          </a:xfrm>
          <a:prstGeom prst="rect">
            <a:avLst/>
          </a:prstGeom>
          <a:solidFill>
            <a:srgbClr val="F16D2F"/>
          </a:solidFill>
        </p:spPr>
        <p:txBody>
          <a:bodyPr/>
          <a:lstStyle>
            <a:lvl1pPr marL="0" indent="0">
              <a:buNone/>
              <a:defRPr>
                <a:noFill/>
              </a:defRPr>
            </a:lvl1pPr>
          </a:lstStyle>
          <a:p>
            <a:r>
              <a:rPr lang="en-US" dirty="0"/>
              <a:t>Click icon to add picture</a:t>
            </a:r>
          </a:p>
        </p:txBody>
      </p:sp>
      <p:sp>
        <p:nvSpPr>
          <p:cNvPr id="9" name="Text Placeholder 20">
            <a:extLst>
              <a:ext uri="{FF2B5EF4-FFF2-40B4-BE49-F238E27FC236}">
                <a16:creationId xmlns:a16="http://schemas.microsoft.com/office/drawing/2014/main" id="{24D18F7D-9F94-E84B-AA76-E2DAC7060833}"/>
              </a:ext>
            </a:extLst>
          </p:cNvPr>
          <p:cNvSpPr>
            <a:spLocks noGrp="1"/>
          </p:cNvSpPr>
          <p:nvPr>
            <p:ph type="body" sz="quarter" idx="14" hasCustomPrompt="1"/>
          </p:nvPr>
        </p:nvSpPr>
        <p:spPr>
          <a:xfrm>
            <a:off x="2342230" y="4144151"/>
            <a:ext cx="4507796" cy="278994"/>
          </a:xfrm>
          <a:prstGeom prst="rect">
            <a:avLst/>
          </a:prstGeom>
        </p:spPr>
        <p:txBody>
          <a:bodyPr/>
          <a:lstStyle>
            <a:lvl1pPr marL="0" indent="0">
              <a:buFontTx/>
              <a:buNone/>
              <a:defRPr sz="1013" cap="all" baseline="0">
                <a:solidFill>
                  <a:srgbClr val="16587C"/>
                </a:solidFill>
                <a:latin typeface="Arial Black" panose="020B0604020202020204" pitchFamily="34" charset="0"/>
              </a:defRPr>
            </a:lvl1pPr>
          </a:lstStyle>
          <a:p>
            <a:pPr lvl="0"/>
            <a:r>
              <a:rPr lang="en-US" dirty="0"/>
              <a:t>Title OF PRESENTATION</a:t>
            </a:r>
          </a:p>
        </p:txBody>
      </p:sp>
      <p:pic>
        <p:nvPicPr>
          <p:cNvPr id="10" name="Picture 9" descr="A picture containing object, clock&#10;&#10;Description automatically generated">
            <a:extLst>
              <a:ext uri="{FF2B5EF4-FFF2-40B4-BE49-F238E27FC236}">
                <a16:creationId xmlns:a16="http://schemas.microsoft.com/office/drawing/2014/main" id="{1AA1849C-FC63-A040-9AB3-A20F0E0414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1751" y="2603780"/>
            <a:ext cx="4099210" cy="1299054"/>
          </a:xfrm>
          <a:prstGeom prst="rect">
            <a:avLst/>
          </a:prstGeom>
        </p:spPr>
      </p:pic>
    </p:spTree>
    <p:extLst>
      <p:ext uri="{BB962C8B-B14F-4D97-AF65-F5344CB8AC3E}">
        <p14:creationId xmlns:p14="http://schemas.microsoft.com/office/powerpoint/2010/main" val="378011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D05D048-E171-4710-8FAA-72B67129E154}" type="datetime1">
              <a:rPr lang="en-US" smtClean="0"/>
              <a:t>9/4/2024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PPT-008-02</a:t>
            </a:r>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A688840-6901-4F58-BBF3-83274B64A6F3}" type="datetime1">
              <a:rPr lang="en-US" smtClean="0"/>
              <a:t>9/4/2024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PPT-008-02</a:t>
            </a:r>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8077FF5-2D27-4D0C-8A0E-852E58FF8FBC}" type="datetime1">
              <a:rPr lang="en-US" smtClean="0"/>
              <a:t>9/4/2024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PPT-008-02</a:t>
            </a:r>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1D1E2F-F2FC-487F-84E6-5D7FA93CD93B}" type="datetime1">
              <a:rPr lang="en-US" smtClean="0"/>
              <a:t>9/4/2024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PPT-008-02</a:t>
            </a:r>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1C0666-4B53-49E0-9282-A3E50FBEDDBC}" type="datetime1">
              <a:rPr lang="en-US" smtClean="0"/>
              <a:t>9/4/2024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PPT-008-02</a:t>
            </a:r>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803374A-EBD5-4B79-8E41-23F77F1E16AB}" type="datetime1">
              <a:rPr lang="en-US" smtClean="0"/>
              <a:t>9/4/2024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PPT-008-02</a:t>
            </a:r>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5724FB-DE02-48E7-A2EF-CE1EA2F57036}" type="datetime1">
              <a:rPr lang="en-US" smtClean="0"/>
              <a:t>9/4/2024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PPT-008-02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8" cstate="email">
            <a:extLst>
              <a:ext uri="{28A0092B-C50C-407E-A947-70E740481C1C}">
                <a14:useLocalDpi xmlns:a14="http://schemas.microsoft.com/office/drawing/2010/main"/>
              </a:ext>
            </a:extLst>
          </a:blip>
          <a:srcRect b="17793"/>
          <a:stretch/>
        </p:blipFill>
        <p:spPr>
          <a:xfrm>
            <a:off x="1828800" y="5261475"/>
            <a:ext cx="7315200" cy="1601738"/>
          </a:xfrm>
          <a:prstGeom prst="rect">
            <a:avLst/>
          </a:prstGeom>
        </p:spPr>
      </p:pic>
      <p:sp>
        <p:nvSpPr>
          <p:cNvPr id="2" name="Title Placeholder 1"/>
          <p:cNvSpPr>
            <a:spLocks noGrp="1"/>
          </p:cNvSpPr>
          <p:nvPr>
            <p:ph type="title"/>
          </p:nvPr>
        </p:nvSpPr>
        <p:spPr>
          <a:xfrm>
            <a:off x="685800" y="182880"/>
            <a:ext cx="5943600" cy="822960"/>
          </a:xfrm>
          <a:prstGeom prst="rect">
            <a:avLst/>
          </a:prstGeom>
        </p:spPr>
        <p:txBody>
          <a:bodyPr vert="horz" lIns="130039" tIns="65020" rIns="130039" bIns="65020" rtlCol="0" anchor="b" anchorCtr="0">
            <a:noAutofit/>
          </a:bodyPr>
          <a:lstStyle/>
          <a:p>
            <a:r>
              <a:rPr lang="en-US" dirty="0"/>
              <a:t>Click to edit Master title style</a:t>
            </a:r>
          </a:p>
        </p:txBody>
      </p:sp>
      <p:sp>
        <p:nvSpPr>
          <p:cNvPr id="3" name="Text Placeholder 2"/>
          <p:cNvSpPr>
            <a:spLocks noGrp="1"/>
          </p:cNvSpPr>
          <p:nvPr>
            <p:ph type="body" idx="1"/>
          </p:nvPr>
        </p:nvSpPr>
        <p:spPr>
          <a:xfrm>
            <a:off x="685800" y="1463040"/>
            <a:ext cx="7315200" cy="4206240"/>
          </a:xfrm>
          <a:prstGeom prst="rect">
            <a:avLst/>
          </a:prstGeom>
        </p:spPr>
        <p:txBody>
          <a:bodyPr vert="horz" lIns="130039" tIns="65020" rIns="130039" bIns="650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383" y="6660634"/>
            <a:ext cx="1243202" cy="189726"/>
          </a:xfrm>
          <a:prstGeom prst="rect">
            <a:avLst/>
          </a:prstGeom>
          <a:noFill/>
        </p:spPr>
        <p:txBody>
          <a:bodyPr wrap="square" lIns="91434" tIns="45717" rIns="91434" bIns="45717" rtlCol="0">
            <a:spAutoFit/>
          </a:bodyPr>
          <a:lstStyle/>
          <a:p>
            <a:pPr algn="l" defTabSz="457154" hangingPunct="1"/>
            <a:r>
              <a:rPr lang="en-US" sz="633" kern="1200" dirty="0">
                <a:solidFill>
                  <a:srgbClr val="FFFFFF">
                    <a:lumMod val="75000"/>
                  </a:srgbClr>
                </a:solidFill>
              </a:rPr>
              <a:t>17GGB______</a:t>
            </a:r>
          </a:p>
        </p:txBody>
      </p:sp>
      <p:sp>
        <p:nvSpPr>
          <p:cNvPr id="17" name="Text Placeholder 6"/>
          <p:cNvSpPr txBox="1">
            <a:spLocks/>
          </p:cNvSpPr>
          <p:nvPr userDrawn="1"/>
        </p:nvSpPr>
        <p:spPr>
          <a:xfrm>
            <a:off x="5109555" y="6497590"/>
            <a:ext cx="3759383" cy="365125"/>
          </a:xfrm>
          <a:prstGeom prst="rect">
            <a:avLst/>
          </a:prstGeom>
        </p:spPr>
        <p:txBody>
          <a:bodyPr vert="horz" lIns="91434" tIns="45717" rIns="91434" bIns="45717"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54">
              <a:defRPr/>
            </a:pPr>
            <a:r>
              <a:rPr sz="703" dirty="0">
                <a:solidFill>
                  <a:srgbClr val="00263E"/>
                </a:solidFill>
              </a:rPr>
              <a:t> © 2017 ARTHUR J. GALLAGHER &amp; CO.  |  AJG.COM</a:t>
            </a:r>
          </a:p>
        </p:txBody>
      </p:sp>
      <p:sp>
        <p:nvSpPr>
          <p:cNvPr id="18" name="TextBox 17"/>
          <p:cNvSpPr txBox="1"/>
          <p:nvPr userDrawn="1"/>
        </p:nvSpPr>
        <p:spPr>
          <a:xfrm>
            <a:off x="8577266" y="6264092"/>
            <a:ext cx="323849" cy="365125"/>
          </a:xfrm>
          <a:prstGeom prst="rect">
            <a:avLst/>
          </a:prstGeom>
        </p:spPr>
        <p:txBody>
          <a:bodyPr vert="horz" lIns="91434" tIns="45717" rIns="91434" bIns="45717" rtlCol="0" anchor="ctr"/>
          <a:lstStyle/>
          <a:p>
            <a:pPr defTabSz="457154" hangingPunct="1"/>
            <a:fld id="{8BA08932-23D9-42E7-9371-6007F82543F4}" type="slidenum">
              <a:rPr lang="en-US" sz="773" kern="1200" smtClean="0">
                <a:solidFill>
                  <a:srgbClr val="00263E"/>
                </a:solidFill>
              </a:rPr>
              <a:pPr defTabSz="457154" hangingPunct="1"/>
              <a:t>‹#›</a:t>
            </a:fld>
            <a:endParaRPr lang="en-US" sz="773" kern="1200" dirty="0">
              <a:solidFill>
                <a:srgbClr val="00263E"/>
              </a:solidFill>
            </a:endParaRPr>
          </a:p>
        </p:txBody>
      </p:sp>
      <p:pic>
        <p:nvPicPr>
          <p:cNvPr id="21" name="Picture 20"/>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711195" y="15938"/>
            <a:ext cx="2335185" cy="1114245"/>
          </a:xfrm>
          <a:prstGeom prst="rect">
            <a:avLst/>
          </a:prstGeom>
        </p:spPr>
      </p:pic>
    </p:spTree>
    <p:extLst>
      <p:ext uri="{BB962C8B-B14F-4D97-AF65-F5344CB8AC3E}">
        <p14:creationId xmlns:p14="http://schemas.microsoft.com/office/powerpoint/2010/main" val="268577276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Lst>
  <p:hf hdr="0" dt="0"/>
  <p:txStyles>
    <p:titleStyle>
      <a:lvl1pPr algn="l" defTabSz="457154" rtl="0" eaLnBrk="1" latinLnBrk="0" hangingPunct="1">
        <a:spcBef>
          <a:spcPct val="0"/>
        </a:spcBef>
        <a:buNone/>
        <a:defRPr sz="3234" kern="1200">
          <a:solidFill>
            <a:schemeClr val="accent1"/>
          </a:solidFill>
          <a:latin typeface="+mj-lt"/>
          <a:ea typeface="+mj-ea"/>
          <a:cs typeface="+mj-cs"/>
        </a:defRPr>
      </a:lvl1pPr>
    </p:titleStyle>
    <p:bodyStyle>
      <a:lvl1pPr marL="342865" indent="-342865" algn="l" defTabSz="457154" rtl="0" eaLnBrk="1" latinLnBrk="0" hangingPunct="1">
        <a:spcBef>
          <a:spcPct val="20000"/>
        </a:spcBef>
        <a:buClr>
          <a:schemeClr val="accent2"/>
        </a:buClr>
        <a:buFont typeface="Arial"/>
        <a:buChar char="•"/>
        <a:defRPr sz="2601" kern="1200">
          <a:solidFill>
            <a:schemeClr val="tx2"/>
          </a:solidFill>
          <a:latin typeface="+mn-lt"/>
          <a:ea typeface="+mn-ea"/>
          <a:cs typeface="Times New Roman"/>
        </a:defRPr>
      </a:lvl1pPr>
      <a:lvl2pPr marL="742874" indent="-285722" algn="l" defTabSz="457154" rtl="0" eaLnBrk="1" latinLnBrk="0" hangingPunct="1">
        <a:spcBef>
          <a:spcPct val="20000"/>
        </a:spcBef>
        <a:buClr>
          <a:schemeClr val="accent2"/>
        </a:buClr>
        <a:buFont typeface="Arial"/>
        <a:buChar char="–"/>
        <a:defRPr sz="2391" kern="1200">
          <a:solidFill>
            <a:schemeClr val="tx2"/>
          </a:solidFill>
          <a:latin typeface="+mn-lt"/>
          <a:ea typeface="+mn-ea"/>
          <a:cs typeface="Times New Roman"/>
        </a:defRPr>
      </a:lvl2pPr>
      <a:lvl3pPr marL="1031769" indent="-230164" algn="l" defTabSz="457154" rtl="0" eaLnBrk="1" latinLnBrk="0" hangingPunct="1">
        <a:spcBef>
          <a:spcPct val="20000"/>
        </a:spcBef>
        <a:buClr>
          <a:schemeClr val="accent2"/>
        </a:buClr>
        <a:buFont typeface="Arial"/>
        <a:buChar char="•"/>
        <a:defRPr sz="2180" kern="1200">
          <a:solidFill>
            <a:schemeClr val="tx2"/>
          </a:solidFill>
          <a:latin typeface="+mn-lt"/>
          <a:ea typeface="+mn-ea"/>
          <a:cs typeface="Times New Roman"/>
        </a:defRPr>
      </a:lvl3pPr>
      <a:lvl4pPr marL="1255585" indent="-223814" algn="l" defTabSz="457154" rtl="0" eaLnBrk="1" latinLnBrk="0" hangingPunct="1">
        <a:spcBef>
          <a:spcPct val="20000"/>
        </a:spcBef>
        <a:buClr>
          <a:schemeClr val="accent2"/>
        </a:buClr>
        <a:buFont typeface="Arial"/>
        <a:buChar char="–"/>
        <a:defRPr sz="1969" kern="1200">
          <a:solidFill>
            <a:schemeClr val="tx2"/>
          </a:solidFill>
          <a:latin typeface="+mn-lt"/>
          <a:ea typeface="+mn-ea"/>
          <a:cs typeface="Times New Roman"/>
        </a:defRPr>
      </a:lvl4pPr>
      <a:lvl5pPr marL="1485748" indent="-230164" algn="l" defTabSz="457154" rtl="0" eaLnBrk="1" latinLnBrk="0" hangingPunct="1">
        <a:spcBef>
          <a:spcPct val="20000"/>
        </a:spcBef>
        <a:buClr>
          <a:schemeClr val="accent2"/>
        </a:buClr>
        <a:buFont typeface="Arial"/>
        <a:buChar char="»"/>
        <a:defRPr sz="1828" kern="1200">
          <a:solidFill>
            <a:schemeClr val="tx2"/>
          </a:solidFill>
          <a:latin typeface="+mn-lt"/>
          <a:ea typeface="+mn-ea"/>
          <a:cs typeface="Times New Roman"/>
        </a:defRPr>
      </a:lvl5pPr>
      <a:lvl6pPr marL="2514343" indent="-228576" algn="l" defTabSz="457154" rtl="0" eaLnBrk="1" latinLnBrk="0" hangingPunct="1">
        <a:spcBef>
          <a:spcPct val="20000"/>
        </a:spcBef>
        <a:buFont typeface="Arial"/>
        <a:buChar char="•"/>
        <a:defRPr sz="1969"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1969"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1969"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7154" rtl="0" eaLnBrk="1" latinLnBrk="0" hangingPunct="1">
        <a:defRPr sz="1828" kern="1200">
          <a:solidFill>
            <a:schemeClr val="tx1"/>
          </a:solidFill>
          <a:latin typeface="+mn-lt"/>
          <a:ea typeface="+mn-ea"/>
          <a:cs typeface="+mn-cs"/>
        </a:defRPr>
      </a:lvl1pPr>
      <a:lvl2pPr marL="457154" algn="l" defTabSz="457154" rtl="0" eaLnBrk="1" latinLnBrk="0" hangingPunct="1">
        <a:defRPr sz="1828" kern="1200">
          <a:solidFill>
            <a:schemeClr val="tx1"/>
          </a:solidFill>
          <a:latin typeface="+mn-lt"/>
          <a:ea typeface="+mn-ea"/>
          <a:cs typeface="+mn-cs"/>
        </a:defRPr>
      </a:lvl2pPr>
      <a:lvl3pPr marL="914306" algn="l" defTabSz="457154" rtl="0" eaLnBrk="1" latinLnBrk="0" hangingPunct="1">
        <a:defRPr sz="1828" kern="1200">
          <a:solidFill>
            <a:schemeClr val="tx1"/>
          </a:solidFill>
          <a:latin typeface="+mn-lt"/>
          <a:ea typeface="+mn-ea"/>
          <a:cs typeface="+mn-cs"/>
        </a:defRPr>
      </a:lvl3pPr>
      <a:lvl4pPr marL="1371460" algn="l" defTabSz="457154" rtl="0" eaLnBrk="1" latinLnBrk="0" hangingPunct="1">
        <a:defRPr sz="1828" kern="1200">
          <a:solidFill>
            <a:schemeClr val="tx1"/>
          </a:solidFill>
          <a:latin typeface="+mn-lt"/>
          <a:ea typeface="+mn-ea"/>
          <a:cs typeface="+mn-cs"/>
        </a:defRPr>
      </a:lvl4pPr>
      <a:lvl5pPr marL="1828613" algn="l" defTabSz="457154" rtl="0" eaLnBrk="1" latinLnBrk="0" hangingPunct="1">
        <a:defRPr sz="1828" kern="1200">
          <a:solidFill>
            <a:schemeClr val="tx1"/>
          </a:solidFill>
          <a:latin typeface="+mn-lt"/>
          <a:ea typeface="+mn-ea"/>
          <a:cs typeface="+mn-cs"/>
        </a:defRPr>
      </a:lvl5pPr>
      <a:lvl6pPr marL="2285766" algn="l" defTabSz="457154" rtl="0" eaLnBrk="1" latinLnBrk="0" hangingPunct="1">
        <a:defRPr sz="1828" kern="1200">
          <a:solidFill>
            <a:schemeClr val="tx1"/>
          </a:solidFill>
          <a:latin typeface="+mn-lt"/>
          <a:ea typeface="+mn-ea"/>
          <a:cs typeface="+mn-cs"/>
        </a:defRPr>
      </a:lvl6pPr>
      <a:lvl7pPr marL="2742920" algn="l" defTabSz="457154" rtl="0" eaLnBrk="1" latinLnBrk="0" hangingPunct="1">
        <a:defRPr sz="1828" kern="1200">
          <a:solidFill>
            <a:schemeClr val="tx1"/>
          </a:solidFill>
          <a:latin typeface="+mn-lt"/>
          <a:ea typeface="+mn-ea"/>
          <a:cs typeface="+mn-cs"/>
        </a:defRPr>
      </a:lvl7pPr>
      <a:lvl8pPr marL="3200072" algn="l" defTabSz="457154" rtl="0" eaLnBrk="1" latinLnBrk="0" hangingPunct="1">
        <a:defRPr sz="1828" kern="1200">
          <a:solidFill>
            <a:schemeClr val="tx1"/>
          </a:solidFill>
          <a:latin typeface="+mn-lt"/>
          <a:ea typeface="+mn-ea"/>
          <a:cs typeface="+mn-cs"/>
        </a:defRPr>
      </a:lvl8pPr>
      <a:lvl9pPr marL="3657226" algn="l" defTabSz="457154" rtl="0" eaLnBrk="1" latinLnBrk="0" hangingPunct="1">
        <a:defRPr sz="182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8" cstate="email">
            <a:extLst>
              <a:ext uri="{28A0092B-C50C-407E-A947-70E740481C1C}">
                <a14:useLocalDpi xmlns:a14="http://schemas.microsoft.com/office/drawing/2010/main"/>
              </a:ext>
            </a:extLst>
          </a:blip>
          <a:srcRect b="17793"/>
          <a:stretch/>
        </p:blipFill>
        <p:spPr>
          <a:xfrm>
            <a:off x="1828800" y="5261475"/>
            <a:ext cx="7315200" cy="1601738"/>
          </a:xfrm>
          <a:prstGeom prst="rect">
            <a:avLst/>
          </a:prstGeom>
        </p:spPr>
      </p:pic>
      <p:sp>
        <p:nvSpPr>
          <p:cNvPr id="2" name="Title Placeholder 1"/>
          <p:cNvSpPr>
            <a:spLocks noGrp="1"/>
          </p:cNvSpPr>
          <p:nvPr>
            <p:ph type="title"/>
          </p:nvPr>
        </p:nvSpPr>
        <p:spPr>
          <a:xfrm>
            <a:off x="685800" y="182880"/>
            <a:ext cx="5943600" cy="822960"/>
          </a:xfrm>
          <a:prstGeom prst="rect">
            <a:avLst/>
          </a:prstGeom>
        </p:spPr>
        <p:txBody>
          <a:bodyPr vert="horz" lIns="130039" tIns="65020" rIns="130039" bIns="65020" rtlCol="0" anchor="b" anchorCtr="0">
            <a:noAutofit/>
          </a:bodyPr>
          <a:lstStyle/>
          <a:p>
            <a:r>
              <a:rPr lang="en-US" dirty="0"/>
              <a:t>Click to edit Master title style</a:t>
            </a:r>
          </a:p>
        </p:txBody>
      </p:sp>
      <p:sp>
        <p:nvSpPr>
          <p:cNvPr id="3" name="Text Placeholder 2"/>
          <p:cNvSpPr>
            <a:spLocks noGrp="1"/>
          </p:cNvSpPr>
          <p:nvPr>
            <p:ph type="body" idx="1"/>
          </p:nvPr>
        </p:nvSpPr>
        <p:spPr>
          <a:xfrm>
            <a:off x="685800" y="1463040"/>
            <a:ext cx="7315200" cy="4206240"/>
          </a:xfrm>
          <a:prstGeom prst="rect">
            <a:avLst/>
          </a:prstGeom>
        </p:spPr>
        <p:txBody>
          <a:bodyPr vert="horz" lIns="130039" tIns="65020" rIns="130039" bIns="650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383" y="6660634"/>
            <a:ext cx="1243202" cy="189726"/>
          </a:xfrm>
          <a:prstGeom prst="rect">
            <a:avLst/>
          </a:prstGeom>
          <a:noFill/>
        </p:spPr>
        <p:txBody>
          <a:bodyPr wrap="square" lIns="91434" tIns="45717" rIns="91434" bIns="45717" rtlCol="0">
            <a:spAutoFit/>
          </a:bodyPr>
          <a:lstStyle/>
          <a:p>
            <a:pPr algn="l" defTabSz="457154" hangingPunct="1"/>
            <a:r>
              <a:rPr lang="en-US" sz="633" kern="1200" dirty="0">
                <a:solidFill>
                  <a:srgbClr val="FFFFFF">
                    <a:lumMod val="75000"/>
                  </a:srgbClr>
                </a:solidFill>
              </a:rPr>
              <a:t>17GGB______</a:t>
            </a:r>
          </a:p>
        </p:txBody>
      </p:sp>
      <p:sp>
        <p:nvSpPr>
          <p:cNvPr id="17" name="Text Placeholder 6"/>
          <p:cNvSpPr txBox="1">
            <a:spLocks/>
          </p:cNvSpPr>
          <p:nvPr userDrawn="1"/>
        </p:nvSpPr>
        <p:spPr>
          <a:xfrm>
            <a:off x="5109555" y="6497590"/>
            <a:ext cx="3759383" cy="365125"/>
          </a:xfrm>
          <a:prstGeom prst="rect">
            <a:avLst/>
          </a:prstGeom>
        </p:spPr>
        <p:txBody>
          <a:bodyPr vert="horz" lIns="91434" tIns="45717" rIns="91434" bIns="45717"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54">
              <a:defRPr/>
            </a:pPr>
            <a:r>
              <a:rPr sz="703" dirty="0">
                <a:solidFill>
                  <a:srgbClr val="00263E"/>
                </a:solidFill>
              </a:rPr>
              <a:t> © 2017 ARTHUR J. GALLAGHER &amp; CO.  |  AJG.COM</a:t>
            </a:r>
          </a:p>
        </p:txBody>
      </p:sp>
      <p:sp>
        <p:nvSpPr>
          <p:cNvPr id="18" name="TextBox 17"/>
          <p:cNvSpPr txBox="1"/>
          <p:nvPr userDrawn="1"/>
        </p:nvSpPr>
        <p:spPr>
          <a:xfrm>
            <a:off x="8577266" y="6264092"/>
            <a:ext cx="323849" cy="365125"/>
          </a:xfrm>
          <a:prstGeom prst="rect">
            <a:avLst/>
          </a:prstGeom>
        </p:spPr>
        <p:txBody>
          <a:bodyPr vert="horz" lIns="91434" tIns="45717" rIns="91434" bIns="45717" rtlCol="0" anchor="ctr"/>
          <a:lstStyle/>
          <a:p>
            <a:pPr defTabSz="457154" hangingPunct="1"/>
            <a:fld id="{8BA08932-23D9-42E7-9371-6007F82543F4}" type="slidenum">
              <a:rPr lang="en-US" sz="773" kern="1200" smtClean="0">
                <a:solidFill>
                  <a:srgbClr val="00263E"/>
                </a:solidFill>
              </a:rPr>
              <a:pPr defTabSz="457154" hangingPunct="1"/>
              <a:t>‹#›</a:t>
            </a:fld>
            <a:endParaRPr lang="en-US" sz="773" kern="1200" dirty="0">
              <a:solidFill>
                <a:srgbClr val="00263E"/>
              </a:solidFill>
            </a:endParaRPr>
          </a:p>
        </p:txBody>
      </p:sp>
      <p:pic>
        <p:nvPicPr>
          <p:cNvPr id="21" name="Picture 20"/>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711195" y="15938"/>
            <a:ext cx="2335185" cy="1114245"/>
          </a:xfrm>
          <a:prstGeom prst="rect">
            <a:avLst/>
          </a:prstGeom>
        </p:spPr>
      </p:pic>
    </p:spTree>
    <p:extLst>
      <p:ext uri="{BB962C8B-B14F-4D97-AF65-F5344CB8AC3E}">
        <p14:creationId xmlns:p14="http://schemas.microsoft.com/office/powerpoint/2010/main" val="324854122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hdr="0" dt="0"/>
  <p:txStyles>
    <p:titleStyle>
      <a:lvl1pPr algn="l" defTabSz="457154" rtl="0" eaLnBrk="1" latinLnBrk="0" hangingPunct="1">
        <a:spcBef>
          <a:spcPct val="0"/>
        </a:spcBef>
        <a:buNone/>
        <a:defRPr sz="3234" kern="1200">
          <a:solidFill>
            <a:schemeClr val="accent1"/>
          </a:solidFill>
          <a:latin typeface="+mj-lt"/>
          <a:ea typeface="+mj-ea"/>
          <a:cs typeface="+mj-cs"/>
        </a:defRPr>
      </a:lvl1pPr>
    </p:titleStyle>
    <p:bodyStyle>
      <a:lvl1pPr marL="342865" indent="-342865" algn="l" defTabSz="457154" rtl="0" eaLnBrk="1" latinLnBrk="0" hangingPunct="1">
        <a:spcBef>
          <a:spcPct val="20000"/>
        </a:spcBef>
        <a:buClr>
          <a:schemeClr val="accent2"/>
        </a:buClr>
        <a:buFont typeface="Arial"/>
        <a:buChar char="•"/>
        <a:defRPr sz="2601" kern="1200">
          <a:solidFill>
            <a:schemeClr val="tx2"/>
          </a:solidFill>
          <a:latin typeface="+mn-lt"/>
          <a:ea typeface="+mn-ea"/>
          <a:cs typeface="Times New Roman"/>
        </a:defRPr>
      </a:lvl1pPr>
      <a:lvl2pPr marL="742874" indent="-285722" algn="l" defTabSz="457154" rtl="0" eaLnBrk="1" latinLnBrk="0" hangingPunct="1">
        <a:spcBef>
          <a:spcPct val="20000"/>
        </a:spcBef>
        <a:buClr>
          <a:schemeClr val="accent2"/>
        </a:buClr>
        <a:buFont typeface="Arial"/>
        <a:buChar char="–"/>
        <a:defRPr sz="2391" kern="1200">
          <a:solidFill>
            <a:schemeClr val="tx2"/>
          </a:solidFill>
          <a:latin typeface="+mn-lt"/>
          <a:ea typeface="+mn-ea"/>
          <a:cs typeface="Times New Roman"/>
        </a:defRPr>
      </a:lvl2pPr>
      <a:lvl3pPr marL="1031769" indent="-230164" algn="l" defTabSz="457154" rtl="0" eaLnBrk="1" latinLnBrk="0" hangingPunct="1">
        <a:spcBef>
          <a:spcPct val="20000"/>
        </a:spcBef>
        <a:buClr>
          <a:schemeClr val="accent2"/>
        </a:buClr>
        <a:buFont typeface="Arial"/>
        <a:buChar char="•"/>
        <a:defRPr sz="2180" kern="1200">
          <a:solidFill>
            <a:schemeClr val="tx2"/>
          </a:solidFill>
          <a:latin typeface="+mn-lt"/>
          <a:ea typeface="+mn-ea"/>
          <a:cs typeface="Times New Roman"/>
        </a:defRPr>
      </a:lvl3pPr>
      <a:lvl4pPr marL="1255585" indent="-223814" algn="l" defTabSz="457154" rtl="0" eaLnBrk="1" latinLnBrk="0" hangingPunct="1">
        <a:spcBef>
          <a:spcPct val="20000"/>
        </a:spcBef>
        <a:buClr>
          <a:schemeClr val="accent2"/>
        </a:buClr>
        <a:buFont typeface="Arial"/>
        <a:buChar char="–"/>
        <a:defRPr sz="1969" kern="1200">
          <a:solidFill>
            <a:schemeClr val="tx2"/>
          </a:solidFill>
          <a:latin typeface="+mn-lt"/>
          <a:ea typeface="+mn-ea"/>
          <a:cs typeface="Times New Roman"/>
        </a:defRPr>
      </a:lvl4pPr>
      <a:lvl5pPr marL="1485748" indent="-230164" algn="l" defTabSz="457154" rtl="0" eaLnBrk="1" latinLnBrk="0" hangingPunct="1">
        <a:spcBef>
          <a:spcPct val="20000"/>
        </a:spcBef>
        <a:buClr>
          <a:schemeClr val="accent2"/>
        </a:buClr>
        <a:buFont typeface="Arial"/>
        <a:buChar char="»"/>
        <a:defRPr sz="1828" kern="1200">
          <a:solidFill>
            <a:schemeClr val="tx2"/>
          </a:solidFill>
          <a:latin typeface="+mn-lt"/>
          <a:ea typeface="+mn-ea"/>
          <a:cs typeface="Times New Roman"/>
        </a:defRPr>
      </a:lvl5pPr>
      <a:lvl6pPr marL="2514343" indent="-228576" algn="l" defTabSz="457154" rtl="0" eaLnBrk="1" latinLnBrk="0" hangingPunct="1">
        <a:spcBef>
          <a:spcPct val="20000"/>
        </a:spcBef>
        <a:buFont typeface="Arial"/>
        <a:buChar char="•"/>
        <a:defRPr sz="1969"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1969"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1969"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7154" rtl="0" eaLnBrk="1" latinLnBrk="0" hangingPunct="1">
        <a:defRPr sz="1828" kern="1200">
          <a:solidFill>
            <a:schemeClr val="tx1"/>
          </a:solidFill>
          <a:latin typeface="+mn-lt"/>
          <a:ea typeface="+mn-ea"/>
          <a:cs typeface="+mn-cs"/>
        </a:defRPr>
      </a:lvl1pPr>
      <a:lvl2pPr marL="457154" algn="l" defTabSz="457154" rtl="0" eaLnBrk="1" latinLnBrk="0" hangingPunct="1">
        <a:defRPr sz="1828" kern="1200">
          <a:solidFill>
            <a:schemeClr val="tx1"/>
          </a:solidFill>
          <a:latin typeface="+mn-lt"/>
          <a:ea typeface="+mn-ea"/>
          <a:cs typeface="+mn-cs"/>
        </a:defRPr>
      </a:lvl2pPr>
      <a:lvl3pPr marL="914306" algn="l" defTabSz="457154" rtl="0" eaLnBrk="1" latinLnBrk="0" hangingPunct="1">
        <a:defRPr sz="1828" kern="1200">
          <a:solidFill>
            <a:schemeClr val="tx1"/>
          </a:solidFill>
          <a:latin typeface="+mn-lt"/>
          <a:ea typeface="+mn-ea"/>
          <a:cs typeface="+mn-cs"/>
        </a:defRPr>
      </a:lvl3pPr>
      <a:lvl4pPr marL="1371460" algn="l" defTabSz="457154" rtl="0" eaLnBrk="1" latinLnBrk="0" hangingPunct="1">
        <a:defRPr sz="1828" kern="1200">
          <a:solidFill>
            <a:schemeClr val="tx1"/>
          </a:solidFill>
          <a:latin typeface="+mn-lt"/>
          <a:ea typeface="+mn-ea"/>
          <a:cs typeface="+mn-cs"/>
        </a:defRPr>
      </a:lvl4pPr>
      <a:lvl5pPr marL="1828613" algn="l" defTabSz="457154" rtl="0" eaLnBrk="1" latinLnBrk="0" hangingPunct="1">
        <a:defRPr sz="1828" kern="1200">
          <a:solidFill>
            <a:schemeClr val="tx1"/>
          </a:solidFill>
          <a:latin typeface="+mn-lt"/>
          <a:ea typeface="+mn-ea"/>
          <a:cs typeface="+mn-cs"/>
        </a:defRPr>
      </a:lvl5pPr>
      <a:lvl6pPr marL="2285766" algn="l" defTabSz="457154" rtl="0" eaLnBrk="1" latinLnBrk="0" hangingPunct="1">
        <a:defRPr sz="1828" kern="1200">
          <a:solidFill>
            <a:schemeClr val="tx1"/>
          </a:solidFill>
          <a:latin typeface="+mn-lt"/>
          <a:ea typeface="+mn-ea"/>
          <a:cs typeface="+mn-cs"/>
        </a:defRPr>
      </a:lvl6pPr>
      <a:lvl7pPr marL="2742920" algn="l" defTabSz="457154" rtl="0" eaLnBrk="1" latinLnBrk="0" hangingPunct="1">
        <a:defRPr sz="1828" kern="1200">
          <a:solidFill>
            <a:schemeClr val="tx1"/>
          </a:solidFill>
          <a:latin typeface="+mn-lt"/>
          <a:ea typeface="+mn-ea"/>
          <a:cs typeface="+mn-cs"/>
        </a:defRPr>
      </a:lvl7pPr>
      <a:lvl8pPr marL="3200072" algn="l" defTabSz="457154" rtl="0" eaLnBrk="1" latinLnBrk="0" hangingPunct="1">
        <a:defRPr sz="1828" kern="1200">
          <a:solidFill>
            <a:schemeClr val="tx1"/>
          </a:solidFill>
          <a:latin typeface="+mn-lt"/>
          <a:ea typeface="+mn-ea"/>
          <a:cs typeface="+mn-cs"/>
        </a:defRPr>
      </a:lvl8pPr>
      <a:lvl9pPr marL="3657226" algn="l" defTabSz="457154" rtl="0" eaLnBrk="1" latinLnBrk="0" hangingPunct="1">
        <a:defRPr sz="182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9/4/2024</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dirty="0"/>
              <a:t>PAGE </a:t>
            </a:r>
            <a:fld id="{6216F2FA-D716-1D40-8EAB-E8DDD12FB312}" type="slidenum">
              <a:rPr lang="en-US" smtClean="0"/>
              <a:t>‹#›</a:t>
            </a:fld>
            <a:endParaRPr lang="en-US" dirty="0"/>
          </a:p>
        </p:txBody>
      </p:sp>
      <p:grpSp>
        <p:nvGrpSpPr>
          <p:cNvPr id="7" name="Group 6">
            <a:extLst>
              <a:ext uri="{FF2B5EF4-FFF2-40B4-BE49-F238E27FC236}">
                <a16:creationId xmlns:a16="http://schemas.microsoft.com/office/drawing/2014/main" id="{8DF79544-E7E5-4F5D-8071-3D3D646555CB}"/>
              </a:ext>
            </a:extLst>
          </p:cNvPr>
          <p:cNvGrpSpPr/>
          <p:nvPr userDrawn="1"/>
        </p:nvGrpSpPr>
        <p:grpSpPr>
          <a:xfrm>
            <a:off x="-1" y="6674778"/>
            <a:ext cx="9144002" cy="183222"/>
            <a:chOff x="-1" y="6674778"/>
            <a:chExt cx="12192002" cy="183222"/>
          </a:xfrm>
          <a:solidFill>
            <a:srgbClr val="F16D2F"/>
          </a:solidFill>
        </p:grpSpPr>
        <p:sp>
          <p:nvSpPr>
            <p:cNvPr id="8" name="Rectangle 7">
              <a:extLst>
                <a:ext uri="{FF2B5EF4-FFF2-40B4-BE49-F238E27FC236}">
                  <a16:creationId xmlns:a16="http://schemas.microsoft.com/office/drawing/2014/main" id="{DCF0B29C-8A67-40AD-855C-DDE0729CC518}"/>
                </a:ext>
              </a:extLst>
            </p:cNvPr>
            <p:cNvSpPr/>
            <p:nvPr/>
          </p:nvSpPr>
          <p:spPr>
            <a:xfrm rot="16200000">
              <a:off x="5662774" y="1012003"/>
              <a:ext cx="183222" cy="11508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04B6A"/>
                </a:solidFill>
              </a:endParaRPr>
            </a:p>
          </p:txBody>
        </p:sp>
        <p:sp>
          <p:nvSpPr>
            <p:cNvPr id="9" name="Rectangle 8">
              <a:extLst>
                <a:ext uri="{FF2B5EF4-FFF2-40B4-BE49-F238E27FC236}">
                  <a16:creationId xmlns:a16="http://schemas.microsoft.com/office/drawing/2014/main" id="{68730FBF-9EBC-4630-8672-2458CD61EB21}"/>
                </a:ext>
              </a:extLst>
            </p:cNvPr>
            <p:cNvSpPr/>
            <p:nvPr/>
          </p:nvSpPr>
          <p:spPr>
            <a:xfrm rot="16200000">
              <a:off x="6004389" y="670388"/>
              <a:ext cx="183222" cy="12192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04B6A"/>
                </a:solidFill>
              </a:endParaRPr>
            </a:p>
          </p:txBody>
        </p:sp>
      </p:grpSp>
    </p:spTree>
    <p:extLst>
      <p:ext uri="{BB962C8B-B14F-4D97-AF65-F5344CB8AC3E}">
        <p14:creationId xmlns:p14="http://schemas.microsoft.com/office/powerpoint/2010/main" val="12013884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www.osha.gov/SLTC/etools/construction/images/electrical_panel.jpg" TargetMode="External"/><Relationship Id="rId7"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25.xml"/><Relationship Id="rId6" Type="http://schemas.openxmlformats.org/officeDocument/2006/relationships/image" Target="../media/image29.jpeg"/><Relationship Id="rId5" Type="http://schemas.openxmlformats.org/officeDocument/2006/relationships/hyperlink" Target="http://www.osha.gov/SLTC/etools/construction/images/doublestrainrelief.jpg" TargetMode="Externa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41.pn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m/url?sa=i&amp;rct=j&amp;q=&amp;esrc=s&amp;frm=1&amp;source=images&amp;cd=&amp;cad=rja&amp;uact=8&amp;docid=y1Fyim0UlflANM&amp;tbnid=jbbfL8NJ6Vt5iM:&amp;ved=0CAUQjRw&amp;url=http://crenshawcomm.com/clients-ask-pr-agencies-wrong-questions/&amp;ei=GzW9U6-1AYuPyASLm4KgAw&amp;bvm=bv.70138588,d.aWw&amp;psig=AFQjCNHa5ofsYDaDZbeB25mij-2On1G8-w&amp;ust=1404995065778243"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7A7DBFFD-8278-9507-3C04-3660EDC00B9F}"/>
              </a:ext>
            </a:extLst>
          </p:cNvPr>
          <p:cNvSpPr>
            <a:spLocks noGrp="1" noChangeArrowheads="1"/>
          </p:cNvSpPr>
          <p:nvPr>
            <p:ph type="title"/>
          </p:nvPr>
        </p:nvSpPr>
        <p:spPr>
          <a:xfrm>
            <a:off x="1524000" y="578643"/>
            <a:ext cx="6572250" cy="1097757"/>
          </a:xfrm>
        </p:spPr>
        <p:txBody>
          <a:bodyPr>
            <a:noAutofit/>
          </a:bodyPr>
          <a:lstStyle/>
          <a:p>
            <a:pPr algn="ctr" eaLnBrk="1" hangingPunct="1"/>
            <a:r>
              <a:rPr lang="en-US" altLang="en-US" sz="3600" dirty="0">
                <a:latin typeface="Arial" panose="020B0604020202020204" pitchFamily="34" charset="0"/>
                <a:cs typeface="Arial" panose="020B0604020202020204" pitchFamily="34" charset="0"/>
              </a:rPr>
              <a:t>Plant-Wide Safety Meeting</a:t>
            </a:r>
            <a:br>
              <a:rPr lang="en-US" altLang="en-US" sz="3600" dirty="0">
                <a:latin typeface="Arial" panose="020B0604020202020204" pitchFamily="34" charset="0"/>
                <a:cs typeface="Arial" panose="020B0604020202020204" pitchFamily="34" charset="0"/>
              </a:rPr>
            </a:br>
            <a:endParaRPr lang="en-US" alt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843409C-2E5A-E423-5500-BF5FBB343B09}"/>
              </a:ext>
            </a:extLst>
          </p:cNvPr>
          <p:cNvSpPr>
            <a:spLocks noGrp="1"/>
          </p:cNvSpPr>
          <p:nvPr>
            <p:ph idx="1"/>
          </p:nvPr>
        </p:nvSpPr>
        <p:spPr>
          <a:xfrm>
            <a:off x="440808" y="1889522"/>
            <a:ext cx="8398392" cy="2301478"/>
          </a:xfrm>
        </p:spPr>
        <p:txBody>
          <a:bodyPr/>
          <a:lstStyle/>
          <a:p>
            <a:pPr marL="0" indent="0" eaLnBrk="1" hangingPunct="1">
              <a:buNone/>
              <a:defRPr/>
            </a:pPr>
            <a:r>
              <a:rPr lang="en-US" sz="2400" u="sng" dirty="0">
                <a:latin typeface="Arial" panose="020B0604020202020204" pitchFamily="34" charset="0"/>
                <a:cs typeface="Arial" panose="020B0604020202020204" pitchFamily="34" charset="0"/>
              </a:rPr>
              <a:t>Agenda</a:t>
            </a:r>
          </a:p>
          <a:p>
            <a:pPr marL="289322" indent="-289322">
              <a:buFont typeface="+mj-lt"/>
              <a:buAutoNum type="arabicPeriod"/>
              <a:defRPr/>
            </a:pPr>
            <a:r>
              <a:rPr lang="en-US" sz="2400" dirty="0">
                <a:latin typeface="Arial" panose="020B0604020202020204" pitchFamily="34" charset="0"/>
                <a:cs typeface="Arial" panose="020B0604020202020204" pitchFamily="34" charset="0"/>
              </a:rPr>
              <a:t>Who’s responsible for your safety?</a:t>
            </a:r>
          </a:p>
          <a:p>
            <a:pPr marL="289322" indent="-289322">
              <a:buFont typeface="+mj-lt"/>
              <a:buAutoNum type="arabicPeriod"/>
              <a:defRPr/>
            </a:pPr>
            <a:r>
              <a:rPr lang="en-US" sz="2400" dirty="0">
                <a:latin typeface="Arial" panose="020B0604020202020204" pitchFamily="34" charset="0"/>
                <a:cs typeface="Arial" panose="020B0604020202020204" pitchFamily="34" charset="0"/>
              </a:rPr>
              <a:t>What’s unsafe in these pictures?</a:t>
            </a:r>
          </a:p>
          <a:p>
            <a:pPr marL="289322" indent="-289322">
              <a:buFont typeface="+mj-lt"/>
              <a:buAutoNum type="arabicPeriod"/>
              <a:defRPr/>
            </a:pPr>
            <a:r>
              <a:rPr lang="en-US" sz="2400" dirty="0">
                <a:latin typeface="Arial" panose="020B0604020202020204" pitchFamily="34" charset="0"/>
                <a:cs typeface="Arial" panose="020B0604020202020204" pitchFamily="34" charset="0"/>
              </a:rPr>
              <a:t>Basic Electrical Safety – Unqualified Team Members</a:t>
            </a:r>
          </a:p>
        </p:txBody>
      </p:sp>
      <p:pic>
        <p:nvPicPr>
          <p:cNvPr id="95236" name="Picture 1">
            <a:extLst>
              <a:ext uri="{FF2B5EF4-FFF2-40B4-BE49-F238E27FC236}">
                <a16:creationId xmlns:a16="http://schemas.microsoft.com/office/drawing/2014/main" id="{F1499D5D-DA56-3DAE-60EE-E45DE7EA7F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7631" y="5410200"/>
            <a:ext cx="1273969"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A07FEEF-7CC9-7DCD-A847-6B3DF4885688}"/>
              </a:ext>
            </a:extLst>
          </p:cNvPr>
          <p:cNvSpPr txBox="1"/>
          <p:nvPr/>
        </p:nvSpPr>
        <p:spPr>
          <a:xfrm>
            <a:off x="1409700" y="4579203"/>
            <a:ext cx="6324600" cy="830997"/>
          </a:xfrm>
          <a:prstGeom prst="rect">
            <a:avLst/>
          </a:prstGeom>
          <a:noFill/>
        </p:spPr>
        <p:txBody>
          <a:bodyPr wrap="square" rtlCol="0">
            <a:spAutoFit/>
          </a:bodyPr>
          <a:lstStyle/>
          <a:p>
            <a:pPr algn="ctr"/>
            <a:r>
              <a:rPr lang="en-US" sz="2400" i="1" dirty="0"/>
              <a:t>“Safety is more important than a convenience”  </a:t>
            </a:r>
            <a:r>
              <a:rPr lang="en-US" sz="2400" dirty="0"/>
              <a:t>Steve Ellison, EHS Manager – Two Harbors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533400" y="1371600"/>
            <a:ext cx="8458200" cy="2538413"/>
          </a:xfrm>
        </p:spPr>
        <p:txBody>
          <a:bodyPr>
            <a:noAutofit/>
          </a:bodyPr>
          <a:lstStyle/>
          <a:p>
            <a:pPr>
              <a:buClrTx/>
              <a:buFont typeface="Arial" panose="020B0604020202020204" pitchFamily="34" charset="0"/>
              <a:buChar char="•"/>
            </a:pPr>
            <a:r>
              <a:rPr lang="en-US" altLang="en-US" sz="3200" dirty="0">
                <a:solidFill>
                  <a:schemeClr val="tx1"/>
                </a:solidFill>
              </a:rPr>
              <a:t>To flow, electricity must have a complete path.</a:t>
            </a:r>
          </a:p>
          <a:p>
            <a:pPr>
              <a:buClrTx/>
              <a:buFont typeface="Arial" panose="020B0604020202020204" pitchFamily="34" charset="0"/>
              <a:buChar char="•"/>
            </a:pPr>
            <a:r>
              <a:rPr lang="en-US" altLang="en-US" sz="3200" dirty="0">
                <a:solidFill>
                  <a:schemeClr val="tx1"/>
                </a:solidFill>
              </a:rPr>
              <a:t>Electricity flows through </a:t>
            </a:r>
            <a:r>
              <a:rPr lang="en-US" altLang="en-US" sz="3200" i="1" dirty="0">
                <a:solidFill>
                  <a:schemeClr val="tx1"/>
                </a:solidFill>
              </a:rPr>
              <a:t>conductors.</a:t>
            </a:r>
          </a:p>
          <a:p>
            <a:pPr lvl="1">
              <a:buClrTx/>
              <a:buFont typeface="Arial" panose="020B0604020202020204" pitchFamily="34" charset="0"/>
              <a:buChar char="•"/>
            </a:pPr>
            <a:r>
              <a:rPr lang="en-US" altLang="en-US" sz="3200" dirty="0">
                <a:solidFill>
                  <a:schemeClr val="tx1"/>
                </a:solidFill>
              </a:rPr>
              <a:t>water, metal, the human body</a:t>
            </a:r>
            <a:endParaRPr lang="en-US" altLang="en-US" sz="3200" i="1" dirty="0">
              <a:solidFill>
                <a:schemeClr val="tx1"/>
              </a:solidFill>
            </a:endParaRPr>
          </a:p>
          <a:p>
            <a:pPr>
              <a:buClrTx/>
              <a:buFont typeface="Arial" panose="020B0604020202020204" pitchFamily="34" charset="0"/>
              <a:buChar char="•"/>
            </a:pPr>
            <a:r>
              <a:rPr lang="en-US" altLang="en-US" sz="3200" dirty="0">
                <a:solidFill>
                  <a:schemeClr val="tx1"/>
                </a:solidFill>
              </a:rPr>
              <a:t>Insulators are non-conductors.</a:t>
            </a:r>
          </a:p>
          <a:p>
            <a:pPr>
              <a:buClrTx/>
              <a:buFont typeface="Arial" panose="020B0604020202020204" pitchFamily="34" charset="0"/>
              <a:buChar char="•"/>
            </a:pPr>
            <a:r>
              <a:rPr lang="en-US" altLang="en-US" sz="3200" dirty="0">
                <a:solidFill>
                  <a:schemeClr val="tx1"/>
                </a:solidFill>
                <a:highlight>
                  <a:srgbClr val="FFFF00"/>
                </a:highlight>
              </a:rPr>
              <a:t>The human body is a conductor (water in our body)</a:t>
            </a:r>
            <a:endParaRPr lang="en-US" altLang="en-US" sz="3200" i="1" dirty="0">
              <a:solidFill>
                <a:schemeClr val="tx1"/>
              </a:solidFill>
              <a:highlight>
                <a:srgbClr val="FFFF00"/>
              </a:highlight>
            </a:endParaRPr>
          </a:p>
          <a:p>
            <a:pPr lvl="1">
              <a:buClrTx/>
              <a:buFont typeface="Arial" panose="020B0604020202020204" pitchFamily="34" charset="0"/>
              <a:buChar char="•"/>
            </a:pPr>
            <a:endParaRPr lang="en-US" altLang="en-US" sz="3200" dirty="0">
              <a:solidFill>
                <a:schemeClr val="tx1"/>
              </a:solidFill>
            </a:endParaRPr>
          </a:p>
        </p:txBody>
      </p:sp>
      <p:sp>
        <p:nvSpPr>
          <p:cNvPr id="16387" name="Rectangle 4"/>
          <p:cNvSpPr>
            <a:spLocks noGrp="1" noChangeArrowheads="1"/>
          </p:cNvSpPr>
          <p:nvPr>
            <p:ph type="title"/>
          </p:nvPr>
        </p:nvSpPr>
        <p:spPr>
          <a:xfrm>
            <a:off x="1179016" y="304800"/>
            <a:ext cx="6785967" cy="452609"/>
          </a:xfrm>
          <a:solidFill>
            <a:srgbClr val="FFFF00"/>
          </a:solidFill>
          <a:effectLst>
            <a:outerShdw dist="35921" dir="2700000" algn="ctr" rotWithShape="0">
              <a:schemeClr val="bg2"/>
            </a:outerShdw>
          </a:effectLst>
        </p:spPr>
        <p:txBody>
          <a:bodyPr>
            <a:noAutofit/>
          </a:bodyPr>
          <a:lstStyle/>
          <a:p>
            <a:r>
              <a:rPr lang="en-US" altLang="en-US" sz="3600" dirty="0">
                <a:solidFill>
                  <a:schemeClr val="tx1"/>
                </a:solidFill>
              </a:rPr>
              <a:t>Fundamentals of Electrical Hazards</a:t>
            </a:r>
            <a:endParaRPr lang="en-US" altLang="en-US" sz="3600" dirty="0"/>
          </a:p>
        </p:txBody>
      </p:sp>
    </p:spTree>
    <p:extLst>
      <p:ext uri="{BB962C8B-B14F-4D97-AF65-F5344CB8AC3E}">
        <p14:creationId xmlns:p14="http://schemas.microsoft.com/office/powerpoint/2010/main" val="1269060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627">
                                            <p:txEl>
                                              <p:pRg st="0" end="0"/>
                                            </p:txEl>
                                          </p:spTgt>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627">
                                            <p:txEl>
                                              <p:pRg st="1" end="1"/>
                                            </p:txEl>
                                          </p:spTgt>
                                        </p:tgtEl>
                                        <p:attrNameLst>
                                          <p:attrName>ppt_c</p:attrName>
                                        </p:attrNameLst>
                                      </p:cBhvr>
                                      <p:to>
                                        <a:schemeClr val="folHlink"/>
                                      </p:to>
                                    </p:animClr>
                                  </p:subTnLst>
                                </p:cTn>
                              </p:par>
                              <p:par>
                                <p:cTn id="15" presetID="2" presetClass="entr" presetSubtype="4" fill="hold" grpId="0" nodeType="with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 calcmode="lin" valueType="num">
                                      <p:cBhvr additive="base">
                                        <p:cTn id="17"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627">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627">
                                            <p:txEl>
                                              <p:pRg st="2" end="2"/>
                                            </p:txEl>
                                          </p:spTgt>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627">
                                            <p:txEl>
                                              <p:pRg st="3" end="3"/>
                                            </p:txEl>
                                          </p:spTgt>
                                        </p:tgtEl>
                                        <p:attrNameLst>
                                          <p:attrName>style.visibility</p:attrName>
                                        </p:attrNameLst>
                                      </p:cBhvr>
                                      <p:to>
                                        <p:strVal val="visible"/>
                                      </p:to>
                                    </p:set>
                                    <p:anim calcmode="lin" valueType="num">
                                      <p:cBhvr additive="base">
                                        <p:cTn id="23"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27">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627">
                                            <p:txEl>
                                              <p:pRg st="3" end="3"/>
                                            </p:txEl>
                                          </p:spTgt>
                                        </p:tgtEl>
                                        <p:attrNameLst>
                                          <p:attrName>ppt_c</p:attrName>
                                        </p:attrNameLst>
                                      </p:cBhvr>
                                      <p:to>
                                        <a:schemeClr val="folHlink"/>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627">
                                            <p:txEl>
                                              <p:pRg st="4" end="4"/>
                                            </p:txEl>
                                          </p:spTgt>
                                        </p:tgtEl>
                                        <p:attrNameLst>
                                          <p:attrName>style.visibility</p:attrName>
                                        </p:attrNameLst>
                                      </p:cBhvr>
                                      <p:to>
                                        <p:strVal val="visible"/>
                                      </p:to>
                                    </p:set>
                                    <p:anim calcmode="lin" valueType="num">
                                      <p:cBhvr additive="base">
                                        <p:cTn id="29"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27">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627">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457200"/>
            <a:ext cx="8153400" cy="533400"/>
          </a:xfrm>
          <a:prstGeom prst="rect">
            <a:avLst/>
          </a:prstGeom>
          <a:solidFill>
            <a:srgbClr val="FFFF00"/>
          </a:solidFill>
          <a:effectLst>
            <a:outerShdw dist="35921" dir="2700000" algn="ctr" rotWithShape="0">
              <a:schemeClr val="bg2"/>
            </a:outerShdw>
          </a:effectLst>
        </p:spPr>
        <p:txBody>
          <a:bodyPr vert="horz" lIns="68576" tIns="34288" rIns="68576" bIns="34288" rtlCol="0" anchor="b" anchorCtr="0">
            <a:noAutofit/>
          </a:bodyPr>
          <a:lstStyle>
            <a:lvl1pPr algn="l" defTabSz="650197" rtl="0" eaLnBrk="1" latinLnBrk="0" hangingPunct="1">
              <a:spcBef>
                <a:spcPct val="0"/>
              </a:spcBef>
              <a:buNone/>
              <a:defRPr sz="4600" kern="1200">
                <a:solidFill>
                  <a:schemeClr val="accent1"/>
                </a:solidFill>
                <a:latin typeface="+mj-lt"/>
                <a:ea typeface="+mj-ea"/>
                <a:cs typeface="+mj-cs"/>
              </a:defRPr>
            </a:lvl1pPr>
          </a:lstStyle>
          <a:p>
            <a:pPr defTabSz="342866" fontAlgn="auto">
              <a:spcAft>
                <a:spcPts val="0"/>
              </a:spcAft>
            </a:pPr>
            <a:r>
              <a:rPr lang="en-US" altLang="en-US" sz="3600" dirty="0">
                <a:solidFill>
                  <a:srgbClr val="000000"/>
                </a:solidFill>
                <a:latin typeface="Arial"/>
                <a:sym typeface="Helvetica Light"/>
              </a:rPr>
              <a:t>Fundamentals of Electrical Hazards</a:t>
            </a:r>
            <a:endParaRPr lang="en-US" altLang="en-US" sz="3600" dirty="0">
              <a:solidFill>
                <a:srgbClr val="00263E"/>
              </a:solidFill>
              <a:latin typeface="Arial"/>
              <a:sym typeface="Helvetica Light"/>
            </a:endParaRPr>
          </a:p>
        </p:txBody>
      </p:sp>
      <p:pic>
        <p:nvPicPr>
          <p:cNvPr id="2" name="Picture 1">
            <a:extLst>
              <a:ext uri="{FF2B5EF4-FFF2-40B4-BE49-F238E27FC236}">
                <a16:creationId xmlns:a16="http://schemas.microsoft.com/office/drawing/2014/main" id="{3157993F-4181-29DB-9CBE-5503338CCED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693" t="21154" r="7691"/>
          <a:stretch/>
        </p:blipFill>
        <p:spPr>
          <a:xfrm>
            <a:off x="5105400" y="2931968"/>
            <a:ext cx="3886200" cy="3621232"/>
          </a:xfrm>
          <a:prstGeom prst="rect">
            <a:avLst/>
          </a:prstGeom>
        </p:spPr>
      </p:pic>
      <p:sp>
        <p:nvSpPr>
          <p:cNvPr id="28674" name="Rectangle 3"/>
          <p:cNvSpPr>
            <a:spLocks noGrp="1" noChangeArrowheads="1"/>
          </p:cNvSpPr>
          <p:nvPr>
            <p:ph type="body" idx="1"/>
          </p:nvPr>
        </p:nvSpPr>
        <p:spPr>
          <a:xfrm>
            <a:off x="567069" y="1143000"/>
            <a:ext cx="7986823" cy="3962400"/>
          </a:xfrm>
        </p:spPr>
        <p:txBody>
          <a:bodyPr>
            <a:noAutofit/>
          </a:bodyPr>
          <a:lstStyle/>
          <a:p>
            <a:pPr>
              <a:buClrTx/>
              <a:buFont typeface="Arial" panose="020B0604020202020204" pitchFamily="34" charset="0"/>
              <a:buChar char="•"/>
            </a:pPr>
            <a:r>
              <a:rPr lang="en-US" altLang="en-US" sz="3200" dirty="0">
                <a:solidFill>
                  <a:schemeClr val="tx1"/>
                </a:solidFill>
              </a:rPr>
              <a:t>What is Grounding?</a:t>
            </a:r>
          </a:p>
          <a:p>
            <a:pPr lvl="1">
              <a:buClrTx/>
              <a:buFont typeface="Arial" panose="020B0604020202020204" pitchFamily="34" charset="0"/>
              <a:buChar char="•"/>
            </a:pPr>
            <a:r>
              <a:rPr lang="en-US" altLang="en-US" sz="3200" dirty="0">
                <a:solidFill>
                  <a:schemeClr val="tx1"/>
                </a:solidFill>
              </a:rPr>
              <a:t>Protection from electric shock</a:t>
            </a:r>
          </a:p>
          <a:p>
            <a:pPr>
              <a:buClrTx/>
              <a:buFont typeface="Arial" panose="020B0604020202020204" pitchFamily="34" charset="0"/>
              <a:buChar char="•"/>
            </a:pPr>
            <a:r>
              <a:rPr lang="en-US" altLang="en-US" sz="3200" dirty="0">
                <a:solidFill>
                  <a:schemeClr val="tx1"/>
                </a:solidFill>
              </a:rPr>
              <a:t>A ground is a conductive connection</a:t>
            </a:r>
          </a:p>
          <a:p>
            <a:pPr lvl="1">
              <a:buClrTx/>
              <a:buFont typeface="Arial" panose="020B0604020202020204" pitchFamily="34" charset="0"/>
              <a:buChar char="•"/>
            </a:pPr>
            <a:r>
              <a:rPr lang="en-US" altLang="en-US" sz="3200" dirty="0">
                <a:solidFill>
                  <a:schemeClr val="tx1"/>
                </a:solidFill>
              </a:rPr>
              <a:t>between electrical circuit and earth</a:t>
            </a:r>
          </a:p>
          <a:p>
            <a:pPr lvl="1">
              <a:buClrTx/>
              <a:buFont typeface="Arial" panose="020B0604020202020204" pitchFamily="34" charset="0"/>
              <a:buChar char="•"/>
            </a:pPr>
            <a:endParaRPr lang="en-US" altLang="en-US" sz="3200" dirty="0">
              <a:solidFill>
                <a:schemeClr val="tx1"/>
              </a:solidFill>
            </a:endParaRPr>
          </a:p>
        </p:txBody>
      </p:sp>
      <p:sp>
        <p:nvSpPr>
          <p:cNvPr id="5" name="TextBox 4">
            <a:extLst>
              <a:ext uri="{FF2B5EF4-FFF2-40B4-BE49-F238E27FC236}">
                <a16:creationId xmlns:a16="http://schemas.microsoft.com/office/drawing/2014/main" id="{CF8FADBE-8CE5-7468-A86E-9735E5A8B40F}"/>
              </a:ext>
            </a:extLst>
          </p:cNvPr>
          <p:cNvSpPr txBox="1"/>
          <p:nvPr/>
        </p:nvSpPr>
        <p:spPr>
          <a:xfrm>
            <a:off x="233916" y="4239456"/>
            <a:ext cx="4876800" cy="1027204"/>
          </a:xfrm>
          <a:prstGeom prst="rect">
            <a:avLst/>
          </a:prstGeom>
          <a:noFill/>
        </p:spPr>
        <p:txBody>
          <a:bodyPr wrap="square">
            <a:spAutoFit/>
          </a:bodyPr>
          <a:lstStyle/>
          <a:p>
            <a:pPr marR="0" lvl="0" algn="l" defTabSz="308063" rtl="0" eaLnBrk="1" fontAlgn="auto" latinLnBrk="0" hangingPunct="1">
              <a:lnSpc>
                <a:spcPct val="90000"/>
              </a:lnSpc>
              <a:spcBef>
                <a:spcPts val="563"/>
              </a:spcBef>
              <a:spcAft>
                <a:spcPts val="0"/>
              </a:spcAft>
              <a:buClrTx/>
              <a:buSzPct val="65000"/>
              <a:tabLst>
                <a:tab pos="179983" algn="l"/>
                <a:tab pos="662169" algn="l"/>
                <a:tab pos="1144355" algn="l"/>
                <a:tab pos="1626541" algn="l"/>
                <a:tab pos="2108727" algn="l"/>
                <a:tab pos="2590913" algn="l"/>
                <a:tab pos="3073099" algn="l"/>
                <a:tab pos="3555285" algn="l"/>
                <a:tab pos="4037471" algn="l"/>
                <a:tab pos="4519657" algn="l"/>
                <a:tab pos="5001843" algn="l"/>
                <a:tab pos="5484029" algn="l"/>
              </a:tabLst>
              <a:defRPr/>
            </a:pPr>
            <a:r>
              <a:rPr kumimoji="0" lang="en-US" altLang="en-US" sz="2250" b="0" i="0" u="none" strike="noStrike" kern="0" cap="none" spc="0" normalizeH="0" baseline="0" noProof="0" dirty="0">
                <a:ln>
                  <a:noFill/>
                </a:ln>
                <a:solidFill>
                  <a:srgbClr val="000000"/>
                </a:solidFill>
                <a:effectLst/>
                <a:highlight>
                  <a:srgbClr val="FFFF00"/>
                </a:highlight>
                <a:uLnTx/>
                <a:uFillTx/>
                <a:latin typeface="Calibri" pitchFamily="34" charset="0"/>
                <a:ea typeface="+mn-ea"/>
                <a:cs typeface="Arial Unicode MS" charset="0"/>
                <a:sym typeface="Helvetica Light"/>
              </a:rPr>
              <a:t>Do not remove ground pins/prongs from cord- and plug-connected equipment or extension cords.</a:t>
            </a:r>
          </a:p>
        </p:txBody>
      </p:sp>
    </p:spTree>
    <p:extLst>
      <p:ext uri="{BB962C8B-B14F-4D97-AF65-F5344CB8AC3E}">
        <p14:creationId xmlns:p14="http://schemas.microsoft.com/office/powerpoint/2010/main" val="128045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485900" y="1143000"/>
            <a:ext cx="4000500" cy="400050"/>
          </a:xfrm>
        </p:spPr>
        <p:txBody>
          <a:bodyPr/>
          <a:lstStyle/>
          <a:p>
            <a:pPr eaLnBrk="1" hangingPunct="1"/>
            <a:r>
              <a:rPr lang="en-US" sz="1800" dirty="0">
                <a:solidFill>
                  <a:schemeClr val="bg1"/>
                </a:solidFill>
                <a:latin typeface="Verdana" pitchFamily="34" charset="0"/>
              </a:rPr>
              <a:t>Electrical Burns</a:t>
            </a:r>
          </a:p>
        </p:txBody>
      </p:sp>
      <p:sp>
        <p:nvSpPr>
          <p:cNvPr id="4099" name="Subtitle 2"/>
          <p:cNvSpPr>
            <a:spLocks noGrp="1"/>
          </p:cNvSpPr>
          <p:nvPr>
            <p:ph type="subTitle" idx="1"/>
          </p:nvPr>
        </p:nvSpPr>
        <p:spPr>
          <a:xfrm>
            <a:off x="457200" y="1303159"/>
            <a:ext cx="7696200" cy="3600450"/>
          </a:xfrm>
        </p:spPr>
        <p:txBody>
          <a:bodyPr>
            <a:noAutofit/>
          </a:bodyPr>
          <a:lstStyle/>
          <a:p>
            <a:pPr marL="257175" indent="-257175" algn="l">
              <a:lnSpc>
                <a:spcPct val="80000"/>
              </a:lnSpc>
              <a:buFont typeface="Arial" panose="020B0604020202020204" pitchFamily="34" charset="0"/>
              <a:buChar char="•"/>
              <a:defRPr/>
            </a:pPr>
            <a:r>
              <a:rPr lang="en-US" sz="3200" dirty="0">
                <a:solidFill>
                  <a:schemeClr val="tx1"/>
                </a:solidFill>
                <a:cs typeface="Times New Roman" pitchFamily="18" charset="0"/>
              </a:rPr>
              <a:t>Are the most common shock related nonfatal injury</a:t>
            </a:r>
          </a:p>
          <a:p>
            <a:pPr algn="l">
              <a:lnSpc>
                <a:spcPct val="80000"/>
              </a:lnSpc>
              <a:defRPr/>
            </a:pPr>
            <a:endParaRPr lang="en-US" sz="3200" dirty="0">
              <a:solidFill>
                <a:schemeClr val="tx1"/>
              </a:solidFill>
            </a:endParaRPr>
          </a:p>
          <a:p>
            <a:pPr marL="257175" indent="-257175" algn="l">
              <a:lnSpc>
                <a:spcPct val="80000"/>
              </a:lnSpc>
              <a:buFont typeface="Arial" panose="020B0604020202020204" pitchFamily="34" charset="0"/>
              <a:buChar char="•"/>
              <a:defRPr/>
            </a:pPr>
            <a:r>
              <a:rPr lang="en-US" sz="3200" dirty="0">
                <a:solidFill>
                  <a:schemeClr val="tx1"/>
                </a:solidFill>
                <a:cs typeface="Times New Roman" pitchFamily="18" charset="0"/>
              </a:rPr>
              <a:t>Occur when you touch electrical wiring or equipment that is        </a:t>
            </a:r>
          </a:p>
          <a:p>
            <a:pPr algn="l">
              <a:lnSpc>
                <a:spcPct val="80000"/>
              </a:lnSpc>
              <a:defRPr/>
            </a:pPr>
            <a:r>
              <a:rPr lang="en-US" sz="3200" dirty="0">
                <a:solidFill>
                  <a:schemeClr val="tx1"/>
                </a:solidFill>
                <a:cs typeface="Times New Roman" pitchFamily="18" charset="0"/>
              </a:rPr>
              <a:t>   improperly used or maintained</a:t>
            </a:r>
            <a:endParaRPr lang="en-US" sz="3200" i="1" dirty="0">
              <a:solidFill>
                <a:schemeClr val="tx1"/>
              </a:solidFill>
              <a:cs typeface="Times New Roman" pitchFamily="18" charset="0"/>
            </a:endParaRPr>
          </a:p>
          <a:p>
            <a:pPr algn="l">
              <a:lnSpc>
                <a:spcPct val="80000"/>
              </a:lnSpc>
              <a:defRPr/>
            </a:pPr>
            <a:endParaRPr lang="en-US" sz="3200" i="1" dirty="0">
              <a:solidFill>
                <a:schemeClr val="tx1"/>
              </a:solidFill>
              <a:cs typeface="Times New Roman" pitchFamily="18" charset="0"/>
            </a:endParaRPr>
          </a:p>
          <a:p>
            <a:pPr marL="257175" indent="-257175" algn="l">
              <a:lnSpc>
                <a:spcPct val="80000"/>
              </a:lnSpc>
              <a:buFont typeface="Arial" panose="020B0604020202020204" pitchFamily="34" charset="0"/>
              <a:buChar char="•"/>
              <a:defRPr/>
            </a:pPr>
            <a:r>
              <a:rPr lang="en-US" sz="3200" dirty="0">
                <a:solidFill>
                  <a:schemeClr val="tx1"/>
                </a:solidFill>
                <a:cs typeface="Times New Roman" pitchFamily="18" charset="0"/>
              </a:rPr>
              <a:t>Typically occurs on the hands</a:t>
            </a:r>
            <a:endParaRPr lang="en-US" sz="3200" i="1" u="sng" dirty="0">
              <a:solidFill>
                <a:schemeClr val="tx1"/>
              </a:solidFill>
              <a:cs typeface="Times New Roman" pitchFamily="18" charset="0"/>
            </a:endParaRPr>
          </a:p>
          <a:p>
            <a:pPr algn="l">
              <a:lnSpc>
                <a:spcPct val="80000"/>
              </a:lnSpc>
              <a:defRPr/>
            </a:pPr>
            <a:r>
              <a:rPr lang="en-US" sz="3200" i="1" u="sng" dirty="0">
                <a:solidFill>
                  <a:schemeClr val="tx1"/>
                </a:solidFill>
                <a:cs typeface="Times New Roman" pitchFamily="18" charset="0"/>
              </a:rPr>
              <a:t>   </a:t>
            </a:r>
          </a:p>
        </p:txBody>
      </p:sp>
      <p:sp>
        <p:nvSpPr>
          <p:cNvPr id="4100" name="Slide Number Placeholder 3"/>
          <p:cNvSpPr>
            <a:spLocks noGrp="1"/>
          </p:cNvSpPr>
          <p:nvPr>
            <p:ph type="sldNum" sz="quarter" idx="12"/>
          </p:nvPr>
        </p:nvSpPr>
        <p:spPr bwMode="auto">
          <a:xfrm>
            <a:off x="6858000" y="5624514"/>
            <a:ext cx="800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lgn="ctr" defTabSz="342900">
              <a:defRPr/>
            </a:pPr>
            <a:fld id="{866EBD4E-B49F-4F5C-9FDB-FEE0D0B20E61}" type="slidenum">
              <a:rPr lang="en-US" sz="1050">
                <a:solidFill>
                  <a:prstClr val="white"/>
                </a:solidFill>
                <a:latin typeface="Verdana" pitchFamily="34" charset="0"/>
                <a:cs typeface="+mn-cs"/>
              </a:rPr>
              <a:pPr algn="ctr" defTabSz="342900">
                <a:defRPr/>
              </a:pPr>
              <a:t>12</a:t>
            </a:fld>
            <a:endParaRPr lang="en-US" sz="1050">
              <a:solidFill>
                <a:prstClr val="white"/>
              </a:solidFill>
              <a:latin typeface="Verdana" pitchFamily="34" charset="0"/>
              <a:cs typeface="+mn-cs"/>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defTabSz="342900">
              <a:defRPr/>
            </a:pPr>
            <a:r>
              <a:rPr lang="en-US" sz="1050">
                <a:solidFill>
                  <a:prstClr val="white"/>
                </a:solidFill>
                <a:latin typeface="Verdana" pitchFamily="34" charset="0"/>
                <a:cs typeface="+mn-cs"/>
              </a:rPr>
              <a:t>PPT-008-02</a:t>
            </a:r>
            <a:endParaRPr lang="en-US" sz="1050" dirty="0">
              <a:solidFill>
                <a:prstClr val="white"/>
              </a:solidFill>
              <a:latin typeface="Verdana" pitchFamily="34" charset="0"/>
              <a:cs typeface="+mn-cs"/>
            </a:endParaRPr>
          </a:p>
        </p:txBody>
      </p:sp>
      <p:sp>
        <p:nvSpPr>
          <p:cNvPr id="2" name="Rectangle 2">
            <a:extLst>
              <a:ext uri="{FF2B5EF4-FFF2-40B4-BE49-F238E27FC236}">
                <a16:creationId xmlns:a16="http://schemas.microsoft.com/office/drawing/2014/main" id="{5BFFBA4F-9267-39B3-2BF8-42A4957E4392}"/>
              </a:ext>
            </a:extLst>
          </p:cNvPr>
          <p:cNvSpPr txBox="1">
            <a:spLocks noChangeArrowheads="1"/>
          </p:cNvSpPr>
          <p:nvPr/>
        </p:nvSpPr>
        <p:spPr>
          <a:xfrm>
            <a:off x="3124201" y="381000"/>
            <a:ext cx="3429000" cy="609600"/>
          </a:xfrm>
          <a:prstGeom prst="rect">
            <a:avLst/>
          </a:prstGeom>
          <a:solidFill>
            <a:srgbClr val="FFFF00"/>
          </a:solidFill>
          <a:effectLst>
            <a:outerShdw dist="107763" dir="2700000" algn="ctr" rotWithShape="0">
              <a:schemeClr val="bg2"/>
            </a:outerShdw>
          </a:effectLst>
        </p:spPr>
        <p:txBody>
          <a:bodyPr vert="horz" lIns="68576" tIns="34288" rIns="68576" bIns="34288" rtlCol="0" anchor="b" anchorCtr="0">
            <a:noAutofit/>
          </a:bodyPr>
          <a:lstStyle>
            <a:lvl1pPr algn="l" defTabSz="650197" rtl="0" eaLnBrk="1" latinLnBrk="0" hangingPunct="1">
              <a:spcBef>
                <a:spcPct val="0"/>
              </a:spcBef>
              <a:buNone/>
              <a:defRPr sz="4600" kern="1200">
                <a:solidFill>
                  <a:schemeClr val="accent1"/>
                </a:solidFill>
                <a:latin typeface="+mj-lt"/>
                <a:ea typeface="+mj-ea"/>
                <a:cs typeface="+mj-cs"/>
              </a:defRPr>
            </a:lvl1pPr>
          </a:lstStyle>
          <a:p>
            <a:pPr defTabSz="342866" fontAlgn="auto">
              <a:spcAft>
                <a:spcPts val="0"/>
              </a:spcAft>
            </a:pPr>
            <a:r>
              <a:rPr lang="en-US" altLang="en-US" sz="3600" dirty="0">
                <a:solidFill>
                  <a:srgbClr val="000000"/>
                </a:solidFill>
                <a:latin typeface="Arial"/>
                <a:sym typeface="Helvetica Light"/>
              </a:rPr>
              <a:t>Electrical Burns</a:t>
            </a:r>
            <a:endParaRPr lang="en-US" altLang="en-US" sz="3600" dirty="0">
              <a:solidFill>
                <a:srgbClr val="00263E"/>
              </a:solidFill>
              <a:latin typeface="Arial"/>
              <a:sym typeface="Helvetica Light"/>
            </a:endParaRPr>
          </a:p>
        </p:txBody>
      </p:sp>
    </p:spTree>
    <p:extLst>
      <p:ext uri="{BB962C8B-B14F-4D97-AF65-F5344CB8AC3E}">
        <p14:creationId xmlns:p14="http://schemas.microsoft.com/office/powerpoint/2010/main" val="372609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1687476" y="176529"/>
            <a:ext cx="5962650" cy="617220"/>
          </a:xfrm>
        </p:spPr>
        <p:txBody>
          <a:bodyPr>
            <a:noAutofit/>
          </a:bodyPr>
          <a:lstStyle/>
          <a:p>
            <a:r>
              <a:rPr lang="en-AU" altLang="en-US" sz="3600" dirty="0"/>
              <a:t>What are the types of injuries?</a:t>
            </a:r>
          </a:p>
        </p:txBody>
      </p:sp>
      <p:sp>
        <p:nvSpPr>
          <p:cNvPr id="8195" name="Content Placeholder 2"/>
          <p:cNvSpPr>
            <a:spLocks noGrp="1"/>
          </p:cNvSpPr>
          <p:nvPr>
            <p:ph idx="1"/>
          </p:nvPr>
        </p:nvSpPr>
        <p:spPr>
          <a:xfrm>
            <a:off x="513222" y="1524000"/>
            <a:ext cx="2134495" cy="3371850"/>
          </a:xfrm>
        </p:spPr>
        <p:txBody>
          <a:bodyPr>
            <a:normAutofit/>
          </a:bodyPr>
          <a:lstStyle/>
          <a:p>
            <a:pPr>
              <a:spcAft>
                <a:spcPts val="450"/>
              </a:spcAft>
              <a:buClr>
                <a:schemeClr val="tx1"/>
              </a:buClr>
              <a:defRPr/>
            </a:pPr>
            <a:r>
              <a:rPr lang="en-AU" sz="2800" b="1" dirty="0"/>
              <a:t>B</a:t>
            </a:r>
            <a:r>
              <a:rPr lang="en-AU" sz="2800" dirty="0"/>
              <a:t>urns</a:t>
            </a:r>
          </a:p>
          <a:p>
            <a:pPr>
              <a:spcAft>
                <a:spcPts val="450"/>
              </a:spcAft>
              <a:buClr>
                <a:schemeClr val="tx1"/>
              </a:buClr>
              <a:defRPr/>
            </a:pPr>
            <a:r>
              <a:rPr lang="en-AU" sz="2800" b="1" dirty="0"/>
              <a:t>S</a:t>
            </a:r>
            <a:r>
              <a:rPr lang="en-AU" sz="2800" dirty="0"/>
              <a:t>hocks</a:t>
            </a:r>
          </a:p>
          <a:p>
            <a:pPr>
              <a:spcAft>
                <a:spcPts val="450"/>
              </a:spcAft>
              <a:buClr>
                <a:schemeClr val="tx1"/>
              </a:buClr>
              <a:defRPr/>
            </a:pPr>
            <a:r>
              <a:rPr lang="en-AU" sz="2800" b="1" dirty="0"/>
              <a:t>A</a:t>
            </a:r>
            <a:r>
              <a:rPr lang="en-AU" sz="2800" dirty="0"/>
              <a:t>rc</a:t>
            </a:r>
          </a:p>
          <a:p>
            <a:pPr>
              <a:spcAft>
                <a:spcPts val="450"/>
              </a:spcAft>
              <a:buClr>
                <a:schemeClr val="tx1"/>
              </a:buClr>
              <a:defRPr/>
            </a:pPr>
            <a:r>
              <a:rPr lang="en-AU" sz="2800" b="1" dirty="0"/>
              <a:t>F</a:t>
            </a:r>
            <a:r>
              <a:rPr lang="en-AU" sz="2800" dirty="0"/>
              <a:t>ire &amp; Falls</a:t>
            </a:r>
          </a:p>
          <a:p>
            <a:pPr>
              <a:spcAft>
                <a:spcPts val="450"/>
              </a:spcAft>
              <a:buClr>
                <a:schemeClr val="tx1"/>
              </a:buClr>
              <a:defRPr/>
            </a:pPr>
            <a:r>
              <a:rPr lang="en-AU" sz="2800" b="1" dirty="0"/>
              <a:t>E</a:t>
            </a:r>
            <a:r>
              <a:rPr lang="en-AU" sz="2800" dirty="0"/>
              <a:t>xplosion</a:t>
            </a:r>
          </a:p>
          <a:p>
            <a:pPr>
              <a:buClr>
                <a:schemeClr val="tx1"/>
              </a:buClr>
              <a:buFont typeface="Arial" panose="020B0604020202020204" pitchFamily="34" charset="0"/>
              <a:buChar char="•"/>
              <a:defRPr/>
            </a:pPr>
            <a:endParaRPr lang="en-AU" sz="2800" dirty="0"/>
          </a:p>
          <a:p>
            <a:pPr>
              <a:buClr>
                <a:schemeClr val="tx1"/>
              </a:buClr>
              <a:buFont typeface="Arial" panose="020B0604020202020204" pitchFamily="34" charset="0"/>
              <a:buChar char="•"/>
              <a:defRPr/>
            </a:pPr>
            <a:endParaRPr lang="en-AU" sz="2800" dirty="0"/>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2600" y="1276089"/>
            <a:ext cx="2915095" cy="273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413" y="1276090"/>
            <a:ext cx="2723492" cy="273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1727" y="4114800"/>
            <a:ext cx="2816840" cy="229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12CA7F9-8464-1722-6776-2F9F030FFC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45760" y="4114800"/>
            <a:ext cx="2816840" cy="2350471"/>
          </a:xfrm>
          <a:prstGeom prst="rect">
            <a:avLst/>
          </a:prstGeom>
        </p:spPr>
      </p:pic>
    </p:spTree>
    <p:extLst>
      <p:ext uri="{BB962C8B-B14F-4D97-AF65-F5344CB8AC3E}">
        <p14:creationId xmlns:p14="http://schemas.microsoft.com/office/powerpoint/2010/main" val="11689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485900" y="1143000"/>
            <a:ext cx="4000500" cy="400050"/>
          </a:xfrm>
        </p:spPr>
        <p:txBody>
          <a:bodyPr/>
          <a:lstStyle/>
          <a:p>
            <a:pPr eaLnBrk="1" hangingPunct="1"/>
            <a:r>
              <a:rPr lang="en-US" sz="2100" dirty="0">
                <a:solidFill>
                  <a:schemeClr val="bg1"/>
                </a:solidFill>
                <a:latin typeface="Verdana" pitchFamily="34" charset="0"/>
              </a:rPr>
              <a:t>Falls</a:t>
            </a:r>
          </a:p>
        </p:txBody>
      </p:sp>
      <p:sp>
        <p:nvSpPr>
          <p:cNvPr id="4099" name="Subtitle 2"/>
          <p:cNvSpPr>
            <a:spLocks noGrp="1"/>
          </p:cNvSpPr>
          <p:nvPr>
            <p:ph type="subTitle" idx="1"/>
          </p:nvPr>
        </p:nvSpPr>
        <p:spPr>
          <a:xfrm>
            <a:off x="228600" y="1676400"/>
            <a:ext cx="5257800" cy="3505200"/>
          </a:xfrm>
        </p:spPr>
        <p:txBody>
          <a:bodyPr>
            <a:noAutofit/>
          </a:bodyPr>
          <a:lstStyle/>
          <a:p>
            <a:pPr marL="257175" indent="-257175" algn="l">
              <a:lnSpc>
                <a:spcPct val="80000"/>
              </a:lnSpc>
              <a:buFont typeface="Arial" pitchFamily="34" charset="0"/>
              <a:buChar char="•"/>
            </a:pPr>
            <a:r>
              <a:rPr lang="en-US" sz="2800" dirty="0">
                <a:solidFill>
                  <a:schemeClr val="tx1"/>
                </a:solidFill>
                <a:cs typeface="Times New Roman" pitchFamily="18" charset="0"/>
              </a:rPr>
              <a:t>Electrical shock can also cause indirect or secondary injuries.</a:t>
            </a:r>
          </a:p>
          <a:p>
            <a:pPr marL="257175" indent="-257175" algn="l">
              <a:lnSpc>
                <a:spcPct val="80000"/>
              </a:lnSpc>
              <a:buFont typeface="Arial" pitchFamily="34" charset="0"/>
              <a:buChar char="•"/>
            </a:pPr>
            <a:endParaRPr lang="en-US" sz="2800" dirty="0">
              <a:solidFill>
                <a:schemeClr val="tx1"/>
              </a:solidFill>
              <a:cs typeface="Times New Roman" pitchFamily="18" charset="0"/>
            </a:endParaRPr>
          </a:p>
          <a:p>
            <a:pPr marL="257175" indent="-257175" algn="l">
              <a:lnSpc>
                <a:spcPct val="80000"/>
              </a:lnSpc>
              <a:buFont typeface="Arial" pitchFamily="34" charset="0"/>
              <a:buChar char="•"/>
            </a:pPr>
            <a:r>
              <a:rPr lang="en-US" sz="2800" dirty="0">
                <a:solidFill>
                  <a:schemeClr val="tx1"/>
                </a:solidFill>
                <a:cs typeface="Times New Roman" pitchFamily="18" charset="0"/>
              </a:rPr>
              <a:t>Employees working in an elevated location who experience a shock can fall resulting in serious injury or even death. </a:t>
            </a:r>
          </a:p>
        </p:txBody>
      </p:sp>
      <p:sp>
        <p:nvSpPr>
          <p:cNvPr id="4100" name="Slide Number Placeholder 3"/>
          <p:cNvSpPr>
            <a:spLocks noGrp="1"/>
          </p:cNvSpPr>
          <p:nvPr>
            <p:ph type="sldNum" sz="quarter" idx="12"/>
          </p:nvPr>
        </p:nvSpPr>
        <p:spPr bwMode="auto">
          <a:xfrm>
            <a:off x="6858000" y="5624514"/>
            <a:ext cx="800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fld id="{866EBD4E-B49F-4F5C-9FDB-FEE0D0B20E61}" type="slidenum">
              <a:rPr kumimoji="0" lang="en-US" sz="1050" b="0" i="0" u="none" strike="noStrike" kern="1200" cap="none" spc="0" normalizeH="0" baseline="0" noProof="0">
                <a:ln>
                  <a:noFill/>
                </a:ln>
                <a:solidFill>
                  <a:prstClr val="white"/>
                </a:solidFill>
                <a:effectLst/>
                <a:uLnTx/>
                <a:uFillTx/>
                <a:latin typeface="Verdana" pitchFamily="34" charset="0"/>
                <a:ea typeface="+mn-ea"/>
                <a:cs typeface="Arial" charset="0"/>
              </a:rPr>
              <a:pPr marL="0" marR="0" lvl="0" indent="0" algn="ctr" defTabSz="342900" rtl="0" eaLnBrk="1" fontAlgn="base" latinLnBrk="0" hangingPunct="1">
                <a:lnSpc>
                  <a:spcPct val="100000"/>
                </a:lnSpc>
                <a:spcBef>
                  <a:spcPct val="0"/>
                </a:spcBef>
                <a:spcAft>
                  <a:spcPct val="0"/>
                </a:spcAft>
                <a:buClrTx/>
                <a:buSzTx/>
                <a:buFontTx/>
                <a:buNone/>
                <a:tabLst/>
                <a:defRPr/>
              </a:pPr>
              <a:t>14</a:t>
            </a:fld>
            <a:endParaRPr kumimoji="0" lang="en-US" sz="1050" b="0" i="0" u="none" strike="noStrike" kern="1200" cap="none" spc="0" normalizeH="0" baseline="0" noProof="0">
              <a:ln>
                <a:noFill/>
              </a:ln>
              <a:solidFill>
                <a:prstClr val="white"/>
              </a:solidFill>
              <a:effectLst/>
              <a:uLnTx/>
              <a:uFillTx/>
              <a:latin typeface="Verdana" pitchFamily="34" charset="0"/>
              <a:ea typeface="+mn-ea"/>
              <a:cs typeface="Arial"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Verdana" pitchFamily="34" charset="0"/>
                <a:ea typeface="+mn-ea"/>
                <a:cs typeface="Arial" charset="0"/>
              </a:rPr>
              <a:t>PPT-008-02</a:t>
            </a:r>
            <a:endParaRPr kumimoji="0" lang="en-US" sz="1050" b="0" i="0" u="none" strike="noStrike" kern="1200" cap="none" spc="0" normalizeH="0" baseline="0" noProof="0" dirty="0">
              <a:ln>
                <a:noFill/>
              </a:ln>
              <a:solidFill>
                <a:prstClr val="white"/>
              </a:solidFill>
              <a:effectLst/>
              <a:uLnTx/>
              <a:uFillTx/>
              <a:latin typeface="Verdana" pitchFamily="34" charset="0"/>
              <a:ea typeface="+mn-ea"/>
              <a:cs typeface="Arial" charset="0"/>
            </a:endParaRPr>
          </a:p>
        </p:txBody>
      </p:sp>
      <p:sp>
        <p:nvSpPr>
          <p:cNvPr id="2" name="Title 1">
            <a:extLst>
              <a:ext uri="{FF2B5EF4-FFF2-40B4-BE49-F238E27FC236}">
                <a16:creationId xmlns:a16="http://schemas.microsoft.com/office/drawing/2014/main" id="{237BE1AA-B7FB-6856-1638-770F1BE726BF}"/>
              </a:ext>
            </a:extLst>
          </p:cNvPr>
          <p:cNvSpPr txBox="1">
            <a:spLocks noChangeArrowheads="1"/>
          </p:cNvSpPr>
          <p:nvPr/>
        </p:nvSpPr>
        <p:spPr>
          <a:xfrm>
            <a:off x="1695450" y="500187"/>
            <a:ext cx="5962650" cy="61722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AU" altLang="en-US" sz="3600"/>
              <a:t>What are the types of injuries?</a:t>
            </a:r>
            <a:endParaRPr lang="en-AU" altLang="en-US" sz="3600" dirty="0"/>
          </a:p>
        </p:txBody>
      </p:sp>
      <p:pic>
        <p:nvPicPr>
          <p:cNvPr id="3" name="Picture 2">
            <a:extLst>
              <a:ext uri="{FF2B5EF4-FFF2-40B4-BE49-F238E27FC236}">
                <a16:creationId xmlns:a16="http://schemas.microsoft.com/office/drawing/2014/main" id="{AB82C652-982C-18C7-FB3B-C675AA1A0B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5411" y="1981200"/>
            <a:ext cx="2719989" cy="4083124"/>
          </a:xfrm>
          <a:prstGeom prst="rect">
            <a:avLst/>
          </a:prstGeom>
        </p:spPr>
      </p:pic>
    </p:spTree>
    <p:extLst>
      <p:ext uri="{BB962C8B-B14F-4D97-AF65-F5344CB8AC3E}">
        <p14:creationId xmlns:p14="http://schemas.microsoft.com/office/powerpoint/2010/main" val="4139579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body" idx="1"/>
          </p:nvPr>
        </p:nvSpPr>
        <p:spPr>
          <a:xfrm>
            <a:off x="462516" y="1219200"/>
            <a:ext cx="8376684" cy="1393541"/>
          </a:xfrm>
        </p:spPr>
        <p:txBody>
          <a:bodyPr>
            <a:noAutofit/>
          </a:bodyPr>
          <a:lstStyle/>
          <a:p>
            <a:pPr marL="0" indent="0">
              <a:buClrTx/>
              <a:buNone/>
            </a:pPr>
            <a:r>
              <a:rPr lang="en-US" altLang="en-US" sz="3200" b="1" dirty="0">
                <a:solidFill>
                  <a:schemeClr val="tx1"/>
                </a:solidFill>
              </a:rPr>
              <a:t>Distance</a:t>
            </a:r>
            <a:endParaRPr lang="en-US" altLang="en-US" sz="3200" dirty="0">
              <a:solidFill>
                <a:schemeClr val="tx1"/>
              </a:solidFill>
            </a:endParaRPr>
          </a:p>
          <a:p>
            <a:pPr lvl="1" algn="just">
              <a:buClrTx/>
              <a:buFont typeface="Arial" panose="020B0604020202020204" pitchFamily="34" charset="0"/>
              <a:buChar char="•"/>
            </a:pPr>
            <a:r>
              <a:rPr lang="en-US" altLang="en-US" sz="3200" i="1" dirty="0">
                <a:solidFill>
                  <a:schemeClr val="tx1"/>
                </a:solidFill>
              </a:rPr>
              <a:t>Do not distract or interrupt any Team Member working on electrical items.  </a:t>
            </a:r>
          </a:p>
          <a:p>
            <a:pPr lvl="1" algn="just">
              <a:buClrTx/>
              <a:buFont typeface="Arial" panose="020B0604020202020204" pitchFamily="34" charset="0"/>
              <a:buChar char="•"/>
            </a:pPr>
            <a:r>
              <a:rPr lang="en-US" altLang="en-US" sz="3200" dirty="0">
                <a:solidFill>
                  <a:schemeClr val="tx1"/>
                </a:solidFill>
              </a:rPr>
              <a:t>If you sense the presence of an electrical hazard keep your distance and </a:t>
            </a:r>
            <a:r>
              <a:rPr lang="en-US" altLang="en-US" sz="3200" u="sng" dirty="0">
                <a:solidFill>
                  <a:schemeClr val="tx1"/>
                </a:solidFill>
              </a:rPr>
              <a:t>STAY AWAY.</a:t>
            </a:r>
            <a:endParaRPr lang="en-US" altLang="en-US" sz="3200" b="1" dirty="0">
              <a:solidFill>
                <a:schemeClr val="tx1"/>
              </a:solidFill>
            </a:endParaRPr>
          </a:p>
        </p:txBody>
      </p:sp>
      <p:sp>
        <p:nvSpPr>
          <p:cNvPr id="6" name="Rectangle 2"/>
          <p:cNvSpPr txBox="1">
            <a:spLocks noChangeArrowheads="1"/>
          </p:cNvSpPr>
          <p:nvPr/>
        </p:nvSpPr>
        <p:spPr>
          <a:xfrm>
            <a:off x="457200" y="304800"/>
            <a:ext cx="7772400" cy="572354"/>
          </a:xfrm>
          <a:prstGeom prst="rect">
            <a:avLst/>
          </a:prstGeom>
          <a:solidFill>
            <a:srgbClr val="FFFF00"/>
          </a:solidFill>
          <a:effectLst>
            <a:outerShdw dist="107763" dir="2700000" algn="ctr" rotWithShape="0">
              <a:schemeClr val="bg2"/>
            </a:outerShdw>
          </a:effectLst>
        </p:spPr>
        <p:txBody>
          <a:bodyPr vert="horz" lIns="68576" tIns="34288" rIns="68576" bIns="34288" rtlCol="0" anchor="b" anchorCtr="0">
            <a:noAutofit/>
          </a:bodyPr>
          <a:lstStyle>
            <a:lvl1pPr algn="l" defTabSz="650197" rtl="0" eaLnBrk="1" latinLnBrk="0" hangingPunct="1">
              <a:spcBef>
                <a:spcPct val="0"/>
              </a:spcBef>
              <a:buNone/>
              <a:defRPr sz="4600" kern="1200">
                <a:solidFill>
                  <a:schemeClr val="accent1"/>
                </a:solidFill>
                <a:latin typeface="+mj-lt"/>
                <a:ea typeface="+mj-ea"/>
                <a:cs typeface="+mj-cs"/>
              </a:defRPr>
            </a:lvl1pPr>
          </a:lstStyle>
          <a:p>
            <a:pPr algn="ctr" defTabSz="342866" fontAlgn="auto">
              <a:spcAft>
                <a:spcPts val="0"/>
              </a:spcAft>
            </a:pPr>
            <a:r>
              <a:rPr lang="en-US" altLang="en-US" sz="3600" dirty="0">
                <a:solidFill>
                  <a:srgbClr val="000000"/>
                </a:solidFill>
                <a:latin typeface="Arial"/>
                <a:sym typeface="Helvetica Light"/>
              </a:rPr>
              <a:t>Electrical Protection</a:t>
            </a:r>
            <a:endParaRPr lang="en-US" altLang="en-US" sz="3600" dirty="0">
              <a:solidFill>
                <a:srgbClr val="00263E"/>
              </a:solidFill>
              <a:latin typeface="Arial"/>
              <a:sym typeface="Helvetica Light"/>
            </a:endParaRPr>
          </a:p>
        </p:txBody>
      </p:sp>
      <p:pic>
        <p:nvPicPr>
          <p:cNvPr id="3" name="Picture 2">
            <a:extLst>
              <a:ext uri="{FF2B5EF4-FFF2-40B4-BE49-F238E27FC236}">
                <a16:creationId xmlns:a16="http://schemas.microsoft.com/office/drawing/2014/main" id="{5EA23B61-3413-ABB9-9DB4-BC7DC1B71B98}"/>
              </a:ext>
            </a:extLst>
          </p:cNvPr>
          <p:cNvPicPr>
            <a:picLocks noChangeAspect="1"/>
          </p:cNvPicPr>
          <p:nvPr/>
        </p:nvPicPr>
        <p:blipFill>
          <a:blip r:embed="rId2"/>
          <a:stretch>
            <a:fillRect/>
          </a:stretch>
        </p:blipFill>
        <p:spPr>
          <a:xfrm>
            <a:off x="4716905" y="3810000"/>
            <a:ext cx="4122295" cy="2743200"/>
          </a:xfrm>
          <a:prstGeom prst="rect">
            <a:avLst/>
          </a:prstGeom>
        </p:spPr>
      </p:pic>
      <p:pic>
        <p:nvPicPr>
          <p:cNvPr id="4" name="Picture 3">
            <a:extLst>
              <a:ext uri="{FF2B5EF4-FFF2-40B4-BE49-F238E27FC236}">
                <a16:creationId xmlns:a16="http://schemas.microsoft.com/office/drawing/2014/main" id="{1D6F946D-B32A-2F57-7F58-0C694E58281D}"/>
              </a:ext>
            </a:extLst>
          </p:cNvPr>
          <p:cNvPicPr>
            <a:picLocks noChangeAspect="1"/>
          </p:cNvPicPr>
          <p:nvPr/>
        </p:nvPicPr>
        <p:blipFill>
          <a:blip r:embed="rId3"/>
          <a:stretch>
            <a:fillRect/>
          </a:stretch>
        </p:blipFill>
        <p:spPr>
          <a:xfrm>
            <a:off x="1512198" y="4114800"/>
            <a:ext cx="2628900" cy="1743075"/>
          </a:xfrm>
          <a:prstGeom prst="rect">
            <a:avLst/>
          </a:prstGeom>
        </p:spPr>
      </p:pic>
    </p:spTree>
    <p:extLst>
      <p:ext uri="{BB962C8B-B14F-4D97-AF65-F5344CB8AC3E}">
        <p14:creationId xmlns:p14="http://schemas.microsoft.com/office/powerpoint/2010/main" val="186986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667000" y="304800"/>
            <a:ext cx="4179334" cy="372666"/>
          </a:xfrm>
          <a:solidFill>
            <a:srgbClr val="FFFF00"/>
          </a:solidFill>
          <a:effectLst>
            <a:outerShdw dist="107763" dir="2700000" algn="ctr" rotWithShape="0">
              <a:schemeClr val="bg2"/>
            </a:outerShdw>
          </a:effectLst>
        </p:spPr>
        <p:txBody>
          <a:bodyPr>
            <a:noAutofit/>
          </a:bodyPr>
          <a:lstStyle/>
          <a:p>
            <a:r>
              <a:rPr lang="en-US" altLang="en-US" sz="3600" dirty="0"/>
              <a:t>Electrical Protection</a:t>
            </a:r>
          </a:p>
        </p:txBody>
      </p:sp>
      <p:sp>
        <p:nvSpPr>
          <p:cNvPr id="32771" name="Rectangle 3"/>
          <p:cNvSpPr>
            <a:spLocks noGrp="1" noChangeArrowheads="1"/>
          </p:cNvSpPr>
          <p:nvPr>
            <p:ph type="body" idx="1"/>
          </p:nvPr>
        </p:nvSpPr>
        <p:spPr>
          <a:xfrm>
            <a:off x="152400" y="914400"/>
            <a:ext cx="6693934" cy="1410891"/>
          </a:xfrm>
        </p:spPr>
        <p:txBody>
          <a:bodyPr>
            <a:noAutofit/>
          </a:bodyPr>
          <a:lstStyle/>
          <a:p>
            <a:pPr marL="0" indent="0">
              <a:buClrTx/>
              <a:buNone/>
            </a:pPr>
            <a:r>
              <a:rPr lang="en-US" altLang="en-US" sz="2400" b="1" dirty="0"/>
              <a:t>Circuit Breakers</a:t>
            </a:r>
          </a:p>
          <a:p>
            <a:pPr lvl="1">
              <a:buClrTx/>
              <a:buFont typeface="Arial" panose="020B0604020202020204" pitchFamily="34" charset="0"/>
              <a:buChar char="•"/>
            </a:pPr>
            <a:r>
              <a:rPr lang="en-US" altLang="en-US" sz="2400" dirty="0"/>
              <a:t>Provided to protect EQUIPMENT not people</a:t>
            </a:r>
          </a:p>
          <a:p>
            <a:pPr lvl="1">
              <a:buClrTx/>
              <a:buFont typeface="Arial" panose="020B0604020202020204" pitchFamily="34" charset="0"/>
              <a:buChar char="•"/>
            </a:pPr>
            <a:r>
              <a:rPr lang="en-US" altLang="en-US" sz="2400" dirty="0"/>
              <a:t>Do not reset breakers – call your supervisor</a:t>
            </a:r>
            <a:endParaRPr lang="en-US" altLang="en-US" sz="2400" b="1" dirty="0"/>
          </a:p>
          <a:p>
            <a:pPr lvl="1">
              <a:buClrTx/>
              <a:buFont typeface="Arial" panose="020B0604020202020204" pitchFamily="34" charset="0"/>
              <a:buChar char="•"/>
            </a:pPr>
            <a:endParaRPr lang="en-US" altLang="en-US" sz="2400" b="1" dirty="0"/>
          </a:p>
          <a:p>
            <a:pPr lvl="1">
              <a:buClrTx/>
              <a:buFont typeface="Arial" panose="020B0604020202020204" pitchFamily="34" charset="0"/>
              <a:buChar char="•"/>
            </a:pPr>
            <a:endParaRPr lang="en-US" altLang="en-US" sz="2400" b="1" dirty="0"/>
          </a:p>
        </p:txBody>
      </p:sp>
      <p:sp>
        <p:nvSpPr>
          <p:cNvPr id="32772" name="Text Box 4"/>
          <p:cNvSpPr txBox="1">
            <a:spLocks noChangeArrowheads="1"/>
          </p:cNvSpPr>
          <p:nvPr/>
        </p:nvSpPr>
        <p:spPr bwMode="auto">
          <a:xfrm>
            <a:off x="17721" y="2401491"/>
            <a:ext cx="632703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3200">
                <a:solidFill>
                  <a:schemeClr val="tx1"/>
                </a:solidFill>
                <a:latin typeface="Arial" panose="020B0604020202020204" pitchFamily="34" charset="0"/>
              </a:defRPr>
            </a:lvl1pPr>
            <a:lvl2pPr marL="57150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542459" lvl="1" indent="-241093" defTabSz="308063" fontAlgn="auto" hangingPunct="0">
              <a:spcBef>
                <a:spcPts val="0"/>
              </a:spcBef>
              <a:spcAft>
                <a:spcPts val="0"/>
              </a:spcAft>
              <a:buFont typeface="Arial" panose="020B0604020202020204" pitchFamily="34" charset="0"/>
              <a:buChar char="•"/>
            </a:pPr>
            <a:r>
              <a:rPr lang="en-US" altLang="en-US" sz="2400" b="1" kern="0" dirty="0">
                <a:solidFill>
                  <a:srgbClr val="000000"/>
                </a:solidFill>
                <a:sym typeface="Helvetica Light"/>
              </a:rPr>
              <a:t>GFCI’s</a:t>
            </a:r>
            <a:endParaRPr lang="en-US" altLang="en-US" sz="2400" kern="0" dirty="0">
              <a:solidFill>
                <a:srgbClr val="000000"/>
              </a:solidFill>
              <a:sym typeface="Helvetica Light"/>
            </a:endParaRPr>
          </a:p>
          <a:p>
            <a:pPr marL="843826" lvl="2" indent="-241093" defTabSz="308063" fontAlgn="auto" hangingPunct="0">
              <a:spcBef>
                <a:spcPts val="0"/>
              </a:spcBef>
              <a:spcAft>
                <a:spcPts val="0"/>
              </a:spcAft>
              <a:buFont typeface="Arial" panose="020B0604020202020204" pitchFamily="34" charset="0"/>
              <a:buChar char="•"/>
            </a:pPr>
            <a:r>
              <a:rPr lang="en-US" altLang="en-US" sz="2400" kern="0" dirty="0">
                <a:solidFill>
                  <a:srgbClr val="000000"/>
                </a:solidFill>
                <a:sym typeface="Helvetica Light"/>
              </a:rPr>
              <a:t>Provided to protect people</a:t>
            </a:r>
          </a:p>
          <a:p>
            <a:pPr marL="843826" lvl="2" indent="-241093" defTabSz="308063" fontAlgn="auto" hangingPunct="0">
              <a:spcBef>
                <a:spcPts val="0"/>
              </a:spcBef>
              <a:spcAft>
                <a:spcPts val="0"/>
              </a:spcAft>
              <a:buFont typeface="Arial" panose="020B0604020202020204" pitchFamily="34" charset="0"/>
              <a:buChar char="•"/>
            </a:pPr>
            <a:r>
              <a:rPr lang="en-US" altLang="en-US" sz="2400" kern="0" dirty="0">
                <a:solidFill>
                  <a:srgbClr val="000000"/>
                </a:solidFill>
                <a:sym typeface="Helvetica Light"/>
              </a:rPr>
              <a:t>Monthly test</a:t>
            </a:r>
          </a:p>
          <a:p>
            <a:pPr marL="843826" lvl="2" indent="-241093" defTabSz="308063" fontAlgn="auto" hangingPunct="0">
              <a:spcBef>
                <a:spcPts val="0"/>
              </a:spcBef>
              <a:spcAft>
                <a:spcPts val="0"/>
              </a:spcAft>
              <a:buFont typeface="Arial" panose="020B0604020202020204" pitchFamily="34" charset="0"/>
              <a:buChar char="•"/>
            </a:pPr>
            <a:r>
              <a:rPr lang="en-US" altLang="en-US" sz="2400" kern="0" dirty="0">
                <a:solidFill>
                  <a:srgbClr val="000000"/>
                </a:solidFill>
                <a:sym typeface="Helvetica Light"/>
              </a:rPr>
              <a:t>Wet environments – bathrooms and kitchens</a:t>
            </a:r>
          </a:p>
          <a:p>
            <a:pPr marL="843826" lvl="2" indent="-241093" defTabSz="308063" fontAlgn="auto" hangingPunct="0">
              <a:spcBef>
                <a:spcPts val="0"/>
              </a:spcBef>
              <a:spcAft>
                <a:spcPts val="0"/>
              </a:spcAft>
              <a:buFont typeface="Arial" panose="020B0604020202020204" pitchFamily="34" charset="0"/>
              <a:buChar char="•"/>
            </a:pPr>
            <a:r>
              <a:rPr lang="en-US" altLang="en-US" sz="2400" kern="0" dirty="0">
                <a:solidFill>
                  <a:srgbClr val="000000"/>
                </a:solidFill>
                <a:sym typeface="Helvetica Light"/>
              </a:rPr>
              <a:t>Some systems have the GFCI in the breaker box</a:t>
            </a:r>
          </a:p>
          <a:p>
            <a:pPr marL="241093" indent="-241093" algn="ctr" defTabSz="308063" fontAlgn="auto" hangingPunct="0">
              <a:spcBef>
                <a:spcPts val="0"/>
              </a:spcBef>
              <a:spcAft>
                <a:spcPts val="0"/>
              </a:spcAft>
            </a:pPr>
            <a:endParaRPr lang="en-US" altLang="en-US" sz="2400" kern="0" dirty="0">
              <a:solidFill>
                <a:srgbClr val="000000"/>
              </a:solidFill>
              <a:sym typeface="Helvetica Light"/>
            </a:endParaRPr>
          </a:p>
        </p:txBody>
      </p:sp>
      <p:pic>
        <p:nvPicPr>
          <p:cNvPr id="22533"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l="8313" t="5264" r="8499" b="5264"/>
          <a:stretch>
            <a:fillRect/>
          </a:stretch>
        </p:blipFill>
        <p:spPr bwMode="auto">
          <a:xfrm>
            <a:off x="7420103" y="4167952"/>
            <a:ext cx="1400188" cy="2380997"/>
          </a:xfrm>
          <a:prstGeom prst="rect">
            <a:avLst/>
          </a:prstGeom>
          <a:noFill/>
          <a:ln>
            <a:noFill/>
          </a:ln>
          <a:effectLst/>
          <a:extLst>
            <a:ext uri="{909E8E84-426E-40DD-AFC4-6F175D3DCCD1}">
              <a14:hiddenFill xmlns:a14="http://schemas.microsoft.com/office/drawing/2010/main">
                <a:blipFill dpi="0" rotWithShape="0">
                  <a:blip/>
                  <a:srcRect l="8313" t="5264" r="8499" b="526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4880" y="838200"/>
            <a:ext cx="2248120" cy="270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430DB82-F815-879C-5BAF-0B4B07566F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6466" y="4727904"/>
            <a:ext cx="1812185" cy="1812185"/>
          </a:xfrm>
          <a:prstGeom prst="rect">
            <a:avLst/>
          </a:prstGeom>
        </p:spPr>
      </p:pic>
    </p:spTree>
    <p:extLst>
      <p:ext uri="{BB962C8B-B14F-4D97-AF65-F5344CB8AC3E}">
        <p14:creationId xmlns:p14="http://schemas.microsoft.com/office/powerpoint/2010/main" val="3748637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up)">
                                      <p:cBhvr>
                                        <p:cTn id="7" dur="500"/>
                                        <p:tgtEl>
                                          <p:spTgt spid="32771">
                                            <p:txEl>
                                              <p:pRg st="0" end="0"/>
                                            </p:txEl>
                                          </p:spTgt>
                                        </p:tgtEl>
                                      </p:cBhvr>
                                    </p:animEffect>
                                  </p:childTnLst>
                                  <p:subTnLst>
                                    <p:animClr clrSpc="rgb" dir="cw">
                                      <p:cBhvr override="childStyle">
                                        <p:cTn dur="1" fill="hold" display="0" masterRel="nextClick" afterEffect="1"/>
                                        <p:tgtEl>
                                          <p:spTgt spid="32771">
                                            <p:txEl>
                                              <p:pRg st="0" end="0"/>
                                            </p:txEl>
                                          </p:spTgt>
                                        </p:tgtEl>
                                        <p:attrNameLst>
                                          <p:attrName>ppt_c</p:attrName>
                                        </p:attrNameLst>
                                      </p:cBhvr>
                                      <p:to>
                                        <a:schemeClr val="folHlink"/>
                                      </p:to>
                                    </p:animClr>
                                  </p:subTnLst>
                                </p:cTn>
                              </p:par>
                              <p:par>
                                <p:cTn id="8" presetID="22" presetClass="entr" presetSubtype="1"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wipe(up)">
                                      <p:cBhvr>
                                        <p:cTn id="10" dur="500"/>
                                        <p:tgtEl>
                                          <p:spTgt spid="32771">
                                            <p:txEl>
                                              <p:pRg st="1" end="1"/>
                                            </p:txEl>
                                          </p:spTgt>
                                        </p:tgtEl>
                                      </p:cBhvr>
                                    </p:animEffect>
                                  </p:childTnLst>
                                  <p:subTnLst>
                                    <p:animClr clrSpc="rgb" dir="cw">
                                      <p:cBhvr override="childStyle">
                                        <p:cTn dur="1" fill="hold" display="0" masterRel="nextClick" afterEffect="1"/>
                                        <p:tgtEl>
                                          <p:spTgt spid="32771">
                                            <p:txEl>
                                              <p:pRg st="1" end="1"/>
                                            </p:txEl>
                                          </p:spTgt>
                                        </p:tgtEl>
                                        <p:attrNameLst>
                                          <p:attrName>ppt_c</p:attrName>
                                        </p:attrNameLst>
                                      </p:cBhvr>
                                      <p:to>
                                        <a:schemeClr val="folHlink"/>
                                      </p:to>
                                    </p:animClr>
                                  </p:subTnLst>
                                </p:cTn>
                              </p:par>
                              <p:par>
                                <p:cTn id="11" presetID="22" presetClass="entr" presetSubtype="1"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wipe(up)">
                                      <p:cBhvr>
                                        <p:cTn id="13" dur="500"/>
                                        <p:tgtEl>
                                          <p:spTgt spid="32771">
                                            <p:txEl>
                                              <p:pRg st="2" end="2"/>
                                            </p:txEl>
                                          </p:spTgt>
                                        </p:tgtEl>
                                      </p:cBhvr>
                                    </p:animEffect>
                                  </p:childTnLst>
                                  <p:subTnLst>
                                    <p:animClr clrSpc="rgb" dir="cw">
                                      <p:cBhvr override="childStyle">
                                        <p:cTn dur="1" fill="hold" display="0" masterRel="nextClick" afterEffect="1"/>
                                        <p:tgtEl>
                                          <p:spTgt spid="32771">
                                            <p:txEl>
                                              <p:pRg st="2" end="2"/>
                                            </p:txEl>
                                          </p:spTgt>
                                        </p:tgtEl>
                                        <p:attrNameLst>
                                          <p:attrName>ppt_c</p:attrName>
                                        </p:attrNameLst>
                                      </p:cBhvr>
                                      <p:to>
                                        <a:schemeClr val="folHlink"/>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32772"/>
                                        </p:tgtEl>
                                        <p:attrNameLst>
                                          <p:attrName>style.visibility</p:attrName>
                                        </p:attrNameLst>
                                      </p:cBhvr>
                                      <p:to>
                                        <p:strVal val="visible"/>
                                      </p:to>
                                    </p:set>
                                    <p:anim calcmode="lin" valueType="num">
                                      <p:cBhvr>
                                        <p:cTn id="18" dur="1000" fill="hold"/>
                                        <p:tgtEl>
                                          <p:spTgt spid="32772"/>
                                        </p:tgtEl>
                                        <p:attrNameLst>
                                          <p:attrName>ppt_w</p:attrName>
                                        </p:attrNameLst>
                                      </p:cBhvr>
                                      <p:tavLst>
                                        <p:tav tm="0">
                                          <p:val>
                                            <p:fltVal val="0"/>
                                          </p:val>
                                        </p:tav>
                                        <p:tav tm="100000">
                                          <p:val>
                                            <p:strVal val="#ppt_w"/>
                                          </p:val>
                                        </p:tav>
                                      </p:tavLst>
                                    </p:anim>
                                    <p:anim calcmode="lin" valueType="num">
                                      <p:cBhvr>
                                        <p:cTn id="19" dur="1000" fill="hold"/>
                                        <p:tgtEl>
                                          <p:spTgt spid="32772"/>
                                        </p:tgtEl>
                                        <p:attrNameLst>
                                          <p:attrName>ppt_h</p:attrName>
                                        </p:attrNameLst>
                                      </p:cBhvr>
                                      <p:tavLst>
                                        <p:tav tm="0">
                                          <p:val>
                                            <p:fltVal val="0"/>
                                          </p:val>
                                        </p:tav>
                                        <p:tav tm="100000">
                                          <p:val>
                                            <p:strVal val="#ppt_h"/>
                                          </p:val>
                                        </p:tav>
                                      </p:tavLst>
                                    </p:anim>
                                    <p:anim calcmode="lin" valueType="num">
                                      <p:cBhvr>
                                        <p:cTn id="20" dur="1000" fill="hold"/>
                                        <p:tgtEl>
                                          <p:spTgt spid="3277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27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P spid="3277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362200" y="457200"/>
            <a:ext cx="5410200" cy="400307"/>
          </a:xfrm>
          <a:solidFill>
            <a:srgbClr val="FFFF00"/>
          </a:solidFill>
          <a:effectLst>
            <a:outerShdw dist="107763" dir="2700000" algn="ctr" rotWithShape="0">
              <a:schemeClr val="bg2"/>
            </a:outerShdw>
          </a:effectLst>
        </p:spPr>
        <p:txBody>
          <a:bodyPr>
            <a:noAutofit/>
          </a:bodyPr>
          <a:lstStyle/>
          <a:p>
            <a:pPr algn="ctr"/>
            <a:r>
              <a:rPr lang="en-US" altLang="en-US" sz="3600" dirty="0">
                <a:solidFill>
                  <a:schemeClr val="tx1"/>
                </a:solidFill>
              </a:rPr>
              <a:t>Do’s and Don'ts</a:t>
            </a:r>
            <a:endParaRPr lang="en-US" altLang="en-US" sz="3600" dirty="0"/>
          </a:p>
        </p:txBody>
      </p:sp>
      <p:sp>
        <p:nvSpPr>
          <p:cNvPr id="34819" name="Rectangle 3"/>
          <p:cNvSpPr>
            <a:spLocks noGrp="1" noChangeArrowheads="1"/>
          </p:cNvSpPr>
          <p:nvPr>
            <p:ph type="body" idx="1"/>
          </p:nvPr>
        </p:nvSpPr>
        <p:spPr>
          <a:xfrm>
            <a:off x="342900" y="1066800"/>
            <a:ext cx="8458200" cy="4267200"/>
          </a:xfrm>
          <a:noFill/>
        </p:spPr>
        <p:txBody>
          <a:bodyPr>
            <a:noAutofit/>
          </a:bodyPr>
          <a:lstStyle/>
          <a:p>
            <a:pPr>
              <a:spcBef>
                <a:spcPts val="0"/>
              </a:spcBef>
            </a:pPr>
            <a:r>
              <a:rPr lang="en-US" altLang="en-US" sz="3200" b="1" dirty="0"/>
              <a:t>Do </a:t>
            </a:r>
            <a:r>
              <a:rPr lang="en-US" altLang="en-US" sz="3200" dirty="0"/>
              <a:t>plug power equipment into wall receptacles with power switches in the off position.</a:t>
            </a:r>
          </a:p>
          <a:p>
            <a:pPr>
              <a:buClrTx/>
              <a:buFont typeface="Arial" panose="020B0604020202020204" pitchFamily="34" charset="0"/>
              <a:buChar char="•"/>
            </a:pPr>
            <a:r>
              <a:rPr lang="en-US" altLang="en-US" sz="3200" b="1" dirty="0"/>
              <a:t>Do </a:t>
            </a:r>
            <a:r>
              <a:rPr lang="en-US" altLang="en-US" sz="3200" dirty="0"/>
              <a:t>unplug electrical equipment by grasping the plug and pulling. </a:t>
            </a:r>
            <a:r>
              <a:rPr lang="en-US" altLang="en-US" sz="3200" b="1" dirty="0"/>
              <a:t>Do not </a:t>
            </a:r>
            <a:r>
              <a:rPr lang="en-US" altLang="en-US" sz="3200" dirty="0"/>
              <a:t>pull or jerk the cord to unplug the equipment.</a:t>
            </a:r>
          </a:p>
          <a:p>
            <a:pPr>
              <a:buClrTx/>
              <a:buFont typeface="Arial" panose="020B0604020202020204" pitchFamily="34" charset="0"/>
              <a:buChar char="•"/>
            </a:pPr>
            <a:endParaRPr lang="en-US" altLang="en-US" sz="3200" dirty="0"/>
          </a:p>
          <a:p>
            <a:pPr>
              <a:buClrTx/>
              <a:buFont typeface="Arial" panose="020B0604020202020204" pitchFamily="34" charset="0"/>
              <a:buChar char="•"/>
            </a:pPr>
            <a:endParaRPr lang="en-US" altLang="en-US" sz="3200" dirty="0"/>
          </a:p>
          <a:p>
            <a:pPr>
              <a:buClrTx/>
              <a:buFont typeface="Arial" panose="020B0604020202020204" pitchFamily="34" charset="0"/>
              <a:buChar char="•"/>
            </a:pPr>
            <a:endParaRPr lang="en-US" altLang="en-US" sz="3200" dirty="0"/>
          </a:p>
          <a:p>
            <a:pPr>
              <a:buClrTx/>
              <a:buFont typeface="Arial" panose="020B0604020202020204" pitchFamily="34" charset="0"/>
              <a:buChar char="•"/>
            </a:pPr>
            <a:endParaRPr lang="en-US" altLang="en-US" sz="3200" dirty="0"/>
          </a:p>
          <a:p>
            <a:pPr>
              <a:buClrTx/>
              <a:buFont typeface="Arial" panose="020B0604020202020204" pitchFamily="34" charset="0"/>
              <a:buChar char="•"/>
            </a:pPr>
            <a:r>
              <a:rPr lang="en-US" altLang="en-US" sz="3200" b="1" dirty="0"/>
              <a:t>Do not </a:t>
            </a:r>
            <a:r>
              <a:rPr lang="en-US" altLang="en-US" sz="3200" dirty="0"/>
              <a:t>drape power cords over hot pipes, radiators, or sharp objects.</a:t>
            </a:r>
          </a:p>
        </p:txBody>
      </p:sp>
      <p:pic>
        <p:nvPicPr>
          <p:cNvPr id="3" name="Picture 2">
            <a:extLst>
              <a:ext uri="{FF2B5EF4-FFF2-40B4-BE49-F238E27FC236}">
                <a16:creationId xmlns:a16="http://schemas.microsoft.com/office/drawing/2014/main" id="{A5CD89DC-48BF-3E07-4D97-C1357113248E}"/>
              </a:ext>
            </a:extLst>
          </p:cNvPr>
          <p:cNvPicPr>
            <a:picLocks noChangeAspect="1"/>
          </p:cNvPicPr>
          <p:nvPr/>
        </p:nvPicPr>
        <p:blipFill>
          <a:blip r:embed="rId2"/>
          <a:stretch>
            <a:fillRect/>
          </a:stretch>
        </p:blipFill>
        <p:spPr>
          <a:xfrm>
            <a:off x="2395870" y="3469056"/>
            <a:ext cx="4004930" cy="2008782"/>
          </a:xfrm>
          <a:prstGeom prst="rect">
            <a:avLst/>
          </a:prstGeom>
        </p:spPr>
      </p:pic>
    </p:spTree>
    <p:extLst>
      <p:ext uri="{BB962C8B-B14F-4D97-AF65-F5344CB8AC3E}">
        <p14:creationId xmlns:p14="http://schemas.microsoft.com/office/powerpoint/2010/main" val="1380715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380999" y="1220916"/>
            <a:ext cx="8507631" cy="1837910"/>
          </a:xfrm>
          <a:noFill/>
        </p:spPr>
        <p:txBody>
          <a:bodyPr>
            <a:noAutofit/>
          </a:bodyPr>
          <a:lstStyle/>
          <a:p>
            <a:pPr>
              <a:buClrTx/>
            </a:pPr>
            <a:r>
              <a:rPr lang="en-US" altLang="en-US" sz="2800" b="1" dirty="0"/>
              <a:t>Do not </a:t>
            </a:r>
            <a:r>
              <a:rPr lang="en-US" altLang="en-US" sz="2800" dirty="0"/>
              <a:t>plug equipment into defective receptacles.</a:t>
            </a:r>
          </a:p>
          <a:p>
            <a:pPr>
              <a:buClrTx/>
            </a:pPr>
            <a:r>
              <a:rPr lang="en-US" altLang="en-US" sz="2800" b="1" dirty="0"/>
              <a:t>Do</a:t>
            </a:r>
            <a:r>
              <a:rPr lang="en-US" altLang="en-US" sz="2800" dirty="0"/>
              <a:t> check for frayed, cracked, or exposed wiring on equipment cords</a:t>
            </a:r>
            <a:r>
              <a:rPr lang="en-US" altLang="en-US" sz="2800" dirty="0">
                <a:solidFill>
                  <a:schemeClr val="tx1"/>
                </a:solidFill>
              </a:rPr>
              <a:t>.</a:t>
            </a:r>
          </a:p>
          <a:p>
            <a:pPr>
              <a:buFontTx/>
              <a:buNone/>
            </a:pPr>
            <a:endParaRPr lang="en-US" altLang="en-US" sz="2800" dirty="0">
              <a:solidFill>
                <a:schemeClr val="tx1"/>
              </a:solidFill>
            </a:endParaRPr>
          </a:p>
        </p:txBody>
      </p:sp>
      <p:pic>
        <p:nvPicPr>
          <p:cNvPr id="3584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l="16280" t="31007" r="19768" b="16280"/>
          <a:stretch>
            <a:fillRect/>
          </a:stretch>
        </p:blipFill>
        <p:spPr bwMode="auto">
          <a:xfrm rot="5400000">
            <a:off x="6483869" y="3720135"/>
            <a:ext cx="2971612" cy="1837911"/>
          </a:xfrm>
          <a:prstGeom prst="rect">
            <a:avLst/>
          </a:prstGeom>
          <a:noFill/>
          <a:ln>
            <a:noFill/>
          </a:ln>
          <a:effectLst/>
          <a:extLst>
            <a:ext uri="{909E8E84-426E-40DD-AFC4-6F175D3DCCD1}">
              <a14:hiddenFill xmlns:a14="http://schemas.microsoft.com/office/drawing/2010/main">
                <a:blipFill dpi="0" rotWithShape="0">
                  <a:blip/>
                  <a:srcRect l="16280" t="31007" r="19768" b="1628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5" name="Picture 4">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5369" y="3443177"/>
            <a:ext cx="1524000" cy="22426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6" name="Picture 5">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75127" y="4639090"/>
            <a:ext cx="2450547" cy="18379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2"/>
          <p:cNvSpPr txBox="1">
            <a:spLocks noChangeArrowheads="1"/>
          </p:cNvSpPr>
          <p:nvPr/>
        </p:nvSpPr>
        <p:spPr>
          <a:xfrm>
            <a:off x="3124201" y="381000"/>
            <a:ext cx="3429000" cy="609600"/>
          </a:xfrm>
          <a:prstGeom prst="rect">
            <a:avLst/>
          </a:prstGeom>
          <a:solidFill>
            <a:srgbClr val="FFFF00"/>
          </a:solidFill>
          <a:effectLst>
            <a:outerShdw dist="107763" dir="2700000" algn="ctr" rotWithShape="0">
              <a:schemeClr val="bg2"/>
            </a:outerShdw>
          </a:effectLst>
        </p:spPr>
        <p:txBody>
          <a:bodyPr vert="horz" lIns="68576" tIns="34288" rIns="68576" bIns="34288" rtlCol="0" anchor="b" anchorCtr="0">
            <a:noAutofit/>
          </a:bodyPr>
          <a:lstStyle>
            <a:lvl1pPr algn="l" defTabSz="650197" rtl="0" eaLnBrk="1" latinLnBrk="0" hangingPunct="1">
              <a:spcBef>
                <a:spcPct val="0"/>
              </a:spcBef>
              <a:buNone/>
              <a:defRPr sz="4600" kern="1200">
                <a:solidFill>
                  <a:schemeClr val="accent1"/>
                </a:solidFill>
                <a:latin typeface="+mj-lt"/>
                <a:ea typeface="+mj-ea"/>
                <a:cs typeface="+mj-cs"/>
              </a:defRPr>
            </a:lvl1pPr>
          </a:lstStyle>
          <a:p>
            <a:pPr defTabSz="342866" fontAlgn="auto">
              <a:spcAft>
                <a:spcPts val="0"/>
              </a:spcAft>
            </a:pPr>
            <a:r>
              <a:rPr lang="en-US" altLang="en-US" sz="3600" dirty="0">
                <a:solidFill>
                  <a:srgbClr val="000000"/>
                </a:solidFill>
                <a:latin typeface="Arial"/>
                <a:sym typeface="Helvetica Light"/>
              </a:rPr>
              <a:t>Do’s and Don'ts</a:t>
            </a:r>
            <a:endParaRPr lang="en-US" altLang="en-US" sz="3600" dirty="0">
              <a:solidFill>
                <a:srgbClr val="00263E"/>
              </a:solidFill>
              <a:latin typeface="Arial"/>
              <a:sym typeface="Helvetica Light"/>
            </a:endParaRPr>
          </a:p>
        </p:txBody>
      </p:sp>
      <p:pic>
        <p:nvPicPr>
          <p:cNvPr id="2" name="Picture 1">
            <a:extLst>
              <a:ext uri="{FF2B5EF4-FFF2-40B4-BE49-F238E27FC236}">
                <a16:creationId xmlns:a16="http://schemas.microsoft.com/office/drawing/2014/main" id="{F2F94E7F-9311-EE3C-6C17-E36C7770B1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47891" y="4038600"/>
            <a:ext cx="2469094" cy="1883827"/>
          </a:xfrm>
          <a:prstGeom prst="rect">
            <a:avLst/>
          </a:prstGeom>
        </p:spPr>
      </p:pic>
    </p:spTree>
    <p:extLst>
      <p:ext uri="{BB962C8B-B14F-4D97-AF65-F5344CB8AC3E}">
        <p14:creationId xmlns:p14="http://schemas.microsoft.com/office/powerpoint/2010/main" val="3631123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485900" y="1143000"/>
            <a:ext cx="4000500" cy="400050"/>
          </a:xfrm>
        </p:spPr>
        <p:txBody>
          <a:bodyPr/>
          <a:lstStyle/>
          <a:p>
            <a:pPr eaLnBrk="1" hangingPunct="1"/>
            <a:r>
              <a:rPr lang="en-US" sz="1800" dirty="0">
                <a:solidFill>
                  <a:schemeClr val="bg1"/>
                </a:solidFill>
                <a:latin typeface="Verdana" pitchFamily="34" charset="0"/>
              </a:rPr>
              <a:t>Guarding Live Parts</a:t>
            </a:r>
          </a:p>
        </p:txBody>
      </p:sp>
      <p:sp>
        <p:nvSpPr>
          <p:cNvPr id="4099" name="Subtitle 2"/>
          <p:cNvSpPr>
            <a:spLocks noGrp="1"/>
          </p:cNvSpPr>
          <p:nvPr>
            <p:ph type="subTitle" idx="1"/>
          </p:nvPr>
        </p:nvSpPr>
        <p:spPr>
          <a:xfrm>
            <a:off x="314325" y="1343025"/>
            <a:ext cx="8515350" cy="2397311"/>
          </a:xfrm>
        </p:spPr>
        <p:txBody>
          <a:bodyPr>
            <a:noAutofit/>
          </a:bodyPr>
          <a:lstStyle/>
          <a:p>
            <a:pPr algn="l">
              <a:lnSpc>
                <a:spcPct val="90000"/>
              </a:lnSpc>
            </a:pPr>
            <a:r>
              <a:rPr lang="en-US" sz="2800" dirty="0"/>
              <a:t>Must guard “live” parts of electric equipment operating at </a:t>
            </a:r>
            <a:r>
              <a:rPr lang="en-US" sz="2800" u="sng" dirty="0"/>
              <a:t>&gt;</a:t>
            </a:r>
            <a:r>
              <a:rPr lang="en-US" sz="2800" dirty="0"/>
              <a:t> 50 volts against accidental contact by:</a:t>
            </a:r>
          </a:p>
          <a:p>
            <a:pPr algn="l">
              <a:lnSpc>
                <a:spcPct val="90000"/>
              </a:lnSpc>
            </a:pPr>
            <a:endParaRPr lang="en-US" sz="2800" dirty="0"/>
          </a:p>
          <a:p>
            <a:pPr marL="257175" indent="-257175" algn="l">
              <a:buFont typeface="Arial" pitchFamily="34" charset="0"/>
              <a:buChar char="•"/>
            </a:pPr>
            <a:r>
              <a:rPr lang="en-US" sz="2800" dirty="0">
                <a:cs typeface="Times New Roman" pitchFamily="18" charset="0"/>
              </a:rPr>
              <a:t>Mark entrances to guarded locations with conspicuous warning signs</a:t>
            </a:r>
            <a:endParaRPr lang="en-US" sz="2800" dirty="0"/>
          </a:p>
        </p:txBody>
      </p:sp>
      <p:sp>
        <p:nvSpPr>
          <p:cNvPr id="4100" name="Slide Number Placeholder 3"/>
          <p:cNvSpPr>
            <a:spLocks noGrp="1"/>
          </p:cNvSpPr>
          <p:nvPr>
            <p:ph type="sldNum" sz="quarter" idx="12"/>
          </p:nvPr>
        </p:nvSpPr>
        <p:spPr bwMode="auto">
          <a:xfrm>
            <a:off x="6858000" y="5624514"/>
            <a:ext cx="800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lgn="ctr" defTabSz="342900">
              <a:defRPr/>
            </a:pPr>
            <a:fld id="{866EBD4E-B49F-4F5C-9FDB-FEE0D0B20E61}" type="slidenum">
              <a:rPr lang="en-US" sz="1050">
                <a:solidFill>
                  <a:prstClr val="white"/>
                </a:solidFill>
                <a:latin typeface="Verdana" pitchFamily="34" charset="0"/>
                <a:cs typeface="+mn-cs"/>
              </a:rPr>
              <a:pPr algn="ctr" defTabSz="342900">
                <a:defRPr/>
              </a:pPr>
              <a:t>19</a:t>
            </a:fld>
            <a:endParaRPr lang="en-US" sz="1050">
              <a:solidFill>
                <a:prstClr val="white"/>
              </a:solidFill>
              <a:latin typeface="Verdana" pitchFamily="34" charset="0"/>
              <a:cs typeface="+mn-cs"/>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defTabSz="342900">
              <a:defRPr/>
            </a:pPr>
            <a:r>
              <a:rPr lang="en-US" sz="1050">
                <a:solidFill>
                  <a:prstClr val="white"/>
                </a:solidFill>
                <a:latin typeface="Verdana" pitchFamily="34" charset="0"/>
                <a:cs typeface="+mn-cs"/>
              </a:rPr>
              <a:t>PPT-008-02</a:t>
            </a:r>
            <a:endParaRPr lang="en-US" sz="1050" dirty="0">
              <a:solidFill>
                <a:prstClr val="white"/>
              </a:solidFill>
              <a:latin typeface="Verdana" pitchFamily="34" charset="0"/>
              <a:cs typeface="+mn-cs"/>
            </a:endParaRPr>
          </a:p>
        </p:txBody>
      </p:sp>
      <p:pic>
        <p:nvPicPr>
          <p:cNvPr id="6"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050" y="3429000"/>
            <a:ext cx="2800350" cy="314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3E7673FD-AC31-633E-ABD1-92D50FD2F75E}"/>
              </a:ext>
            </a:extLst>
          </p:cNvPr>
          <p:cNvSpPr txBox="1">
            <a:spLocks noChangeArrowheads="1"/>
          </p:cNvSpPr>
          <p:nvPr/>
        </p:nvSpPr>
        <p:spPr>
          <a:xfrm>
            <a:off x="3657600" y="164875"/>
            <a:ext cx="2095500" cy="609600"/>
          </a:xfrm>
          <a:prstGeom prst="rect">
            <a:avLst/>
          </a:prstGeom>
          <a:solidFill>
            <a:srgbClr val="FFFF00"/>
          </a:solidFill>
          <a:effectLst>
            <a:outerShdw dist="107763" dir="2700000" algn="ctr" rotWithShape="0">
              <a:schemeClr val="bg2"/>
            </a:outerShdw>
          </a:effectLst>
        </p:spPr>
        <p:txBody>
          <a:bodyPr vert="horz" lIns="68576" tIns="34288" rIns="68576" bIns="34288" rtlCol="0" anchor="b" anchorCtr="0">
            <a:noAutofit/>
          </a:bodyPr>
          <a:lstStyle>
            <a:lvl1pPr algn="l" defTabSz="650197" rtl="0" eaLnBrk="1" latinLnBrk="0" hangingPunct="1">
              <a:spcBef>
                <a:spcPct val="0"/>
              </a:spcBef>
              <a:buNone/>
              <a:defRPr sz="4600" kern="1200">
                <a:solidFill>
                  <a:schemeClr val="accent1"/>
                </a:solidFill>
                <a:latin typeface="+mj-lt"/>
                <a:ea typeface="+mj-ea"/>
                <a:cs typeface="+mj-cs"/>
              </a:defRPr>
            </a:lvl1pPr>
          </a:lstStyle>
          <a:p>
            <a:pPr defTabSz="342866" fontAlgn="auto">
              <a:spcAft>
                <a:spcPts val="0"/>
              </a:spcAft>
            </a:pPr>
            <a:r>
              <a:rPr lang="en-US" altLang="en-US" sz="3600" dirty="0">
                <a:solidFill>
                  <a:srgbClr val="000000"/>
                </a:solidFill>
                <a:latin typeface="Arial"/>
                <a:sym typeface="Helvetica Light"/>
              </a:rPr>
              <a:t>Keep Out</a:t>
            </a:r>
            <a:endParaRPr lang="en-US" altLang="en-US" sz="3600" dirty="0">
              <a:solidFill>
                <a:srgbClr val="00263E"/>
              </a:solidFill>
              <a:latin typeface="Arial"/>
              <a:sym typeface="Helvetica Light"/>
            </a:endParaRPr>
          </a:p>
        </p:txBody>
      </p:sp>
    </p:spTree>
    <p:extLst>
      <p:ext uri="{BB962C8B-B14F-4D97-AF65-F5344CB8AC3E}">
        <p14:creationId xmlns:p14="http://schemas.microsoft.com/office/powerpoint/2010/main" val="173322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Box 2">
            <a:extLst>
              <a:ext uri="{FF2B5EF4-FFF2-40B4-BE49-F238E27FC236}">
                <a16:creationId xmlns:a16="http://schemas.microsoft.com/office/drawing/2014/main" id="{BF9FD43F-77AF-2FF2-33B5-A0D213DEABF2}"/>
              </a:ext>
            </a:extLst>
          </p:cNvPr>
          <p:cNvSpPr txBox="1">
            <a:spLocks noChangeArrowheads="1"/>
          </p:cNvSpPr>
          <p:nvPr/>
        </p:nvSpPr>
        <p:spPr bwMode="auto">
          <a:xfrm>
            <a:off x="1285875" y="1200150"/>
            <a:ext cx="6686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lnSpc>
                <a:spcPct val="90000"/>
              </a:lnSpc>
              <a:spcBef>
                <a:spcPts val="563"/>
              </a:spcBef>
              <a:buFont typeface="Arial" panose="020B0604020202020204" pitchFamily="34" charset="0"/>
              <a:buChar char="•"/>
              <a:defRPr sz="1500">
                <a:solidFill>
                  <a:schemeClr val="tx1"/>
                </a:solidFill>
                <a:latin typeface="Calibri" panose="020F0502020204030204" pitchFamily="34" charset="0"/>
              </a:defRPr>
            </a:lvl1pPr>
            <a:lvl2pPr marL="742950" indent="-285750" defTabSz="514350">
              <a:lnSpc>
                <a:spcPct val="90000"/>
              </a:lnSpc>
              <a:spcBef>
                <a:spcPts val="275"/>
              </a:spcBef>
              <a:buFont typeface="Arial" panose="020B0604020202020204" pitchFamily="34" charset="0"/>
              <a:buChar char="•"/>
              <a:defRPr>
                <a:solidFill>
                  <a:schemeClr val="tx1"/>
                </a:solidFill>
                <a:latin typeface="Calibri" panose="020F0502020204030204" pitchFamily="34" charset="0"/>
              </a:defRPr>
            </a:lvl2pPr>
            <a:lvl3pPr marL="1143000" indent="-228600" defTabSz="514350">
              <a:lnSpc>
                <a:spcPct val="90000"/>
              </a:lnSpc>
              <a:spcBef>
                <a:spcPts val="275"/>
              </a:spcBef>
              <a:buFont typeface="Arial" panose="020B0604020202020204" pitchFamily="34" charset="0"/>
              <a:buChar char="•"/>
              <a:defRPr sz="1100">
                <a:solidFill>
                  <a:schemeClr val="tx1"/>
                </a:solidFill>
                <a:latin typeface="Calibri" panose="020F0502020204030204" pitchFamily="34" charset="0"/>
              </a:defRPr>
            </a:lvl3pPr>
            <a:lvl4pPr marL="1600200" indent="-228600" defTabSz="514350">
              <a:lnSpc>
                <a:spcPct val="90000"/>
              </a:lnSpc>
              <a:spcBef>
                <a:spcPts val="275"/>
              </a:spcBef>
              <a:buFont typeface="Arial" panose="020B0604020202020204" pitchFamily="34" charset="0"/>
              <a:buChar char="•"/>
              <a:defRPr sz="900">
                <a:solidFill>
                  <a:schemeClr val="tx1"/>
                </a:solidFill>
                <a:latin typeface="Calibri" panose="020F0502020204030204" pitchFamily="34" charset="0"/>
              </a:defRPr>
            </a:lvl4pPr>
            <a:lvl5pPr marL="2057400" indent="-228600" defTabSz="514350">
              <a:lnSpc>
                <a:spcPct val="90000"/>
              </a:lnSpc>
              <a:spcBef>
                <a:spcPts val="275"/>
              </a:spcBef>
              <a:buFont typeface="Arial" panose="020B0604020202020204" pitchFamily="34" charset="0"/>
              <a:buChar char="•"/>
              <a:defRPr sz="900">
                <a:solidFill>
                  <a:schemeClr val="tx1"/>
                </a:solidFill>
                <a:latin typeface="Calibri" panose="020F0502020204030204" pitchFamily="34" charset="0"/>
              </a:defRPr>
            </a:lvl5pPr>
            <a:lvl6pPr marL="2514600" indent="-228600" defTabSz="514350" eaLnBrk="0" fontAlgn="base" hangingPunct="0">
              <a:lnSpc>
                <a:spcPct val="90000"/>
              </a:lnSpc>
              <a:spcBef>
                <a:spcPts val="275"/>
              </a:spcBef>
              <a:spcAft>
                <a:spcPct val="0"/>
              </a:spcAft>
              <a:buFont typeface="Arial" panose="020B0604020202020204" pitchFamily="34" charset="0"/>
              <a:buChar char="•"/>
              <a:defRPr sz="900">
                <a:solidFill>
                  <a:schemeClr val="tx1"/>
                </a:solidFill>
                <a:latin typeface="Calibri" panose="020F0502020204030204" pitchFamily="34" charset="0"/>
              </a:defRPr>
            </a:lvl6pPr>
            <a:lvl7pPr marL="2971800" indent="-228600" defTabSz="514350" eaLnBrk="0" fontAlgn="base" hangingPunct="0">
              <a:lnSpc>
                <a:spcPct val="90000"/>
              </a:lnSpc>
              <a:spcBef>
                <a:spcPts val="275"/>
              </a:spcBef>
              <a:spcAft>
                <a:spcPct val="0"/>
              </a:spcAft>
              <a:buFont typeface="Arial" panose="020B0604020202020204" pitchFamily="34" charset="0"/>
              <a:buChar char="•"/>
              <a:defRPr sz="900">
                <a:solidFill>
                  <a:schemeClr val="tx1"/>
                </a:solidFill>
                <a:latin typeface="Calibri" panose="020F0502020204030204" pitchFamily="34" charset="0"/>
              </a:defRPr>
            </a:lvl7pPr>
            <a:lvl8pPr marL="3429000" indent="-228600" defTabSz="514350" eaLnBrk="0" fontAlgn="base" hangingPunct="0">
              <a:lnSpc>
                <a:spcPct val="90000"/>
              </a:lnSpc>
              <a:spcBef>
                <a:spcPts val="275"/>
              </a:spcBef>
              <a:spcAft>
                <a:spcPct val="0"/>
              </a:spcAft>
              <a:buFont typeface="Arial" panose="020B0604020202020204" pitchFamily="34" charset="0"/>
              <a:buChar char="•"/>
              <a:defRPr sz="900">
                <a:solidFill>
                  <a:schemeClr val="tx1"/>
                </a:solidFill>
                <a:latin typeface="Calibri" panose="020F0502020204030204" pitchFamily="34" charset="0"/>
              </a:defRPr>
            </a:lvl8pPr>
            <a:lvl9pPr marL="3886200" indent="-228600" defTabSz="514350" eaLnBrk="0" fontAlgn="base" hangingPunct="0">
              <a:lnSpc>
                <a:spcPct val="90000"/>
              </a:lnSpc>
              <a:spcBef>
                <a:spcPts val="275"/>
              </a:spcBef>
              <a:spcAft>
                <a:spcPct val="0"/>
              </a:spcAft>
              <a:buFont typeface="Arial" panose="020B0604020202020204" pitchFamily="34" charset="0"/>
              <a:buChar char="•"/>
              <a:defRPr sz="900">
                <a:solidFill>
                  <a:schemeClr val="tx1"/>
                </a:solidFill>
                <a:latin typeface="Calibri" panose="020F0502020204030204" pitchFamily="34" charset="0"/>
              </a:defRPr>
            </a:lvl9pPr>
          </a:lstStyle>
          <a:p>
            <a:pPr algn="ctr" defTabSz="385763" fontAlgn="auto">
              <a:lnSpc>
                <a:spcPct val="100000"/>
              </a:lnSpc>
              <a:spcBef>
                <a:spcPct val="0"/>
              </a:spcBef>
              <a:spcAft>
                <a:spcPts val="0"/>
              </a:spcAft>
              <a:buNone/>
            </a:pPr>
            <a:r>
              <a:rPr lang="en-US" altLang="en-US" sz="2400" u="sng">
                <a:solidFill>
                  <a:srgbClr val="000000"/>
                </a:solidFill>
                <a:latin typeface="Arial" panose="020B0604020202020204" pitchFamily="34" charset="0"/>
                <a:cs typeface="+mn-cs"/>
              </a:rPr>
              <a:t>Who is responsible for your safety?</a:t>
            </a:r>
          </a:p>
        </p:txBody>
      </p:sp>
      <p:sp>
        <p:nvSpPr>
          <p:cNvPr id="2" name="TextBox 1">
            <a:extLst>
              <a:ext uri="{FF2B5EF4-FFF2-40B4-BE49-F238E27FC236}">
                <a16:creationId xmlns:a16="http://schemas.microsoft.com/office/drawing/2014/main" id="{1FCA2CCE-A4A6-484B-9956-A37DF13E267E}"/>
              </a:ext>
            </a:extLst>
          </p:cNvPr>
          <p:cNvSpPr txBox="1">
            <a:spLocks noChangeArrowheads="1"/>
          </p:cNvSpPr>
          <p:nvPr/>
        </p:nvSpPr>
        <p:spPr bwMode="auto">
          <a:xfrm>
            <a:off x="1157288" y="2857501"/>
            <a:ext cx="6400800"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000" b="1">
                <a:solidFill>
                  <a:srgbClr val="1359A0"/>
                </a:solidFill>
                <a:latin typeface="Verdana" panose="020B0604030504040204" pitchFamily="34" charset="0"/>
                <a:cs typeface="Arial" panose="020B0604020202020204" pitchFamily="34" charset="0"/>
              </a:defRPr>
            </a:lvl1pPr>
            <a:lvl2pPr marL="742950" indent="-285750" defTabSz="685800">
              <a:defRPr sz="4000" b="1">
                <a:solidFill>
                  <a:srgbClr val="1359A0"/>
                </a:solidFill>
                <a:latin typeface="Verdana" panose="020B0604030504040204" pitchFamily="34" charset="0"/>
                <a:cs typeface="Arial" panose="020B0604020202020204" pitchFamily="34" charset="0"/>
              </a:defRPr>
            </a:lvl2pPr>
            <a:lvl3pPr marL="1143000" indent="-228600" defTabSz="685800">
              <a:defRPr sz="4000" b="1">
                <a:solidFill>
                  <a:srgbClr val="1359A0"/>
                </a:solidFill>
                <a:latin typeface="Verdana" panose="020B0604030504040204" pitchFamily="34" charset="0"/>
                <a:cs typeface="Arial" panose="020B0604020202020204" pitchFamily="34" charset="0"/>
              </a:defRPr>
            </a:lvl3pPr>
            <a:lvl4pPr marL="1600200" indent="-228600" defTabSz="685800">
              <a:defRPr sz="4000" b="1">
                <a:solidFill>
                  <a:srgbClr val="1359A0"/>
                </a:solidFill>
                <a:latin typeface="Verdana" panose="020B0604030504040204" pitchFamily="34" charset="0"/>
                <a:cs typeface="Arial" panose="020B0604020202020204" pitchFamily="34" charset="0"/>
              </a:defRPr>
            </a:lvl4pPr>
            <a:lvl5pPr marL="2057400" indent="-228600" defTabSz="685800">
              <a:defRPr sz="4000" b="1">
                <a:solidFill>
                  <a:srgbClr val="1359A0"/>
                </a:solidFill>
                <a:latin typeface="Verdana" panose="020B0604030504040204" pitchFamily="34" charset="0"/>
                <a:cs typeface="Arial" panose="020B0604020202020204" pitchFamily="34" charset="0"/>
              </a:defRPr>
            </a:lvl5pPr>
            <a:lvl6pPr marL="2514600" indent="-228600" defTabSz="685800" eaLnBrk="0" fontAlgn="base" hangingPunct="0">
              <a:spcBef>
                <a:spcPct val="0"/>
              </a:spcBef>
              <a:spcAft>
                <a:spcPct val="0"/>
              </a:spcAft>
              <a:defRPr sz="4000" b="1">
                <a:solidFill>
                  <a:srgbClr val="1359A0"/>
                </a:solidFill>
                <a:latin typeface="Verdana" panose="020B0604030504040204" pitchFamily="34" charset="0"/>
                <a:cs typeface="Arial" panose="020B0604020202020204" pitchFamily="34" charset="0"/>
              </a:defRPr>
            </a:lvl6pPr>
            <a:lvl7pPr marL="2971800" indent="-228600" defTabSz="685800" eaLnBrk="0" fontAlgn="base" hangingPunct="0">
              <a:spcBef>
                <a:spcPct val="0"/>
              </a:spcBef>
              <a:spcAft>
                <a:spcPct val="0"/>
              </a:spcAft>
              <a:defRPr sz="4000" b="1">
                <a:solidFill>
                  <a:srgbClr val="1359A0"/>
                </a:solidFill>
                <a:latin typeface="Verdana" panose="020B0604030504040204" pitchFamily="34" charset="0"/>
                <a:cs typeface="Arial" panose="020B0604020202020204" pitchFamily="34" charset="0"/>
              </a:defRPr>
            </a:lvl7pPr>
            <a:lvl8pPr marL="3429000" indent="-228600" defTabSz="685800" eaLnBrk="0" fontAlgn="base" hangingPunct="0">
              <a:spcBef>
                <a:spcPct val="0"/>
              </a:spcBef>
              <a:spcAft>
                <a:spcPct val="0"/>
              </a:spcAft>
              <a:defRPr sz="4000" b="1">
                <a:solidFill>
                  <a:srgbClr val="1359A0"/>
                </a:solidFill>
                <a:latin typeface="Verdana" panose="020B0604030504040204" pitchFamily="34" charset="0"/>
                <a:cs typeface="Arial" panose="020B0604020202020204" pitchFamily="34" charset="0"/>
              </a:defRPr>
            </a:lvl8pPr>
            <a:lvl9pPr marL="3886200" indent="-228600" defTabSz="685800" eaLnBrk="0" fontAlgn="base" hangingPunct="0">
              <a:spcBef>
                <a:spcPct val="0"/>
              </a:spcBef>
              <a:spcAft>
                <a:spcPct val="0"/>
              </a:spcAft>
              <a:defRPr sz="4000" b="1">
                <a:solidFill>
                  <a:srgbClr val="1359A0"/>
                </a:solidFill>
                <a:latin typeface="Verdana" panose="020B0604030504040204" pitchFamily="34" charset="0"/>
                <a:cs typeface="Arial" panose="020B0604020202020204" pitchFamily="34" charset="0"/>
              </a:defRPr>
            </a:lvl9pPr>
          </a:lstStyle>
          <a:p>
            <a:pPr algn="ctr" defTabSz="514350" fontAlgn="auto">
              <a:spcBef>
                <a:spcPts val="0"/>
              </a:spcBef>
              <a:spcAft>
                <a:spcPts val="0"/>
              </a:spcAft>
            </a:pPr>
            <a:r>
              <a:rPr lang="en-US" altLang="en-US" sz="2475" b="0" i="1">
                <a:solidFill>
                  <a:srgbClr val="292929"/>
                </a:solidFill>
                <a:latin typeface="Arial" panose="020B0604020202020204" pitchFamily="34" charset="0"/>
              </a:rPr>
              <a:t>You are responsible for your own safety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485900" y="1143000"/>
            <a:ext cx="4000500" cy="400050"/>
          </a:xfrm>
        </p:spPr>
        <p:txBody>
          <a:bodyPr/>
          <a:lstStyle/>
          <a:p>
            <a:pPr eaLnBrk="1" hangingPunct="1"/>
            <a:r>
              <a:rPr lang="en-US" sz="1800" dirty="0">
                <a:solidFill>
                  <a:schemeClr val="bg1"/>
                </a:solidFill>
                <a:latin typeface="Verdana" pitchFamily="34" charset="0"/>
              </a:rPr>
              <a:t>Guarding Live Parts</a:t>
            </a:r>
          </a:p>
        </p:txBody>
      </p:sp>
      <p:sp>
        <p:nvSpPr>
          <p:cNvPr id="4099" name="Subtitle 2"/>
          <p:cNvSpPr>
            <a:spLocks noGrp="1"/>
          </p:cNvSpPr>
          <p:nvPr>
            <p:ph type="subTitle" idx="1"/>
          </p:nvPr>
        </p:nvSpPr>
        <p:spPr>
          <a:xfrm>
            <a:off x="266700" y="1309321"/>
            <a:ext cx="8267700" cy="2119679"/>
          </a:xfrm>
        </p:spPr>
        <p:txBody>
          <a:bodyPr>
            <a:normAutofit/>
          </a:bodyPr>
          <a:lstStyle/>
          <a:p>
            <a:pPr marL="257175" indent="-257175" algn="l">
              <a:lnSpc>
                <a:spcPct val="80000"/>
              </a:lnSpc>
              <a:buFont typeface="Arial" pitchFamily="34" charset="0"/>
              <a:buChar char="•"/>
            </a:pPr>
            <a:r>
              <a:rPr lang="en-US" sz="2800" dirty="0">
                <a:solidFill>
                  <a:schemeClr val="tx1"/>
                </a:solidFill>
              </a:rPr>
              <a:t>Where electrical equipment is in locations that it can suffer physical damage, it must be guarded or moved.</a:t>
            </a:r>
          </a:p>
          <a:p>
            <a:pPr marL="257175" indent="-257175" algn="l">
              <a:lnSpc>
                <a:spcPct val="80000"/>
              </a:lnSpc>
              <a:buFont typeface="Arial" pitchFamily="34" charset="0"/>
              <a:buChar char="•"/>
            </a:pPr>
            <a:r>
              <a:rPr lang="en-US" sz="2800" dirty="0"/>
              <a:t>Let your supervisor know if you see damaged conduit.</a:t>
            </a:r>
            <a:endParaRPr lang="en-US" sz="2800" dirty="0">
              <a:solidFill>
                <a:schemeClr val="tx1"/>
              </a:solidFill>
            </a:endParaRPr>
          </a:p>
        </p:txBody>
      </p:sp>
      <p:sp>
        <p:nvSpPr>
          <p:cNvPr id="4100" name="Slide Number Placeholder 3"/>
          <p:cNvSpPr>
            <a:spLocks noGrp="1"/>
          </p:cNvSpPr>
          <p:nvPr>
            <p:ph type="sldNum" sz="quarter" idx="12"/>
          </p:nvPr>
        </p:nvSpPr>
        <p:spPr bwMode="auto">
          <a:xfrm>
            <a:off x="6858000" y="5624514"/>
            <a:ext cx="800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lgn="ctr" defTabSz="342900">
              <a:defRPr/>
            </a:pPr>
            <a:fld id="{866EBD4E-B49F-4F5C-9FDB-FEE0D0B20E61}" type="slidenum">
              <a:rPr lang="en-US" sz="1050">
                <a:solidFill>
                  <a:prstClr val="white"/>
                </a:solidFill>
                <a:latin typeface="Verdana" pitchFamily="34" charset="0"/>
                <a:cs typeface="+mn-cs"/>
              </a:rPr>
              <a:pPr algn="ctr" defTabSz="342900">
                <a:defRPr/>
              </a:pPr>
              <a:t>20</a:t>
            </a:fld>
            <a:endParaRPr lang="en-US" sz="1050">
              <a:solidFill>
                <a:prstClr val="white"/>
              </a:solidFill>
              <a:latin typeface="Verdana" pitchFamily="34" charset="0"/>
              <a:cs typeface="+mn-cs"/>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defTabSz="342900">
              <a:defRPr/>
            </a:pPr>
            <a:r>
              <a:rPr lang="en-US" sz="1050">
                <a:solidFill>
                  <a:prstClr val="white"/>
                </a:solidFill>
                <a:latin typeface="Verdana" pitchFamily="34" charset="0"/>
                <a:cs typeface="+mn-cs"/>
              </a:rPr>
              <a:t>PPT-008-02</a:t>
            </a:r>
            <a:endParaRPr lang="en-US" sz="1050" dirty="0">
              <a:solidFill>
                <a:prstClr val="white"/>
              </a:solidFill>
              <a:latin typeface="Verdana" pitchFamily="34" charset="0"/>
              <a:cs typeface="+mn-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09704223"/>
              </p:ext>
            </p:extLst>
          </p:nvPr>
        </p:nvGraphicFramePr>
        <p:xfrm>
          <a:off x="5475244" y="3048000"/>
          <a:ext cx="3516356" cy="3421803"/>
        </p:xfrm>
        <a:graphic>
          <a:graphicData uri="http://schemas.openxmlformats.org/presentationml/2006/ole">
            <mc:AlternateContent xmlns:mc="http://schemas.openxmlformats.org/markup-compatibility/2006">
              <mc:Choice xmlns:v="urn:schemas-microsoft-com:vml" Requires="v">
                <p:oleObj name="Document" r:id="rId3" imgW="5715000" imgH="5876925" progId="">
                  <p:embed/>
                </p:oleObj>
              </mc:Choice>
              <mc:Fallback>
                <p:oleObj name="Document" r:id="rId3" imgW="5715000" imgH="5876925" progId="">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l="11266" t="17645" r="33992" b="7169"/>
                      <a:stretch>
                        <a:fillRect/>
                      </a:stretch>
                    </p:blipFill>
                    <p:spPr bwMode="auto">
                      <a:xfrm>
                        <a:off x="5475244" y="3048000"/>
                        <a:ext cx="3516356" cy="3421803"/>
                      </a:xfrm>
                      <a:prstGeom prst="rect">
                        <a:avLst/>
                      </a:prstGeom>
                      <a:noFill/>
                      <a:ln>
                        <a:noFill/>
                      </a:ln>
                      <a:effectLst/>
                    </p:spPr>
                  </p:pic>
                </p:oleObj>
              </mc:Fallback>
            </mc:AlternateContent>
          </a:graphicData>
        </a:graphic>
      </p:graphicFrame>
      <p:sp>
        <p:nvSpPr>
          <p:cNvPr id="3" name="Rectangle 2">
            <a:extLst>
              <a:ext uri="{FF2B5EF4-FFF2-40B4-BE49-F238E27FC236}">
                <a16:creationId xmlns:a16="http://schemas.microsoft.com/office/drawing/2014/main" id="{89719530-FA67-8F76-34FF-00B65B5B4C93}"/>
              </a:ext>
            </a:extLst>
          </p:cNvPr>
          <p:cNvSpPr txBox="1">
            <a:spLocks noChangeArrowheads="1"/>
          </p:cNvSpPr>
          <p:nvPr/>
        </p:nvSpPr>
        <p:spPr>
          <a:xfrm>
            <a:off x="2857500" y="265058"/>
            <a:ext cx="3886200" cy="609600"/>
          </a:xfrm>
          <a:prstGeom prst="rect">
            <a:avLst/>
          </a:prstGeom>
          <a:solidFill>
            <a:srgbClr val="FFFF00"/>
          </a:solidFill>
          <a:effectLst>
            <a:outerShdw dist="107763" dir="2700000" algn="ctr" rotWithShape="0">
              <a:schemeClr val="bg2"/>
            </a:outerShdw>
          </a:effectLst>
        </p:spPr>
        <p:txBody>
          <a:bodyPr vert="horz" lIns="68576" tIns="34288" rIns="68576" bIns="34288" rtlCol="0" anchor="b" anchorCtr="0">
            <a:noAutofit/>
          </a:bodyPr>
          <a:lstStyle>
            <a:lvl1pPr algn="l" defTabSz="650197" rtl="0" eaLnBrk="1" latinLnBrk="0" hangingPunct="1">
              <a:spcBef>
                <a:spcPct val="0"/>
              </a:spcBef>
              <a:buNone/>
              <a:defRPr sz="4600" kern="1200">
                <a:solidFill>
                  <a:schemeClr val="accent1"/>
                </a:solidFill>
                <a:latin typeface="+mj-lt"/>
                <a:ea typeface="+mj-ea"/>
                <a:cs typeface="+mj-cs"/>
              </a:defRPr>
            </a:lvl1pPr>
          </a:lstStyle>
          <a:p>
            <a:pPr defTabSz="342866" fontAlgn="auto">
              <a:spcAft>
                <a:spcPts val="0"/>
              </a:spcAft>
            </a:pPr>
            <a:r>
              <a:rPr lang="en-US" altLang="en-US" sz="3600" dirty="0">
                <a:solidFill>
                  <a:srgbClr val="000000"/>
                </a:solidFill>
                <a:latin typeface="Arial"/>
                <a:sym typeface="Helvetica Light"/>
              </a:rPr>
              <a:t>Damaged Conduit</a:t>
            </a:r>
            <a:endParaRPr lang="en-US" altLang="en-US" sz="3600" dirty="0">
              <a:solidFill>
                <a:srgbClr val="00263E"/>
              </a:solidFill>
              <a:latin typeface="Arial"/>
              <a:sym typeface="Helvetica Light"/>
            </a:endParaRPr>
          </a:p>
        </p:txBody>
      </p:sp>
    </p:spTree>
    <p:extLst>
      <p:ext uri="{BB962C8B-B14F-4D97-AF65-F5344CB8AC3E}">
        <p14:creationId xmlns:p14="http://schemas.microsoft.com/office/powerpoint/2010/main" val="15686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485900" y="1143000"/>
            <a:ext cx="4000500" cy="400050"/>
          </a:xfrm>
        </p:spPr>
        <p:txBody>
          <a:bodyPr/>
          <a:lstStyle/>
          <a:p>
            <a:pPr eaLnBrk="1" hangingPunct="1"/>
            <a:r>
              <a:rPr lang="en-US" sz="1800" dirty="0">
                <a:solidFill>
                  <a:schemeClr val="bg1"/>
                </a:solidFill>
                <a:latin typeface="Verdana" pitchFamily="34" charset="0"/>
              </a:rPr>
              <a:t>Cabinets, Boxes, Fittings</a:t>
            </a:r>
          </a:p>
        </p:txBody>
      </p:sp>
      <p:sp>
        <p:nvSpPr>
          <p:cNvPr id="4099" name="Subtitle 2"/>
          <p:cNvSpPr>
            <a:spLocks noGrp="1"/>
          </p:cNvSpPr>
          <p:nvPr>
            <p:ph type="subTitle" idx="1"/>
          </p:nvPr>
        </p:nvSpPr>
        <p:spPr>
          <a:xfrm>
            <a:off x="542926" y="1843857"/>
            <a:ext cx="8601074" cy="2686050"/>
          </a:xfrm>
        </p:spPr>
        <p:txBody>
          <a:bodyPr>
            <a:normAutofit/>
          </a:bodyPr>
          <a:lstStyle/>
          <a:p>
            <a:pPr marL="257175" indent="-257175" algn="l">
              <a:lnSpc>
                <a:spcPct val="80000"/>
              </a:lnSpc>
              <a:buFont typeface="Arial" panose="020B0604020202020204" pitchFamily="34" charset="0"/>
              <a:buChar char="•"/>
            </a:pPr>
            <a:r>
              <a:rPr lang="en-US" sz="2800" dirty="0">
                <a:solidFill>
                  <a:schemeClr val="tx1"/>
                </a:solidFill>
              </a:rPr>
              <a:t>Junction boxes, pull boxes, and fittings must have approved covers.</a:t>
            </a:r>
          </a:p>
          <a:p>
            <a:pPr marL="257175" indent="-257175" algn="l">
              <a:lnSpc>
                <a:spcPct val="80000"/>
              </a:lnSpc>
              <a:buFont typeface="Arial" panose="020B0604020202020204" pitchFamily="34" charset="0"/>
              <a:buChar char="•"/>
            </a:pPr>
            <a:r>
              <a:rPr lang="en-US" sz="2800" dirty="0">
                <a:solidFill>
                  <a:schemeClr val="tx1"/>
                </a:solidFill>
              </a:rPr>
              <a:t>Unused openings in cabinets, boxes and fittings must be closed (no missing “knockouts”).</a:t>
            </a:r>
          </a:p>
          <a:p>
            <a:pPr marL="257175" indent="-257175" algn="l">
              <a:lnSpc>
                <a:spcPct val="80000"/>
              </a:lnSpc>
              <a:buFont typeface="Arial" panose="020B0604020202020204" pitchFamily="34" charset="0"/>
              <a:buChar char="•"/>
            </a:pPr>
            <a:r>
              <a:rPr lang="en-US" sz="2800" dirty="0"/>
              <a:t>If you see this, please let your supervisor know!</a:t>
            </a:r>
            <a:endParaRPr lang="en-US" sz="2800" dirty="0">
              <a:solidFill>
                <a:schemeClr val="tx1"/>
              </a:solidFill>
            </a:endParaRPr>
          </a:p>
          <a:p>
            <a:pPr algn="l">
              <a:lnSpc>
                <a:spcPct val="80000"/>
              </a:lnSpc>
            </a:pPr>
            <a:endParaRPr lang="en-US" sz="2800" dirty="0">
              <a:solidFill>
                <a:schemeClr val="tx1"/>
              </a:solidFill>
            </a:endParaRPr>
          </a:p>
          <a:p>
            <a:pPr algn="l" eaLnBrk="1" hangingPunct="1"/>
            <a:endParaRPr lang="en-US" sz="2800" dirty="0">
              <a:solidFill>
                <a:schemeClr val="tx1"/>
              </a:solidFill>
            </a:endParaRPr>
          </a:p>
        </p:txBody>
      </p:sp>
      <p:sp>
        <p:nvSpPr>
          <p:cNvPr id="4100" name="Slide Number Placeholder 3"/>
          <p:cNvSpPr>
            <a:spLocks noGrp="1"/>
          </p:cNvSpPr>
          <p:nvPr>
            <p:ph type="sldNum" sz="quarter" idx="12"/>
          </p:nvPr>
        </p:nvSpPr>
        <p:spPr bwMode="auto">
          <a:xfrm>
            <a:off x="6858000" y="5624514"/>
            <a:ext cx="800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lgn="ctr" defTabSz="342900">
              <a:defRPr/>
            </a:pPr>
            <a:fld id="{866EBD4E-B49F-4F5C-9FDB-FEE0D0B20E61}" type="slidenum">
              <a:rPr lang="en-US" sz="1050">
                <a:solidFill>
                  <a:prstClr val="white"/>
                </a:solidFill>
                <a:latin typeface="Verdana" pitchFamily="34" charset="0"/>
                <a:cs typeface="+mn-cs"/>
              </a:rPr>
              <a:pPr algn="ctr" defTabSz="342900">
                <a:defRPr/>
              </a:pPr>
              <a:t>21</a:t>
            </a:fld>
            <a:endParaRPr lang="en-US" sz="1050">
              <a:solidFill>
                <a:prstClr val="white"/>
              </a:solidFill>
              <a:latin typeface="Verdana" pitchFamily="34" charset="0"/>
              <a:cs typeface="+mn-cs"/>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defTabSz="342900">
              <a:defRPr/>
            </a:pPr>
            <a:r>
              <a:rPr lang="en-US" sz="1050">
                <a:solidFill>
                  <a:prstClr val="white"/>
                </a:solidFill>
                <a:latin typeface="Verdana" pitchFamily="34" charset="0"/>
                <a:cs typeface="+mn-cs"/>
              </a:rPr>
              <a:t>PPT-008-02</a:t>
            </a:r>
            <a:endParaRPr lang="en-US" sz="1050" dirty="0">
              <a:solidFill>
                <a:prstClr val="white"/>
              </a:solidFill>
              <a:latin typeface="Verdana" pitchFamily="34" charset="0"/>
              <a:cs typeface="+mn-cs"/>
            </a:endParaRPr>
          </a:p>
        </p:txBody>
      </p:sp>
      <p:sp>
        <p:nvSpPr>
          <p:cNvPr id="2" name="Rectangle 2">
            <a:extLst>
              <a:ext uri="{FF2B5EF4-FFF2-40B4-BE49-F238E27FC236}">
                <a16:creationId xmlns:a16="http://schemas.microsoft.com/office/drawing/2014/main" id="{2A14FBC3-1DF5-1605-38DA-BA756A1B817F}"/>
              </a:ext>
            </a:extLst>
          </p:cNvPr>
          <p:cNvSpPr txBox="1">
            <a:spLocks noChangeArrowheads="1"/>
          </p:cNvSpPr>
          <p:nvPr/>
        </p:nvSpPr>
        <p:spPr>
          <a:xfrm>
            <a:off x="3124201" y="381000"/>
            <a:ext cx="3429000" cy="609600"/>
          </a:xfrm>
          <a:prstGeom prst="rect">
            <a:avLst/>
          </a:prstGeom>
          <a:solidFill>
            <a:srgbClr val="FFFF00"/>
          </a:solidFill>
          <a:effectLst>
            <a:outerShdw dist="107763" dir="2700000" algn="ctr" rotWithShape="0">
              <a:schemeClr val="bg2"/>
            </a:outerShdw>
          </a:effectLst>
        </p:spPr>
        <p:txBody>
          <a:bodyPr vert="horz" lIns="68576" tIns="34288" rIns="68576" bIns="34288" rtlCol="0" anchor="b" anchorCtr="0">
            <a:noAutofit/>
          </a:bodyPr>
          <a:lstStyle>
            <a:lvl1pPr algn="l" defTabSz="650197" rtl="0" eaLnBrk="1" latinLnBrk="0" hangingPunct="1">
              <a:spcBef>
                <a:spcPct val="0"/>
              </a:spcBef>
              <a:buNone/>
              <a:defRPr sz="4600" kern="1200">
                <a:solidFill>
                  <a:schemeClr val="accent1"/>
                </a:solidFill>
                <a:latin typeface="+mj-lt"/>
                <a:ea typeface="+mj-ea"/>
                <a:cs typeface="+mj-cs"/>
              </a:defRPr>
            </a:lvl1pPr>
          </a:lstStyle>
          <a:p>
            <a:pPr defTabSz="342866" fontAlgn="auto">
              <a:spcAft>
                <a:spcPts val="0"/>
              </a:spcAft>
            </a:pPr>
            <a:r>
              <a:rPr lang="en-US" altLang="en-US" sz="3600" dirty="0">
                <a:solidFill>
                  <a:srgbClr val="000000"/>
                </a:solidFill>
                <a:latin typeface="Arial"/>
                <a:sym typeface="Helvetica Light"/>
              </a:rPr>
              <a:t>Junction Boxes</a:t>
            </a:r>
            <a:endParaRPr lang="en-US" altLang="en-US" sz="3600" dirty="0">
              <a:solidFill>
                <a:srgbClr val="00263E"/>
              </a:solidFill>
              <a:latin typeface="Arial"/>
              <a:sym typeface="Helvetica Light"/>
            </a:endParaRPr>
          </a:p>
        </p:txBody>
      </p:sp>
      <p:pic>
        <p:nvPicPr>
          <p:cNvPr id="3" name="Picture 2">
            <a:extLst>
              <a:ext uri="{FF2B5EF4-FFF2-40B4-BE49-F238E27FC236}">
                <a16:creationId xmlns:a16="http://schemas.microsoft.com/office/drawing/2014/main" id="{F0F889DE-BAE5-835E-4B4C-36BA8AAD06DC}"/>
              </a:ext>
            </a:extLst>
          </p:cNvPr>
          <p:cNvPicPr>
            <a:picLocks noChangeAspect="1"/>
          </p:cNvPicPr>
          <p:nvPr/>
        </p:nvPicPr>
        <p:blipFill>
          <a:blip r:embed="rId3"/>
          <a:stretch>
            <a:fillRect/>
          </a:stretch>
        </p:blipFill>
        <p:spPr>
          <a:xfrm>
            <a:off x="5410200" y="4091162"/>
            <a:ext cx="3552825" cy="2385838"/>
          </a:xfrm>
          <a:prstGeom prst="rect">
            <a:avLst/>
          </a:prstGeom>
        </p:spPr>
      </p:pic>
    </p:spTree>
    <p:extLst>
      <p:ext uri="{BB962C8B-B14F-4D97-AF65-F5344CB8AC3E}">
        <p14:creationId xmlns:p14="http://schemas.microsoft.com/office/powerpoint/2010/main" val="2378358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485900" y="1143000"/>
            <a:ext cx="4000500" cy="400050"/>
          </a:xfrm>
        </p:spPr>
        <p:txBody>
          <a:bodyPr/>
          <a:lstStyle/>
          <a:p>
            <a:pPr eaLnBrk="1" hangingPunct="1"/>
            <a:r>
              <a:rPr lang="en-US" sz="1800" dirty="0">
                <a:solidFill>
                  <a:schemeClr val="bg1"/>
                </a:solidFill>
                <a:latin typeface="Verdana" pitchFamily="34" charset="0"/>
              </a:rPr>
              <a:t>Flexible Cords</a:t>
            </a:r>
          </a:p>
        </p:txBody>
      </p:sp>
      <p:sp>
        <p:nvSpPr>
          <p:cNvPr id="4099" name="Subtitle 2"/>
          <p:cNvSpPr>
            <a:spLocks noGrp="1"/>
          </p:cNvSpPr>
          <p:nvPr>
            <p:ph type="subTitle" idx="1"/>
          </p:nvPr>
        </p:nvSpPr>
        <p:spPr>
          <a:xfrm>
            <a:off x="533400" y="942975"/>
            <a:ext cx="8305800" cy="1200150"/>
          </a:xfrm>
        </p:spPr>
        <p:txBody>
          <a:bodyPr>
            <a:noAutofit/>
          </a:bodyPr>
          <a:lstStyle/>
          <a:p>
            <a:pPr algn="l"/>
            <a:r>
              <a:rPr lang="en-US" sz="2800" dirty="0">
                <a:solidFill>
                  <a:schemeClr val="tx1"/>
                </a:solidFill>
                <a:ea typeface="Verdana" pitchFamily="34" charset="0"/>
                <a:cs typeface="Verdana" pitchFamily="34" charset="0"/>
              </a:rPr>
              <a:t>Extension cords shall not be fastened with staples, hung from nails, or suspended by wire.</a:t>
            </a:r>
          </a:p>
        </p:txBody>
      </p:sp>
      <p:sp>
        <p:nvSpPr>
          <p:cNvPr id="4100" name="Slide Number Placeholder 3"/>
          <p:cNvSpPr>
            <a:spLocks noGrp="1"/>
          </p:cNvSpPr>
          <p:nvPr>
            <p:ph type="sldNum" sz="quarter" idx="12"/>
          </p:nvPr>
        </p:nvSpPr>
        <p:spPr bwMode="auto">
          <a:xfrm>
            <a:off x="6858000" y="5624514"/>
            <a:ext cx="800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lgn="ctr" defTabSz="342900">
              <a:defRPr/>
            </a:pPr>
            <a:fld id="{866EBD4E-B49F-4F5C-9FDB-FEE0D0B20E61}" type="slidenum">
              <a:rPr lang="en-US" sz="1050">
                <a:solidFill>
                  <a:prstClr val="white"/>
                </a:solidFill>
                <a:latin typeface="Verdana" pitchFamily="34" charset="0"/>
                <a:cs typeface="+mn-cs"/>
              </a:rPr>
              <a:pPr algn="ctr" defTabSz="342900">
                <a:defRPr/>
              </a:pPr>
              <a:t>22</a:t>
            </a:fld>
            <a:endParaRPr lang="en-US" sz="1050">
              <a:solidFill>
                <a:prstClr val="white"/>
              </a:solidFill>
              <a:latin typeface="Verdana" pitchFamily="34" charset="0"/>
              <a:cs typeface="+mn-cs"/>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defTabSz="342900">
              <a:defRPr/>
            </a:pPr>
            <a:r>
              <a:rPr lang="en-US" sz="1050">
                <a:solidFill>
                  <a:prstClr val="white"/>
                </a:solidFill>
                <a:latin typeface="Verdana" pitchFamily="34" charset="0"/>
                <a:cs typeface="+mn-cs"/>
              </a:rPr>
              <a:t>PPT-008-02</a:t>
            </a:r>
            <a:endParaRPr lang="en-US" sz="1050" dirty="0">
              <a:solidFill>
                <a:prstClr val="white"/>
              </a:solidFill>
              <a:latin typeface="Verdana" pitchFamily="34" charset="0"/>
              <a:cs typeface="+mn-cs"/>
            </a:endParaRPr>
          </a:p>
        </p:txBody>
      </p:sp>
      <p:pic>
        <p:nvPicPr>
          <p:cNvPr id="6"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2131" y="2238376"/>
            <a:ext cx="2957513"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2238376"/>
            <a:ext cx="525498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B3B91939-34D8-AA5A-7881-EB5B06F9DF87}"/>
              </a:ext>
            </a:extLst>
          </p:cNvPr>
          <p:cNvSpPr txBox="1"/>
          <p:nvPr/>
        </p:nvSpPr>
        <p:spPr>
          <a:xfrm>
            <a:off x="838200" y="113396"/>
            <a:ext cx="7391399" cy="646331"/>
          </a:xfrm>
          <a:prstGeom prst="rect">
            <a:avLst/>
          </a:prstGeom>
          <a:noFill/>
        </p:spPr>
        <p:txBody>
          <a:bodyPr wrap="square" rtlCol="0">
            <a:spAutoFit/>
          </a:bodyPr>
          <a:lstStyle/>
          <a:p>
            <a:pPr algn="ctr"/>
            <a:r>
              <a:rPr lang="en-US" sz="3600" dirty="0">
                <a:highlight>
                  <a:srgbClr val="FFFF00"/>
                </a:highlight>
              </a:rPr>
              <a:t>Extension Cords Failures</a:t>
            </a:r>
          </a:p>
        </p:txBody>
      </p:sp>
    </p:spTree>
    <p:extLst>
      <p:ext uri="{BB962C8B-B14F-4D97-AF65-F5344CB8AC3E}">
        <p14:creationId xmlns:p14="http://schemas.microsoft.com/office/powerpoint/2010/main" val="355034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485900" y="1143000"/>
            <a:ext cx="4000500" cy="400050"/>
          </a:xfrm>
        </p:spPr>
        <p:txBody>
          <a:bodyPr/>
          <a:lstStyle/>
          <a:p>
            <a:pPr eaLnBrk="1" hangingPunct="1"/>
            <a:r>
              <a:rPr lang="en-US" sz="2100" dirty="0">
                <a:solidFill>
                  <a:schemeClr val="bg1"/>
                </a:solidFill>
                <a:latin typeface="Verdana" pitchFamily="34" charset="0"/>
              </a:rPr>
              <a:t>Safety</a:t>
            </a:r>
          </a:p>
        </p:txBody>
      </p:sp>
      <p:sp>
        <p:nvSpPr>
          <p:cNvPr id="4099" name="Subtitle 2"/>
          <p:cNvSpPr>
            <a:spLocks noGrp="1"/>
          </p:cNvSpPr>
          <p:nvPr>
            <p:ph type="subTitle" idx="1"/>
          </p:nvPr>
        </p:nvSpPr>
        <p:spPr>
          <a:xfrm>
            <a:off x="228600" y="1114425"/>
            <a:ext cx="8839200" cy="3600450"/>
          </a:xfrm>
        </p:spPr>
        <p:txBody>
          <a:bodyPr/>
          <a:lstStyle/>
          <a:p>
            <a:pPr marL="257175" indent="-257175" algn="l">
              <a:buFont typeface="Arial" pitchFamily="34" charset="0"/>
              <a:buChar char="•"/>
            </a:pPr>
            <a:r>
              <a:rPr lang="en-US" b="1" dirty="0">
                <a:solidFill>
                  <a:schemeClr val="tx1"/>
                </a:solidFill>
              </a:rPr>
              <a:t>Decide whether you will be using the appliance indoors or outdoors.</a:t>
            </a:r>
            <a:r>
              <a:rPr lang="en-US" dirty="0">
                <a:solidFill>
                  <a:schemeClr val="tx1"/>
                </a:solidFill>
              </a:rPr>
              <a:t> </a:t>
            </a:r>
          </a:p>
          <a:p>
            <a:pPr marL="257175" indent="-257175" algn="l">
              <a:buFont typeface="Courier New" panose="02070309020205020404" pitchFamily="49" charset="0"/>
              <a:buChar char="o"/>
            </a:pPr>
            <a:r>
              <a:rPr lang="en-US" dirty="0">
                <a:solidFill>
                  <a:schemeClr val="tx1"/>
                </a:solidFill>
              </a:rPr>
              <a:t>Extension cords that can be used outdoors will be clearly marked “Suitable for Use with Outdoor Appliances.” </a:t>
            </a:r>
          </a:p>
          <a:p>
            <a:pPr marL="257175" indent="-257175" algn="l">
              <a:buFont typeface="Arial" pitchFamily="34" charset="0"/>
              <a:buChar char="•"/>
            </a:pPr>
            <a:r>
              <a:rPr lang="en-US" dirty="0">
                <a:solidFill>
                  <a:schemeClr val="tx1"/>
                </a:solidFill>
              </a:rPr>
              <a:t>Never use an indoor extension cord outdoors; it could result in an electric shock or fire hazard.</a:t>
            </a:r>
          </a:p>
          <a:p>
            <a:pPr marL="257175" indent="-257175" algn="l">
              <a:buFont typeface="Arial" pitchFamily="34" charset="0"/>
              <a:buChar char="•"/>
            </a:pPr>
            <a:r>
              <a:rPr lang="en-US" dirty="0"/>
              <a:t>Extension cords should be rated for the appliance or tools being used.  Check manual</a:t>
            </a:r>
            <a:endParaRPr lang="en-US" dirty="0">
              <a:solidFill>
                <a:schemeClr val="tx1"/>
              </a:solidFill>
            </a:endParaRPr>
          </a:p>
        </p:txBody>
      </p:sp>
      <p:sp>
        <p:nvSpPr>
          <p:cNvPr id="4100" name="Slide Number Placeholder 3"/>
          <p:cNvSpPr>
            <a:spLocks noGrp="1"/>
          </p:cNvSpPr>
          <p:nvPr>
            <p:ph type="sldNum" sz="quarter" idx="12"/>
          </p:nvPr>
        </p:nvSpPr>
        <p:spPr bwMode="auto">
          <a:xfrm>
            <a:off x="6858000" y="5624514"/>
            <a:ext cx="800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lgn="ctr" defTabSz="342900">
              <a:defRPr/>
            </a:pPr>
            <a:fld id="{866EBD4E-B49F-4F5C-9FDB-FEE0D0B20E61}" type="slidenum">
              <a:rPr lang="en-US" sz="1050">
                <a:solidFill>
                  <a:prstClr val="white"/>
                </a:solidFill>
                <a:latin typeface="Verdana" pitchFamily="34" charset="0"/>
                <a:cs typeface="+mn-cs"/>
              </a:rPr>
              <a:pPr algn="ctr" defTabSz="342900">
                <a:defRPr/>
              </a:pPr>
              <a:t>23</a:t>
            </a:fld>
            <a:endParaRPr lang="en-US" sz="1050">
              <a:solidFill>
                <a:prstClr val="white"/>
              </a:solidFill>
              <a:latin typeface="Verdana" pitchFamily="34" charset="0"/>
              <a:cs typeface="+mn-cs"/>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defTabSz="342900">
              <a:defRPr/>
            </a:pPr>
            <a:r>
              <a:rPr lang="en-US" sz="1050">
                <a:solidFill>
                  <a:prstClr val="white"/>
                </a:solidFill>
                <a:latin typeface="Verdana" pitchFamily="34" charset="0"/>
                <a:cs typeface="+mn-cs"/>
              </a:rPr>
              <a:t>PPT-008-02</a:t>
            </a:r>
            <a:endParaRPr lang="en-US" sz="1050" dirty="0">
              <a:solidFill>
                <a:prstClr val="white"/>
              </a:solidFill>
              <a:latin typeface="Verdana" pitchFamily="34" charset="0"/>
              <a:cs typeface="+mn-cs"/>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199" y="3038474"/>
            <a:ext cx="2933701" cy="293370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1200" y="3236120"/>
            <a:ext cx="2590800" cy="2590800"/>
          </a:xfrm>
          <a:prstGeom prst="rect">
            <a:avLst/>
          </a:prstGeom>
        </p:spPr>
      </p:pic>
      <p:sp>
        <p:nvSpPr>
          <p:cNvPr id="4" name="TextBox 3">
            <a:extLst>
              <a:ext uri="{FF2B5EF4-FFF2-40B4-BE49-F238E27FC236}">
                <a16:creationId xmlns:a16="http://schemas.microsoft.com/office/drawing/2014/main" id="{A7FADADA-5A3B-F94D-7BC6-1907F1E19722}"/>
              </a:ext>
            </a:extLst>
          </p:cNvPr>
          <p:cNvSpPr txBox="1"/>
          <p:nvPr/>
        </p:nvSpPr>
        <p:spPr>
          <a:xfrm>
            <a:off x="1752600" y="136522"/>
            <a:ext cx="6629400" cy="646331"/>
          </a:xfrm>
          <a:prstGeom prst="rect">
            <a:avLst/>
          </a:prstGeom>
          <a:noFill/>
        </p:spPr>
        <p:txBody>
          <a:bodyPr wrap="square" rtlCol="0">
            <a:spAutoFit/>
          </a:bodyPr>
          <a:lstStyle/>
          <a:p>
            <a:pPr algn="ctr"/>
            <a:r>
              <a:rPr lang="en-US" sz="3600" dirty="0">
                <a:highlight>
                  <a:srgbClr val="FFFF00"/>
                </a:highlight>
              </a:rPr>
              <a:t>Extension Cord Safety</a:t>
            </a:r>
          </a:p>
        </p:txBody>
      </p:sp>
    </p:spTree>
    <p:extLst>
      <p:ext uri="{BB962C8B-B14F-4D97-AF65-F5344CB8AC3E}">
        <p14:creationId xmlns:p14="http://schemas.microsoft.com/office/powerpoint/2010/main" val="80153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485900" y="1143000"/>
            <a:ext cx="4000500" cy="400050"/>
          </a:xfrm>
        </p:spPr>
        <p:txBody>
          <a:bodyPr/>
          <a:lstStyle/>
          <a:p>
            <a:pPr eaLnBrk="1" hangingPunct="1"/>
            <a:r>
              <a:rPr lang="en-US" sz="1800" dirty="0">
                <a:solidFill>
                  <a:schemeClr val="bg1"/>
                </a:solidFill>
                <a:latin typeface="Verdana" pitchFamily="34" charset="0"/>
              </a:rPr>
              <a:t>Prohibited Uses of Flexible Cords</a:t>
            </a:r>
          </a:p>
        </p:txBody>
      </p:sp>
      <p:sp>
        <p:nvSpPr>
          <p:cNvPr id="4100" name="Slide Number Placeholder 3"/>
          <p:cNvSpPr>
            <a:spLocks noGrp="1"/>
          </p:cNvSpPr>
          <p:nvPr>
            <p:ph type="sldNum" sz="quarter" idx="12"/>
          </p:nvPr>
        </p:nvSpPr>
        <p:spPr bwMode="auto">
          <a:xfrm>
            <a:off x="6858000" y="5624514"/>
            <a:ext cx="800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lgn="ctr" defTabSz="342900">
              <a:defRPr/>
            </a:pPr>
            <a:fld id="{866EBD4E-B49F-4F5C-9FDB-FEE0D0B20E61}" type="slidenum">
              <a:rPr lang="en-US" sz="1050">
                <a:solidFill>
                  <a:prstClr val="white"/>
                </a:solidFill>
                <a:latin typeface="Verdana" pitchFamily="34" charset="0"/>
                <a:cs typeface="+mn-cs"/>
              </a:rPr>
              <a:pPr algn="ctr" defTabSz="342900">
                <a:defRPr/>
              </a:pPr>
              <a:t>24</a:t>
            </a:fld>
            <a:endParaRPr lang="en-US" sz="1050">
              <a:solidFill>
                <a:prstClr val="white"/>
              </a:solidFill>
              <a:latin typeface="Verdana" pitchFamily="34" charset="0"/>
              <a:cs typeface="+mn-cs"/>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defTabSz="342900">
              <a:defRPr/>
            </a:pPr>
            <a:r>
              <a:rPr lang="en-US" sz="1050">
                <a:solidFill>
                  <a:prstClr val="white"/>
                </a:solidFill>
                <a:latin typeface="Verdana" pitchFamily="34" charset="0"/>
                <a:cs typeface="+mn-cs"/>
              </a:rPr>
              <a:t>PPT-008-02</a:t>
            </a:r>
            <a:endParaRPr lang="en-US" sz="1050" dirty="0">
              <a:solidFill>
                <a:prstClr val="white"/>
              </a:solidFill>
              <a:latin typeface="Verdana" pitchFamily="34" charset="0"/>
              <a:cs typeface="+mn-cs"/>
            </a:endParaRPr>
          </a:p>
        </p:txBody>
      </p:sp>
      <p:sp>
        <p:nvSpPr>
          <p:cNvPr id="6" name="Rectangle 3"/>
          <p:cNvSpPr txBox="1">
            <a:spLocks noChangeArrowheads="1"/>
          </p:cNvSpPr>
          <p:nvPr/>
        </p:nvSpPr>
        <p:spPr bwMode="auto">
          <a:xfrm>
            <a:off x="825724" y="5089398"/>
            <a:ext cx="815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defTabSz="342900">
              <a:buNone/>
            </a:pPr>
            <a:r>
              <a:rPr lang="en-US" sz="1400" b="1" dirty="0">
                <a:solidFill>
                  <a:prstClr val="black"/>
                </a:solidFill>
                <a:latin typeface="Times New Roman" pitchFamily="18" charset="0"/>
              </a:rPr>
              <a:t>  Substitute for                                  Run through walls, ceilings                          Concealed behind</a:t>
            </a:r>
          </a:p>
          <a:p>
            <a:pPr marL="257175" indent="-257175" defTabSz="342900">
              <a:buNone/>
            </a:pPr>
            <a:r>
              <a:rPr lang="en-US" sz="1400" b="1" dirty="0">
                <a:solidFill>
                  <a:prstClr val="black"/>
                </a:solidFill>
                <a:latin typeface="Times New Roman" pitchFamily="18" charset="0"/>
              </a:rPr>
              <a:t>  fixed wiring                                     floors, doors, or windows                              or attached to </a:t>
            </a:r>
          </a:p>
          <a:p>
            <a:pPr marL="257175" indent="-257175" defTabSz="342900">
              <a:buNone/>
            </a:pPr>
            <a:r>
              <a:rPr lang="en-US" sz="1400" b="1" dirty="0">
                <a:solidFill>
                  <a:prstClr val="black"/>
                </a:solidFill>
                <a:latin typeface="Times New Roman" pitchFamily="18" charset="0"/>
              </a:rPr>
              <a:t>                                                                                                                                     building surfaces</a:t>
            </a:r>
          </a:p>
        </p:txBody>
      </p:sp>
      <p:pic>
        <p:nvPicPr>
          <p:cNvPr id="7" name="Picture 4" descr="flexn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2121967"/>
            <a:ext cx="7671249" cy="276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1773947"/>
            <a:ext cx="1600200" cy="369332"/>
          </a:xfrm>
          <a:prstGeom prst="rect">
            <a:avLst/>
          </a:prstGeom>
          <a:noFill/>
        </p:spPr>
        <p:txBody>
          <a:bodyPr wrap="square" rtlCol="0">
            <a:spAutoFit/>
          </a:bodyPr>
          <a:lstStyle/>
          <a:p>
            <a:pPr defTabSz="342900" fontAlgn="auto">
              <a:spcBef>
                <a:spcPts val="0"/>
              </a:spcBef>
              <a:spcAft>
                <a:spcPts val="0"/>
              </a:spcAft>
            </a:pPr>
            <a:r>
              <a:rPr lang="en-US" dirty="0">
                <a:solidFill>
                  <a:prstClr val="black"/>
                </a:solidFill>
                <a:latin typeface="Verdana" pitchFamily="34" charset="0"/>
                <a:ea typeface="Verdana" pitchFamily="34" charset="0"/>
                <a:cs typeface="Verdana" pitchFamily="34" charset="0"/>
              </a:rPr>
              <a:t>Examples</a:t>
            </a:r>
          </a:p>
        </p:txBody>
      </p:sp>
      <p:sp>
        <p:nvSpPr>
          <p:cNvPr id="3" name="TextBox 2">
            <a:extLst>
              <a:ext uri="{FF2B5EF4-FFF2-40B4-BE49-F238E27FC236}">
                <a16:creationId xmlns:a16="http://schemas.microsoft.com/office/drawing/2014/main" id="{AC0E058E-020E-984F-360D-73E4641696D6}"/>
              </a:ext>
            </a:extLst>
          </p:cNvPr>
          <p:cNvSpPr txBox="1"/>
          <p:nvPr/>
        </p:nvSpPr>
        <p:spPr>
          <a:xfrm>
            <a:off x="3108475" y="113396"/>
            <a:ext cx="3216125" cy="1200329"/>
          </a:xfrm>
          <a:prstGeom prst="rect">
            <a:avLst/>
          </a:prstGeom>
          <a:noFill/>
        </p:spPr>
        <p:txBody>
          <a:bodyPr wrap="square" rtlCol="0">
            <a:spAutoFit/>
          </a:bodyPr>
          <a:lstStyle/>
          <a:p>
            <a:pPr algn="ctr"/>
            <a:r>
              <a:rPr lang="en-US" sz="3600" dirty="0">
                <a:highlight>
                  <a:srgbClr val="FFFF00"/>
                </a:highlight>
              </a:rPr>
              <a:t>Extension Cords</a:t>
            </a:r>
          </a:p>
          <a:p>
            <a:pPr algn="ctr"/>
            <a:r>
              <a:rPr lang="en-US" sz="3600" dirty="0">
                <a:highlight>
                  <a:srgbClr val="FFFF00"/>
                </a:highlight>
              </a:rPr>
              <a:t> Failures</a:t>
            </a:r>
          </a:p>
        </p:txBody>
      </p:sp>
    </p:spTree>
    <p:extLst>
      <p:ext uri="{BB962C8B-B14F-4D97-AF65-F5344CB8AC3E}">
        <p14:creationId xmlns:p14="http://schemas.microsoft.com/office/powerpoint/2010/main" val="2488450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485900" y="1143000"/>
            <a:ext cx="4000500" cy="400050"/>
          </a:xfrm>
        </p:spPr>
        <p:txBody>
          <a:bodyPr/>
          <a:lstStyle/>
          <a:p>
            <a:pPr eaLnBrk="1" hangingPunct="1"/>
            <a:r>
              <a:rPr lang="en-US" sz="2100" dirty="0">
                <a:solidFill>
                  <a:schemeClr val="bg1"/>
                </a:solidFill>
                <a:latin typeface="Verdana" pitchFamily="34" charset="0"/>
              </a:rPr>
              <a:t>Unsafe</a:t>
            </a:r>
          </a:p>
        </p:txBody>
      </p:sp>
      <p:sp>
        <p:nvSpPr>
          <p:cNvPr id="4100" name="Slide Number Placeholder 3"/>
          <p:cNvSpPr>
            <a:spLocks noGrp="1"/>
          </p:cNvSpPr>
          <p:nvPr>
            <p:ph type="sldNum" sz="quarter" idx="12"/>
          </p:nvPr>
        </p:nvSpPr>
        <p:spPr bwMode="auto">
          <a:xfrm>
            <a:off x="6858000" y="5624514"/>
            <a:ext cx="800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lgn="ctr" defTabSz="342900">
              <a:defRPr/>
            </a:pPr>
            <a:fld id="{866EBD4E-B49F-4F5C-9FDB-FEE0D0B20E61}" type="slidenum">
              <a:rPr lang="en-US" sz="1050">
                <a:solidFill>
                  <a:prstClr val="white"/>
                </a:solidFill>
                <a:latin typeface="Verdana" pitchFamily="34" charset="0"/>
                <a:cs typeface="+mn-cs"/>
              </a:rPr>
              <a:pPr algn="ctr" defTabSz="342900">
                <a:defRPr/>
              </a:pPr>
              <a:t>25</a:t>
            </a:fld>
            <a:endParaRPr lang="en-US" sz="1050">
              <a:solidFill>
                <a:prstClr val="white"/>
              </a:solidFill>
              <a:latin typeface="Verdana" pitchFamily="34" charset="0"/>
              <a:cs typeface="+mn-cs"/>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defTabSz="342900">
              <a:defRPr/>
            </a:pPr>
            <a:r>
              <a:rPr lang="en-US" sz="1050">
                <a:solidFill>
                  <a:prstClr val="white"/>
                </a:solidFill>
                <a:latin typeface="Verdana" pitchFamily="34" charset="0"/>
                <a:cs typeface="+mn-cs"/>
              </a:rPr>
              <a:t>PPT-008-02</a:t>
            </a:r>
            <a:endParaRPr lang="en-US" sz="1050" dirty="0">
              <a:solidFill>
                <a:prstClr val="white"/>
              </a:solidFill>
              <a:latin typeface="Verdana" pitchFamily="34" charset="0"/>
              <a:cs typeface="+mn-cs"/>
            </a:endParaRPr>
          </a:p>
        </p:txBody>
      </p:sp>
      <p:pic>
        <p:nvPicPr>
          <p:cNvPr id="6" name="Picture 8" descr="https://encrypted-tbn0.gstatic.com/images?q=tbn:ANd9GcTKJuANwh9ROqfjwcxmadgmOTgKYlbjrwqhU15PJ8h4jFByggm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66431" y="959642"/>
            <a:ext cx="2862316" cy="382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https://encrypted-tbn2.gstatic.com/images?q=tbn:ANd9GcS1YvhrZOvHt3VCWirLSdZ7G3ZkX6_YH5E0hqMAqGh80ues5wT6bw"/>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0175" y="1034101"/>
            <a:ext cx="2318886" cy="45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D4FE999-CEAF-CC4C-BA3E-E5C0B0AB197E}"/>
              </a:ext>
            </a:extLst>
          </p:cNvPr>
          <p:cNvSpPr txBox="1"/>
          <p:nvPr/>
        </p:nvSpPr>
        <p:spPr>
          <a:xfrm>
            <a:off x="1752600" y="136522"/>
            <a:ext cx="6629400" cy="646331"/>
          </a:xfrm>
          <a:prstGeom prst="rect">
            <a:avLst/>
          </a:prstGeom>
          <a:noFill/>
        </p:spPr>
        <p:txBody>
          <a:bodyPr wrap="square" rtlCol="0">
            <a:spAutoFit/>
          </a:bodyPr>
          <a:lstStyle/>
          <a:p>
            <a:pPr algn="ctr"/>
            <a:r>
              <a:rPr lang="en-US" sz="3600" dirty="0">
                <a:highlight>
                  <a:srgbClr val="FFFF00"/>
                </a:highlight>
              </a:rPr>
              <a:t>What’s unsafe in these pictures?</a:t>
            </a:r>
          </a:p>
        </p:txBody>
      </p:sp>
      <p:pic>
        <p:nvPicPr>
          <p:cNvPr id="3" name="Picture 2">
            <a:extLst>
              <a:ext uri="{FF2B5EF4-FFF2-40B4-BE49-F238E27FC236}">
                <a16:creationId xmlns:a16="http://schemas.microsoft.com/office/drawing/2014/main" id="{951DB794-D55D-B8C1-FEEF-1C515AC1AC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73766" y="2077197"/>
            <a:ext cx="2863402" cy="3828329"/>
          </a:xfrm>
          <a:prstGeom prst="rect">
            <a:avLst/>
          </a:prstGeom>
        </p:spPr>
      </p:pic>
      <p:sp>
        <p:nvSpPr>
          <p:cNvPr id="4" name="TextBox 3">
            <a:extLst>
              <a:ext uri="{FF2B5EF4-FFF2-40B4-BE49-F238E27FC236}">
                <a16:creationId xmlns:a16="http://schemas.microsoft.com/office/drawing/2014/main" id="{78E0FAA3-F7C1-C24F-14AE-8C59C755186A}"/>
              </a:ext>
            </a:extLst>
          </p:cNvPr>
          <p:cNvSpPr txBox="1"/>
          <p:nvPr/>
        </p:nvSpPr>
        <p:spPr>
          <a:xfrm>
            <a:off x="1143000" y="5690191"/>
            <a:ext cx="609600" cy="769441"/>
          </a:xfrm>
          <a:prstGeom prst="rect">
            <a:avLst/>
          </a:prstGeom>
          <a:noFill/>
        </p:spPr>
        <p:txBody>
          <a:bodyPr wrap="square" rtlCol="0">
            <a:spAutoFit/>
          </a:bodyPr>
          <a:lstStyle/>
          <a:p>
            <a:r>
              <a:rPr lang="en-US" sz="4400" dirty="0"/>
              <a:t>A</a:t>
            </a:r>
          </a:p>
        </p:txBody>
      </p:sp>
      <p:sp>
        <p:nvSpPr>
          <p:cNvPr id="5" name="TextBox 4">
            <a:extLst>
              <a:ext uri="{FF2B5EF4-FFF2-40B4-BE49-F238E27FC236}">
                <a16:creationId xmlns:a16="http://schemas.microsoft.com/office/drawing/2014/main" id="{E9850CEF-45E4-5E6B-461D-B6D7B10EB10C}"/>
              </a:ext>
            </a:extLst>
          </p:cNvPr>
          <p:cNvSpPr txBox="1"/>
          <p:nvPr/>
        </p:nvSpPr>
        <p:spPr>
          <a:xfrm>
            <a:off x="4267200" y="5891446"/>
            <a:ext cx="609600" cy="769441"/>
          </a:xfrm>
          <a:prstGeom prst="rect">
            <a:avLst/>
          </a:prstGeom>
          <a:noFill/>
        </p:spPr>
        <p:txBody>
          <a:bodyPr wrap="square" rtlCol="0">
            <a:spAutoFit/>
          </a:bodyPr>
          <a:lstStyle/>
          <a:p>
            <a:r>
              <a:rPr lang="en-US" sz="4400" dirty="0"/>
              <a:t>B    </a:t>
            </a:r>
          </a:p>
        </p:txBody>
      </p:sp>
      <p:sp>
        <p:nvSpPr>
          <p:cNvPr id="8" name="TextBox 7">
            <a:extLst>
              <a:ext uri="{FF2B5EF4-FFF2-40B4-BE49-F238E27FC236}">
                <a16:creationId xmlns:a16="http://schemas.microsoft.com/office/drawing/2014/main" id="{1FA98543-9326-F254-2BF8-A1E5D72C6FC8}"/>
              </a:ext>
            </a:extLst>
          </p:cNvPr>
          <p:cNvSpPr txBox="1"/>
          <p:nvPr/>
        </p:nvSpPr>
        <p:spPr>
          <a:xfrm>
            <a:off x="7353300" y="4787972"/>
            <a:ext cx="609600" cy="769441"/>
          </a:xfrm>
          <a:prstGeom prst="rect">
            <a:avLst/>
          </a:prstGeom>
          <a:noFill/>
        </p:spPr>
        <p:txBody>
          <a:bodyPr wrap="square" rtlCol="0">
            <a:spAutoFit/>
          </a:bodyPr>
          <a:lstStyle/>
          <a:p>
            <a:r>
              <a:rPr lang="en-US" sz="4400" dirty="0"/>
              <a:t>C</a:t>
            </a:r>
          </a:p>
        </p:txBody>
      </p:sp>
    </p:spTree>
    <p:extLst>
      <p:ext uri="{BB962C8B-B14F-4D97-AF65-F5344CB8AC3E}">
        <p14:creationId xmlns:p14="http://schemas.microsoft.com/office/powerpoint/2010/main" val="239911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485900" y="1143000"/>
            <a:ext cx="4000500" cy="400050"/>
          </a:xfrm>
        </p:spPr>
        <p:txBody>
          <a:bodyPr/>
          <a:lstStyle/>
          <a:p>
            <a:pPr eaLnBrk="1" hangingPunct="1"/>
            <a:r>
              <a:rPr lang="en-US" sz="2100" dirty="0">
                <a:solidFill>
                  <a:schemeClr val="bg1"/>
                </a:solidFill>
                <a:latin typeface="Verdana" pitchFamily="34" charset="0"/>
              </a:rPr>
              <a:t>Unsafe</a:t>
            </a:r>
          </a:p>
        </p:txBody>
      </p:sp>
      <p:sp>
        <p:nvSpPr>
          <p:cNvPr id="4100" name="Slide Number Placeholder 3"/>
          <p:cNvSpPr>
            <a:spLocks noGrp="1"/>
          </p:cNvSpPr>
          <p:nvPr>
            <p:ph type="sldNum" sz="quarter" idx="12"/>
          </p:nvPr>
        </p:nvSpPr>
        <p:spPr bwMode="auto">
          <a:xfrm>
            <a:off x="6858000" y="5624514"/>
            <a:ext cx="800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lgn="ctr" defTabSz="342900">
              <a:defRPr/>
            </a:pPr>
            <a:fld id="{866EBD4E-B49F-4F5C-9FDB-FEE0D0B20E61}" type="slidenum">
              <a:rPr lang="en-US" sz="1050">
                <a:solidFill>
                  <a:prstClr val="white"/>
                </a:solidFill>
                <a:latin typeface="Verdana" pitchFamily="34" charset="0"/>
                <a:cs typeface="+mn-cs"/>
              </a:rPr>
              <a:pPr algn="ctr" defTabSz="342900">
                <a:defRPr/>
              </a:pPr>
              <a:t>26</a:t>
            </a:fld>
            <a:endParaRPr lang="en-US" sz="1050">
              <a:solidFill>
                <a:prstClr val="white"/>
              </a:solidFill>
              <a:latin typeface="Verdana" pitchFamily="34" charset="0"/>
              <a:cs typeface="+mn-cs"/>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defTabSz="342900">
              <a:defRPr/>
            </a:pPr>
            <a:r>
              <a:rPr lang="en-US" sz="1050">
                <a:solidFill>
                  <a:prstClr val="white"/>
                </a:solidFill>
                <a:latin typeface="Verdana" pitchFamily="34" charset="0"/>
                <a:cs typeface="+mn-cs"/>
              </a:rPr>
              <a:t>PPT-008-02</a:t>
            </a:r>
            <a:endParaRPr lang="en-US" sz="1050" dirty="0">
              <a:solidFill>
                <a:prstClr val="white"/>
              </a:solidFill>
              <a:latin typeface="Verdana" pitchFamily="34" charset="0"/>
              <a:cs typeface="+mn-cs"/>
            </a:endParaRPr>
          </a:p>
        </p:txBody>
      </p:sp>
      <p:pic>
        <p:nvPicPr>
          <p:cNvPr id="6" name="Picture 12" descr="https://encrypted-tbn1.gstatic.com/images?q=tbn:ANd9GcRV2CZhPQtywy-dqjx5fDVaArA9V7imAsYAiPsiHa9qC38mCFF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221256"/>
            <a:ext cx="5167593" cy="289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215990" y="3352801"/>
            <a:ext cx="4840160" cy="322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F41B47-DA8C-B20D-8032-FEC4DF35DC7C}"/>
              </a:ext>
            </a:extLst>
          </p:cNvPr>
          <p:cNvSpPr txBox="1"/>
          <p:nvPr/>
        </p:nvSpPr>
        <p:spPr>
          <a:xfrm>
            <a:off x="1752600" y="136522"/>
            <a:ext cx="6629400" cy="646331"/>
          </a:xfrm>
          <a:prstGeom prst="rect">
            <a:avLst/>
          </a:prstGeom>
          <a:noFill/>
        </p:spPr>
        <p:txBody>
          <a:bodyPr wrap="square" rtlCol="0">
            <a:spAutoFit/>
          </a:bodyPr>
          <a:lstStyle/>
          <a:p>
            <a:pPr algn="ctr"/>
            <a:r>
              <a:rPr lang="en-US" sz="3600" dirty="0">
                <a:highlight>
                  <a:srgbClr val="FFFF00"/>
                </a:highlight>
              </a:rPr>
              <a:t>What’s unsafe in these pictures?</a:t>
            </a:r>
          </a:p>
        </p:txBody>
      </p:sp>
    </p:spTree>
    <p:extLst>
      <p:ext uri="{BB962C8B-B14F-4D97-AF65-F5344CB8AC3E}">
        <p14:creationId xmlns:p14="http://schemas.microsoft.com/office/powerpoint/2010/main" val="275710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485900" y="1143000"/>
            <a:ext cx="4000500" cy="400050"/>
          </a:xfrm>
        </p:spPr>
        <p:txBody>
          <a:bodyPr/>
          <a:lstStyle/>
          <a:p>
            <a:pPr eaLnBrk="1" hangingPunct="1"/>
            <a:r>
              <a:rPr lang="en-US" sz="2100" dirty="0">
                <a:solidFill>
                  <a:schemeClr val="bg1"/>
                </a:solidFill>
                <a:latin typeface="Verdana" pitchFamily="34" charset="0"/>
              </a:rPr>
              <a:t>Unsafe</a:t>
            </a:r>
          </a:p>
        </p:txBody>
      </p:sp>
      <p:sp>
        <p:nvSpPr>
          <p:cNvPr id="4100" name="Slide Number Placeholder 3"/>
          <p:cNvSpPr>
            <a:spLocks noGrp="1"/>
          </p:cNvSpPr>
          <p:nvPr>
            <p:ph type="sldNum" sz="quarter" idx="12"/>
          </p:nvPr>
        </p:nvSpPr>
        <p:spPr bwMode="auto">
          <a:xfrm>
            <a:off x="6858000" y="5624514"/>
            <a:ext cx="800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lgn="ctr" defTabSz="342900">
              <a:defRPr/>
            </a:pPr>
            <a:fld id="{866EBD4E-B49F-4F5C-9FDB-FEE0D0B20E61}" type="slidenum">
              <a:rPr lang="en-US" sz="1050">
                <a:solidFill>
                  <a:prstClr val="white"/>
                </a:solidFill>
                <a:latin typeface="Verdana" pitchFamily="34" charset="0"/>
                <a:cs typeface="+mn-cs"/>
              </a:rPr>
              <a:pPr algn="ctr" defTabSz="342900">
                <a:defRPr/>
              </a:pPr>
              <a:t>27</a:t>
            </a:fld>
            <a:endParaRPr lang="en-US" sz="1050">
              <a:solidFill>
                <a:prstClr val="white"/>
              </a:solidFill>
              <a:latin typeface="Verdana" pitchFamily="34" charset="0"/>
              <a:cs typeface="+mn-cs"/>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defTabSz="342900">
              <a:defRPr/>
            </a:pPr>
            <a:r>
              <a:rPr lang="en-US" sz="1050">
                <a:solidFill>
                  <a:prstClr val="white"/>
                </a:solidFill>
                <a:latin typeface="Verdana" pitchFamily="34" charset="0"/>
                <a:cs typeface="+mn-cs"/>
              </a:rPr>
              <a:t>PPT-008-02</a:t>
            </a:r>
            <a:endParaRPr lang="en-US" sz="1050" dirty="0">
              <a:solidFill>
                <a:prstClr val="white"/>
              </a:solidFill>
              <a:latin typeface="Verdana" pitchFamily="34" charset="0"/>
              <a:cs typeface="+mn-cs"/>
            </a:endParaRPr>
          </a:p>
        </p:txBody>
      </p:sp>
      <p:pic>
        <p:nvPicPr>
          <p:cNvPr id="6" name="Picture 2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1747" y="1223782"/>
            <a:ext cx="4152916" cy="47960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3830" y="1223782"/>
            <a:ext cx="4469699" cy="334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802C82B-891D-B7D9-AA55-028E6539B130}"/>
              </a:ext>
            </a:extLst>
          </p:cNvPr>
          <p:cNvSpPr txBox="1"/>
          <p:nvPr/>
        </p:nvSpPr>
        <p:spPr>
          <a:xfrm>
            <a:off x="1752600" y="136522"/>
            <a:ext cx="6629400" cy="646331"/>
          </a:xfrm>
          <a:prstGeom prst="rect">
            <a:avLst/>
          </a:prstGeom>
          <a:noFill/>
        </p:spPr>
        <p:txBody>
          <a:bodyPr wrap="square" rtlCol="0">
            <a:spAutoFit/>
          </a:bodyPr>
          <a:lstStyle/>
          <a:p>
            <a:pPr algn="ctr"/>
            <a:r>
              <a:rPr lang="en-US" sz="3600" dirty="0">
                <a:highlight>
                  <a:srgbClr val="FFFF00"/>
                </a:highlight>
              </a:rPr>
              <a:t>What’s unsafe in these pictures?</a:t>
            </a:r>
          </a:p>
        </p:txBody>
      </p:sp>
    </p:spTree>
    <p:extLst>
      <p:ext uri="{BB962C8B-B14F-4D97-AF65-F5344CB8AC3E}">
        <p14:creationId xmlns:p14="http://schemas.microsoft.com/office/powerpoint/2010/main" val="347876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485900" y="1143000"/>
            <a:ext cx="4000500" cy="400050"/>
          </a:xfrm>
        </p:spPr>
        <p:txBody>
          <a:bodyPr/>
          <a:lstStyle/>
          <a:p>
            <a:pPr eaLnBrk="1" hangingPunct="1"/>
            <a:r>
              <a:rPr lang="en-US" sz="2100" dirty="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6858000" y="5624514"/>
            <a:ext cx="800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lgn="ctr" defTabSz="342900">
              <a:defRPr/>
            </a:pPr>
            <a:fld id="{866EBD4E-B49F-4F5C-9FDB-FEE0D0B20E61}" type="slidenum">
              <a:rPr lang="en-US" sz="1050">
                <a:solidFill>
                  <a:prstClr val="white"/>
                </a:solidFill>
                <a:latin typeface="Verdana" pitchFamily="34" charset="0"/>
                <a:cs typeface="+mn-cs"/>
              </a:rPr>
              <a:pPr algn="ctr" defTabSz="342900">
                <a:defRPr/>
              </a:pPr>
              <a:t>28</a:t>
            </a:fld>
            <a:endParaRPr lang="en-US" sz="1050">
              <a:solidFill>
                <a:prstClr val="white"/>
              </a:solidFill>
              <a:latin typeface="Verdana" pitchFamily="34" charset="0"/>
              <a:cs typeface="+mn-cs"/>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defTabSz="342900">
              <a:defRPr/>
            </a:pPr>
            <a:r>
              <a:rPr lang="en-US" sz="1050">
                <a:solidFill>
                  <a:prstClr val="white"/>
                </a:solidFill>
                <a:latin typeface="Verdana" pitchFamily="34" charset="0"/>
                <a:cs typeface="+mn-cs"/>
              </a:rPr>
              <a:t>PPT-008-02</a:t>
            </a:r>
            <a:endParaRPr lang="en-US" sz="1050" dirty="0">
              <a:solidFill>
                <a:prstClr val="white"/>
              </a:solidFill>
              <a:latin typeface="Verdana" pitchFamily="34" charset="0"/>
              <a:cs typeface="+mn-cs"/>
            </a:endParaRPr>
          </a:p>
        </p:txBody>
      </p:sp>
      <p:pic>
        <p:nvPicPr>
          <p:cNvPr id="6" name="Picture 11" descr="http://crenshawcomm.com/wp-content/uploads/2014/06/questionsforPRfirm.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4650" y="2057400"/>
            <a:ext cx="3686136"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32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1831687" y="2139555"/>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5000"/>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SzPct val="8000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9pPr>
          </a:lstStyle>
          <a:p>
            <a:pPr algn="ctr" defTabSz="308063" fontAlgn="auto" hangingPunct="0">
              <a:spcBef>
                <a:spcPct val="0"/>
              </a:spcBef>
              <a:spcAft>
                <a:spcPts val="0"/>
              </a:spcAft>
              <a:buSzTx/>
              <a:buNone/>
            </a:pPr>
            <a:endParaRPr lang="en-US" altLang="en-US" sz="2400" kern="0" dirty="0">
              <a:solidFill>
                <a:srgbClr val="000000"/>
              </a:solidFill>
              <a:sym typeface="Helvetica Light"/>
            </a:endParaRPr>
          </a:p>
        </p:txBody>
      </p:sp>
      <p:sp>
        <p:nvSpPr>
          <p:cNvPr id="17413" name="Text Box 9"/>
          <p:cNvSpPr txBox="1">
            <a:spLocks noChangeArrowheads="1"/>
          </p:cNvSpPr>
          <p:nvPr/>
        </p:nvSpPr>
        <p:spPr bwMode="auto">
          <a:xfrm>
            <a:off x="1900744" y="3396855"/>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5000"/>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SzPct val="8000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9pPr>
          </a:lstStyle>
          <a:p>
            <a:pPr algn="ctr" defTabSz="308063" fontAlgn="auto" hangingPunct="0">
              <a:spcBef>
                <a:spcPct val="0"/>
              </a:spcBef>
              <a:spcAft>
                <a:spcPts val="0"/>
              </a:spcAft>
              <a:buSzTx/>
              <a:buNone/>
            </a:pPr>
            <a:endParaRPr lang="en-US" altLang="en-US" sz="2400" kern="0" dirty="0">
              <a:solidFill>
                <a:srgbClr val="000000"/>
              </a:solidFill>
              <a:sym typeface="Helvetica Light"/>
            </a:endParaRPr>
          </a:p>
        </p:txBody>
      </p:sp>
      <p:sp>
        <p:nvSpPr>
          <p:cNvPr id="8" name="Rectangle 4"/>
          <p:cNvSpPr txBox="1">
            <a:spLocks noChangeArrowheads="1"/>
          </p:cNvSpPr>
          <p:nvPr/>
        </p:nvSpPr>
        <p:spPr>
          <a:xfrm>
            <a:off x="1447800" y="479315"/>
            <a:ext cx="6465091" cy="452609"/>
          </a:xfrm>
          <a:prstGeom prst="rect">
            <a:avLst/>
          </a:prstGeom>
          <a:solidFill>
            <a:srgbClr val="FFFF00"/>
          </a:solidFill>
          <a:effectLst>
            <a:outerShdw dist="35921" dir="2700000" algn="ctr" rotWithShape="0">
              <a:schemeClr val="bg2"/>
            </a:outerShdw>
          </a:effectLst>
        </p:spPr>
        <p:txBody>
          <a:bodyPr vert="horz" lIns="68576" tIns="34288" rIns="68576" bIns="34288" rtlCol="0" anchor="b" anchorCtr="0">
            <a:noAutofit/>
          </a:bodyPr>
          <a:lstStyle>
            <a:lvl1pPr algn="l" defTabSz="650197" rtl="0" eaLnBrk="1" latinLnBrk="0" hangingPunct="1">
              <a:spcBef>
                <a:spcPct val="0"/>
              </a:spcBef>
              <a:buNone/>
              <a:defRPr sz="4600" kern="1200">
                <a:solidFill>
                  <a:schemeClr val="accent1"/>
                </a:solidFill>
                <a:latin typeface="+mj-lt"/>
                <a:ea typeface="+mj-ea"/>
                <a:cs typeface="+mj-cs"/>
              </a:defRPr>
            </a:lvl1pPr>
          </a:lstStyle>
          <a:p>
            <a:pPr defTabSz="342866" fontAlgn="auto">
              <a:spcAft>
                <a:spcPts val="0"/>
              </a:spcAft>
            </a:pPr>
            <a:r>
              <a:rPr lang="en-US" altLang="en-US" sz="3200" dirty="0">
                <a:solidFill>
                  <a:srgbClr val="000000"/>
                </a:solidFill>
                <a:latin typeface="Arial"/>
                <a:sym typeface="Helvetica Light"/>
              </a:rPr>
              <a:t>What is unsafe in these pictures?</a:t>
            </a:r>
            <a:endParaRPr lang="en-US" altLang="en-US" sz="3200" dirty="0">
              <a:solidFill>
                <a:srgbClr val="00263E"/>
              </a:solidFill>
              <a:latin typeface="Arial"/>
              <a:sym typeface="Helvetica Light"/>
            </a:endParaRPr>
          </a:p>
        </p:txBody>
      </p:sp>
      <p:pic>
        <p:nvPicPr>
          <p:cNvPr id="2" name="Picture 1">
            <a:extLst>
              <a:ext uri="{FF2B5EF4-FFF2-40B4-BE49-F238E27FC236}">
                <a16:creationId xmlns:a16="http://schemas.microsoft.com/office/drawing/2014/main" id="{F21FF6CB-A5BC-0DD8-15C7-95E5D568AA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274950"/>
            <a:ext cx="3530941" cy="4705474"/>
          </a:xfrm>
          <a:prstGeom prst="rect">
            <a:avLst/>
          </a:prstGeom>
        </p:spPr>
      </p:pic>
      <p:sp>
        <p:nvSpPr>
          <p:cNvPr id="3" name="TextBox 2">
            <a:extLst>
              <a:ext uri="{FF2B5EF4-FFF2-40B4-BE49-F238E27FC236}">
                <a16:creationId xmlns:a16="http://schemas.microsoft.com/office/drawing/2014/main" id="{37053CC6-F9EF-C355-17F6-40B5AC822C22}"/>
              </a:ext>
            </a:extLst>
          </p:cNvPr>
          <p:cNvSpPr txBox="1"/>
          <p:nvPr/>
        </p:nvSpPr>
        <p:spPr>
          <a:xfrm>
            <a:off x="2085475" y="5852729"/>
            <a:ext cx="990600" cy="923330"/>
          </a:xfrm>
          <a:prstGeom prst="rect">
            <a:avLst/>
          </a:prstGeom>
          <a:noFill/>
        </p:spPr>
        <p:txBody>
          <a:bodyPr wrap="square" rtlCol="0">
            <a:spAutoFit/>
          </a:bodyPr>
          <a:lstStyle/>
          <a:p>
            <a:r>
              <a:rPr lang="en-US" sz="5400" dirty="0"/>
              <a:t>A</a:t>
            </a:r>
          </a:p>
        </p:txBody>
      </p:sp>
      <p:pic>
        <p:nvPicPr>
          <p:cNvPr id="4" name="Picture 3">
            <a:extLst>
              <a:ext uri="{FF2B5EF4-FFF2-40B4-BE49-F238E27FC236}">
                <a16:creationId xmlns:a16="http://schemas.microsoft.com/office/drawing/2014/main" id="{D75F27C5-24EC-54ED-2199-F12687A86F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1876" y="1274950"/>
            <a:ext cx="3530941" cy="4705474"/>
          </a:xfrm>
          <a:prstGeom prst="rect">
            <a:avLst/>
          </a:prstGeom>
        </p:spPr>
      </p:pic>
      <p:sp>
        <p:nvSpPr>
          <p:cNvPr id="5" name="TextBox 4">
            <a:extLst>
              <a:ext uri="{FF2B5EF4-FFF2-40B4-BE49-F238E27FC236}">
                <a16:creationId xmlns:a16="http://schemas.microsoft.com/office/drawing/2014/main" id="{D4AECCA0-EBE2-B575-0D0E-19503B07D25A}"/>
              </a:ext>
            </a:extLst>
          </p:cNvPr>
          <p:cNvSpPr txBox="1"/>
          <p:nvPr/>
        </p:nvSpPr>
        <p:spPr>
          <a:xfrm>
            <a:off x="6092736" y="5847023"/>
            <a:ext cx="689064" cy="923330"/>
          </a:xfrm>
          <a:prstGeom prst="rect">
            <a:avLst/>
          </a:prstGeom>
          <a:noFill/>
        </p:spPr>
        <p:txBody>
          <a:bodyPr wrap="square" rtlCol="0">
            <a:spAutoFit/>
          </a:bodyPr>
          <a:lstStyle/>
          <a:p>
            <a:r>
              <a:rPr lang="en-US" sz="5400" dirty="0"/>
              <a:t>B</a:t>
            </a:r>
          </a:p>
        </p:txBody>
      </p:sp>
    </p:spTree>
    <p:extLst>
      <p:ext uri="{BB962C8B-B14F-4D97-AF65-F5344CB8AC3E}">
        <p14:creationId xmlns:p14="http://schemas.microsoft.com/office/powerpoint/2010/main" val="100640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485900" y="1143000"/>
            <a:ext cx="4000500" cy="400050"/>
          </a:xfrm>
        </p:spPr>
        <p:txBody>
          <a:bodyPr/>
          <a:lstStyle/>
          <a:p>
            <a:r>
              <a:rPr lang="en-US" sz="1800" dirty="0">
                <a:solidFill>
                  <a:schemeClr val="bg1"/>
                </a:solidFill>
                <a:latin typeface="Verdana" pitchFamily="34" charset="0"/>
              </a:rPr>
              <a:t>Top 5 – Electrical Fire Causes</a:t>
            </a:r>
          </a:p>
        </p:txBody>
      </p:sp>
      <p:sp>
        <p:nvSpPr>
          <p:cNvPr id="4099" name="Subtitle 2"/>
          <p:cNvSpPr>
            <a:spLocks noGrp="1"/>
          </p:cNvSpPr>
          <p:nvPr>
            <p:ph type="subTitle" idx="1"/>
          </p:nvPr>
        </p:nvSpPr>
        <p:spPr>
          <a:xfrm>
            <a:off x="304800" y="832248"/>
            <a:ext cx="7848600" cy="3486150"/>
          </a:xfrm>
        </p:spPr>
        <p:txBody>
          <a:bodyPr>
            <a:normAutofit/>
          </a:bodyPr>
          <a:lstStyle/>
          <a:p>
            <a:pPr algn="l"/>
            <a:r>
              <a:rPr lang="en-US" sz="2400" dirty="0">
                <a:solidFill>
                  <a:schemeClr val="tx1"/>
                </a:solidFill>
              </a:rPr>
              <a:t> </a:t>
            </a:r>
            <a:r>
              <a:rPr lang="en-US" sz="2400" dirty="0"/>
              <a:t>Space heaters are a major cause of electrical fires. </a:t>
            </a:r>
          </a:p>
          <a:p>
            <a:pPr marL="257175" indent="-257175" algn="l">
              <a:buFont typeface="Courier New" panose="02070309020205020404" pitchFamily="49" charset="0"/>
              <a:buChar char="o"/>
            </a:pPr>
            <a:r>
              <a:rPr lang="en-US" sz="2400" dirty="0"/>
              <a:t>Use space heaters with tip over switches</a:t>
            </a:r>
          </a:p>
          <a:p>
            <a:pPr marL="257175" indent="-257175" algn="l">
              <a:buFont typeface="Courier New" panose="02070309020205020404" pitchFamily="49" charset="0"/>
              <a:buChar char="o"/>
            </a:pPr>
            <a:r>
              <a:rPr lang="en-US" sz="2400" dirty="0"/>
              <a:t>Use radiator type as much as possible</a:t>
            </a:r>
          </a:p>
          <a:p>
            <a:pPr marL="257175" indent="-257175" algn="l">
              <a:buFont typeface="Courier New" panose="02070309020205020404" pitchFamily="49" charset="0"/>
              <a:buChar char="o"/>
            </a:pPr>
            <a:r>
              <a:rPr lang="en-US" sz="2400" dirty="0"/>
              <a:t>Look at how much electricity is needed.  </a:t>
            </a:r>
          </a:p>
        </p:txBody>
      </p:sp>
      <p:sp>
        <p:nvSpPr>
          <p:cNvPr id="4100" name="Slide Number Placeholder 3"/>
          <p:cNvSpPr>
            <a:spLocks noGrp="1"/>
          </p:cNvSpPr>
          <p:nvPr>
            <p:ph type="sldNum" sz="quarter" idx="12"/>
          </p:nvPr>
        </p:nvSpPr>
        <p:spPr bwMode="auto">
          <a:xfrm>
            <a:off x="6858000" y="5624514"/>
            <a:ext cx="800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lgn="ctr" defTabSz="342900">
              <a:defRPr/>
            </a:pPr>
            <a:fld id="{866EBD4E-B49F-4F5C-9FDB-FEE0D0B20E61}" type="slidenum">
              <a:rPr lang="en-US" sz="1050">
                <a:solidFill>
                  <a:prstClr val="white"/>
                </a:solidFill>
                <a:latin typeface="Verdana" pitchFamily="34" charset="0"/>
                <a:cs typeface="+mn-cs"/>
              </a:rPr>
              <a:pPr algn="ctr" defTabSz="342900">
                <a:defRPr/>
              </a:pPr>
              <a:t>4</a:t>
            </a:fld>
            <a:endParaRPr lang="en-US" sz="1050">
              <a:solidFill>
                <a:prstClr val="white"/>
              </a:solidFill>
              <a:latin typeface="Verdana" pitchFamily="34" charset="0"/>
              <a:cs typeface="+mn-cs"/>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defTabSz="342900">
              <a:defRPr/>
            </a:pPr>
            <a:r>
              <a:rPr lang="en-US" sz="1050">
                <a:solidFill>
                  <a:prstClr val="white"/>
                </a:solidFill>
                <a:latin typeface="Verdana" pitchFamily="34" charset="0"/>
                <a:cs typeface="+mn-cs"/>
              </a:rPr>
              <a:t>PPT-008-02</a:t>
            </a:r>
            <a:endParaRPr lang="en-US" sz="1050" dirty="0">
              <a:solidFill>
                <a:prstClr val="white"/>
              </a:solidFill>
              <a:latin typeface="Verdana" pitchFamily="34" charset="0"/>
              <a:cs typeface="+mn-cs"/>
            </a:endParaRPr>
          </a:p>
        </p:txBody>
      </p:sp>
      <p:sp>
        <p:nvSpPr>
          <p:cNvPr id="2" name="TextBox 1">
            <a:extLst>
              <a:ext uri="{FF2B5EF4-FFF2-40B4-BE49-F238E27FC236}">
                <a16:creationId xmlns:a16="http://schemas.microsoft.com/office/drawing/2014/main" id="{DFBFCBB5-9FF4-5CD8-3DDA-17A0729D1593}"/>
              </a:ext>
            </a:extLst>
          </p:cNvPr>
          <p:cNvSpPr txBox="1"/>
          <p:nvPr/>
        </p:nvSpPr>
        <p:spPr>
          <a:xfrm>
            <a:off x="1257300" y="74199"/>
            <a:ext cx="6629400" cy="646331"/>
          </a:xfrm>
          <a:prstGeom prst="rect">
            <a:avLst/>
          </a:prstGeom>
          <a:noFill/>
        </p:spPr>
        <p:txBody>
          <a:bodyPr wrap="square" rtlCol="0">
            <a:spAutoFit/>
          </a:bodyPr>
          <a:lstStyle/>
          <a:p>
            <a:pPr algn="ctr"/>
            <a:r>
              <a:rPr lang="en-US" sz="3600" dirty="0">
                <a:highlight>
                  <a:srgbClr val="FFFF00"/>
                </a:highlight>
              </a:rPr>
              <a:t>Space Heater Safety</a:t>
            </a:r>
          </a:p>
        </p:txBody>
      </p:sp>
      <p:pic>
        <p:nvPicPr>
          <p:cNvPr id="3" name="Picture 2">
            <a:extLst>
              <a:ext uri="{FF2B5EF4-FFF2-40B4-BE49-F238E27FC236}">
                <a16:creationId xmlns:a16="http://schemas.microsoft.com/office/drawing/2014/main" id="{B1556431-CCD3-71BE-01FC-D131363BEF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6947" y="2512022"/>
            <a:ext cx="2942955" cy="3825841"/>
          </a:xfrm>
          <a:prstGeom prst="rect">
            <a:avLst/>
          </a:prstGeom>
        </p:spPr>
      </p:pic>
      <p:pic>
        <p:nvPicPr>
          <p:cNvPr id="4" name="Picture 3">
            <a:extLst>
              <a:ext uri="{FF2B5EF4-FFF2-40B4-BE49-F238E27FC236}">
                <a16:creationId xmlns:a16="http://schemas.microsoft.com/office/drawing/2014/main" id="{A6F4BF90-F59D-FD87-CEE9-613F06CD2E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600" y="2811948"/>
            <a:ext cx="3429000" cy="3429000"/>
          </a:xfrm>
          <a:prstGeom prst="rect">
            <a:avLst/>
          </a:prstGeom>
        </p:spPr>
      </p:pic>
    </p:spTree>
    <p:extLst>
      <p:ext uri="{BB962C8B-B14F-4D97-AF65-F5344CB8AC3E}">
        <p14:creationId xmlns:p14="http://schemas.microsoft.com/office/powerpoint/2010/main" val="269383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1831687" y="2139555"/>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5000"/>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SzPct val="8000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9pPr>
          </a:lstStyle>
          <a:p>
            <a:pPr algn="ctr" defTabSz="308063" fontAlgn="auto" hangingPunct="0">
              <a:spcBef>
                <a:spcPct val="0"/>
              </a:spcBef>
              <a:spcAft>
                <a:spcPts val="0"/>
              </a:spcAft>
              <a:buSzTx/>
              <a:buNone/>
            </a:pPr>
            <a:endParaRPr lang="en-US" altLang="en-US" sz="2400" kern="0" dirty="0">
              <a:solidFill>
                <a:srgbClr val="000000"/>
              </a:solidFill>
              <a:sym typeface="Helvetica Light"/>
            </a:endParaRPr>
          </a:p>
        </p:txBody>
      </p:sp>
      <p:sp>
        <p:nvSpPr>
          <p:cNvPr id="17411" name="Rectangle 6"/>
          <p:cNvSpPr>
            <a:spLocks noChangeArrowheads="1"/>
          </p:cNvSpPr>
          <p:nvPr/>
        </p:nvSpPr>
        <p:spPr bwMode="auto">
          <a:xfrm>
            <a:off x="1924052" y="1504438"/>
            <a:ext cx="5205413" cy="117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SzPct val="125000"/>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SzPct val="8000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9pPr>
          </a:lstStyle>
          <a:p>
            <a:pPr algn="ctr" defTabSz="308063" fontAlgn="auto" hangingPunct="0">
              <a:spcBef>
                <a:spcPct val="0"/>
              </a:spcBef>
              <a:spcAft>
                <a:spcPts val="0"/>
              </a:spcAft>
              <a:buSzTx/>
              <a:buNone/>
            </a:pPr>
            <a:r>
              <a:rPr lang="en-US" altLang="en-US" sz="3600" b="1" kern="0" dirty="0">
                <a:solidFill>
                  <a:srgbClr val="000000"/>
                </a:solidFill>
                <a:latin typeface="Helvetica" panose="020B0604020202020204" pitchFamily="34" charset="0"/>
                <a:sym typeface="Helvetica Light"/>
              </a:rPr>
              <a:t>Have You Ever Been Shocked?</a:t>
            </a:r>
          </a:p>
        </p:txBody>
      </p:sp>
      <p:sp>
        <p:nvSpPr>
          <p:cNvPr id="37895" name="Rectangle 7"/>
          <p:cNvSpPr>
            <a:spLocks noChangeArrowheads="1"/>
          </p:cNvSpPr>
          <p:nvPr/>
        </p:nvSpPr>
        <p:spPr bwMode="auto">
          <a:xfrm>
            <a:off x="922773" y="3627687"/>
            <a:ext cx="7298472" cy="103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spcBef>
                <a:spcPct val="20000"/>
              </a:spcBef>
              <a:buSzPct val="125000"/>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SzPct val="8000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9pPr>
          </a:lstStyle>
          <a:p>
            <a:pPr algn="ctr" defTabSz="308063" fontAlgn="auto" hangingPunct="0">
              <a:spcBef>
                <a:spcPct val="0"/>
              </a:spcBef>
              <a:spcAft>
                <a:spcPts val="0"/>
              </a:spcAft>
              <a:buSzTx/>
              <a:buNone/>
            </a:pPr>
            <a:r>
              <a:rPr lang="en-US" altLang="en-US" sz="3150" b="1" kern="0" dirty="0">
                <a:solidFill>
                  <a:srgbClr val="000000"/>
                </a:solidFill>
                <a:latin typeface="Helvetica" panose="020B0604020202020204" pitchFamily="34" charset="0"/>
                <a:sym typeface="Helvetica Light"/>
              </a:rPr>
              <a:t>THE BASICS </a:t>
            </a:r>
          </a:p>
          <a:p>
            <a:pPr algn="ctr" defTabSz="308063" fontAlgn="auto" hangingPunct="0">
              <a:spcBef>
                <a:spcPct val="0"/>
              </a:spcBef>
              <a:spcAft>
                <a:spcPts val="0"/>
              </a:spcAft>
              <a:buSzTx/>
              <a:buNone/>
            </a:pPr>
            <a:r>
              <a:rPr lang="en-US" altLang="en-US" sz="3150" b="1" kern="0" dirty="0">
                <a:solidFill>
                  <a:srgbClr val="000000"/>
                </a:solidFill>
                <a:latin typeface="Helvetica" panose="020B0604020202020204" pitchFamily="34" charset="0"/>
                <a:sym typeface="Helvetica Light"/>
              </a:rPr>
              <a:t>FOR UNQUALIFIED TEAM MEMBERS</a:t>
            </a:r>
          </a:p>
        </p:txBody>
      </p:sp>
      <p:sp>
        <p:nvSpPr>
          <p:cNvPr id="17413" name="Text Box 9"/>
          <p:cNvSpPr txBox="1">
            <a:spLocks noChangeArrowheads="1"/>
          </p:cNvSpPr>
          <p:nvPr/>
        </p:nvSpPr>
        <p:spPr bwMode="auto">
          <a:xfrm>
            <a:off x="1900744" y="3396855"/>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25000"/>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SzPct val="8000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9pPr>
          </a:lstStyle>
          <a:p>
            <a:pPr algn="ctr" defTabSz="308063" fontAlgn="auto" hangingPunct="0">
              <a:spcBef>
                <a:spcPct val="0"/>
              </a:spcBef>
              <a:spcAft>
                <a:spcPts val="0"/>
              </a:spcAft>
              <a:buSzTx/>
              <a:buNone/>
            </a:pPr>
            <a:endParaRPr lang="en-US" altLang="en-US" sz="2400" kern="0" dirty="0">
              <a:solidFill>
                <a:srgbClr val="000000"/>
              </a:solidFill>
              <a:sym typeface="Helvetica Light"/>
            </a:endParaRPr>
          </a:p>
        </p:txBody>
      </p:sp>
      <p:sp>
        <p:nvSpPr>
          <p:cNvPr id="8" name="Rectangle 4"/>
          <p:cNvSpPr txBox="1">
            <a:spLocks noChangeArrowheads="1"/>
          </p:cNvSpPr>
          <p:nvPr/>
        </p:nvSpPr>
        <p:spPr>
          <a:xfrm>
            <a:off x="1959769" y="381000"/>
            <a:ext cx="5037535" cy="452609"/>
          </a:xfrm>
          <a:prstGeom prst="rect">
            <a:avLst/>
          </a:prstGeom>
          <a:solidFill>
            <a:srgbClr val="FFFF00"/>
          </a:solidFill>
          <a:effectLst>
            <a:outerShdw dist="35921" dir="2700000" algn="ctr" rotWithShape="0">
              <a:schemeClr val="bg2"/>
            </a:outerShdw>
          </a:effectLst>
        </p:spPr>
        <p:txBody>
          <a:bodyPr vert="horz" lIns="68576" tIns="34288" rIns="68576" bIns="34288" rtlCol="0" anchor="b" anchorCtr="0">
            <a:noAutofit/>
          </a:bodyPr>
          <a:lstStyle>
            <a:lvl1pPr algn="l" defTabSz="650197" rtl="0" eaLnBrk="1" latinLnBrk="0" hangingPunct="1">
              <a:spcBef>
                <a:spcPct val="0"/>
              </a:spcBef>
              <a:buNone/>
              <a:defRPr sz="4600" kern="1200">
                <a:solidFill>
                  <a:schemeClr val="accent1"/>
                </a:solidFill>
                <a:latin typeface="+mj-lt"/>
                <a:ea typeface="+mj-ea"/>
                <a:cs typeface="+mj-cs"/>
              </a:defRPr>
            </a:lvl1pPr>
          </a:lstStyle>
          <a:p>
            <a:pPr defTabSz="342866" fontAlgn="auto">
              <a:spcAft>
                <a:spcPts val="0"/>
              </a:spcAft>
            </a:pPr>
            <a:r>
              <a:rPr lang="en-US" altLang="en-US" sz="2426" dirty="0">
                <a:solidFill>
                  <a:srgbClr val="000000"/>
                </a:solidFill>
                <a:latin typeface="Arial"/>
                <a:sym typeface="Helvetica Light"/>
              </a:rPr>
              <a:t>Fundamentals of Electrical Hazards</a:t>
            </a:r>
            <a:endParaRPr lang="en-US" altLang="en-US" sz="2426" dirty="0">
              <a:solidFill>
                <a:srgbClr val="00263E"/>
              </a:solidFill>
              <a:latin typeface="Arial"/>
              <a:sym typeface="Helvetica Light"/>
            </a:endParaRPr>
          </a:p>
        </p:txBody>
      </p:sp>
    </p:spTree>
    <p:extLst>
      <p:ext uri="{BB962C8B-B14F-4D97-AF65-F5344CB8AC3E}">
        <p14:creationId xmlns:p14="http://schemas.microsoft.com/office/powerpoint/2010/main" val="3782818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 calcmode="lin" valueType="num">
                                      <p:cBhvr additive="base">
                                        <p:cTn id="7" dur="500" fill="hold"/>
                                        <p:tgtEl>
                                          <p:spTgt spid="37895"/>
                                        </p:tgtEl>
                                        <p:attrNameLst>
                                          <p:attrName>ppt_x</p:attrName>
                                        </p:attrNameLst>
                                      </p:cBhvr>
                                      <p:tavLst>
                                        <p:tav tm="0">
                                          <p:val>
                                            <p:strVal val="#ppt_x"/>
                                          </p:val>
                                        </p:tav>
                                        <p:tav tm="100000">
                                          <p:val>
                                            <p:strVal val="#ppt_x"/>
                                          </p:val>
                                        </p:tav>
                                      </p:tavLst>
                                    </p:anim>
                                    <p:anim calcmode="lin" valueType="num">
                                      <p:cBhvr additive="base">
                                        <p:cTn id="8" dur="500" fill="hold"/>
                                        <p:tgtEl>
                                          <p:spTgt spid="378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85800" y="1251776"/>
            <a:ext cx="7809184" cy="709613"/>
          </a:xfrm>
        </p:spPr>
        <p:txBody>
          <a:bodyPr>
            <a:noAutofit/>
          </a:bodyPr>
          <a:lstStyle/>
          <a:p>
            <a:pPr>
              <a:buClrTx/>
              <a:buFont typeface="Arial" panose="020B0604020202020204" pitchFamily="34" charset="0"/>
              <a:buChar char="•"/>
            </a:pPr>
            <a:r>
              <a:rPr lang="en-US" altLang="en-US" sz="2800" dirty="0"/>
              <a:t>For purposes of electrical safety, there</a:t>
            </a:r>
          </a:p>
          <a:p>
            <a:pPr marL="0" indent="0">
              <a:buNone/>
            </a:pPr>
            <a:r>
              <a:rPr lang="en-US" altLang="en-US" sz="2800" dirty="0"/>
              <a:t>    are 2 types of workers: </a:t>
            </a:r>
            <a:r>
              <a:rPr lang="en-US" altLang="en-US" sz="2800" i="1" dirty="0"/>
              <a:t>Qualified and Unqualified </a:t>
            </a:r>
          </a:p>
          <a:p>
            <a:pPr marL="0" indent="0">
              <a:buNone/>
            </a:pPr>
            <a:endParaRPr lang="en-US" altLang="en-US" sz="2800" dirty="0"/>
          </a:p>
        </p:txBody>
      </p:sp>
      <p:sp>
        <p:nvSpPr>
          <p:cNvPr id="21507" name="Rectangle 6"/>
          <p:cNvSpPr>
            <a:spLocks noGrp="1" noChangeArrowheads="1"/>
          </p:cNvSpPr>
          <p:nvPr>
            <p:ph type="title"/>
          </p:nvPr>
        </p:nvSpPr>
        <p:spPr>
          <a:xfrm>
            <a:off x="838201" y="533400"/>
            <a:ext cx="7809184" cy="427435"/>
          </a:xfrm>
          <a:solidFill>
            <a:srgbClr val="FFFF00"/>
          </a:solidFill>
          <a:effectLst>
            <a:outerShdw dist="35921" dir="2700000" algn="ctr" rotWithShape="0">
              <a:schemeClr val="bg2"/>
            </a:outerShdw>
          </a:effectLst>
        </p:spPr>
        <p:txBody>
          <a:bodyPr>
            <a:noAutofit/>
          </a:bodyPr>
          <a:lstStyle/>
          <a:p>
            <a:pPr algn="ctr"/>
            <a:r>
              <a:rPr lang="en-US" altLang="en-US" sz="3600" dirty="0"/>
              <a:t>Qualified vs. Unqualified Personnel</a:t>
            </a:r>
          </a:p>
        </p:txBody>
      </p:sp>
      <p:sp>
        <p:nvSpPr>
          <p:cNvPr id="30729" name="Text Box 9"/>
          <p:cNvSpPr txBox="1">
            <a:spLocks noChangeArrowheads="1"/>
          </p:cNvSpPr>
          <p:nvPr/>
        </p:nvSpPr>
        <p:spPr bwMode="auto">
          <a:xfrm>
            <a:off x="152400" y="2362200"/>
            <a:ext cx="87713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SzPct val="125000"/>
              <a:buChar char="•"/>
              <a:defRPr sz="3200">
                <a:solidFill>
                  <a:schemeClr val="bg1"/>
                </a:solidFill>
                <a:latin typeface="Arial" panose="020B0604020202020204" pitchFamily="34" charset="0"/>
              </a:defRPr>
            </a:lvl1pPr>
            <a:lvl2pPr marL="68580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SzPct val="8000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9pPr>
          </a:lstStyle>
          <a:p>
            <a:pPr marL="361640" lvl="1" indent="120547" defTabSz="308063" fontAlgn="auto" hangingPunct="0">
              <a:spcBef>
                <a:spcPct val="0"/>
              </a:spcBef>
              <a:spcAft>
                <a:spcPts val="0"/>
              </a:spcAft>
              <a:buNone/>
            </a:pPr>
            <a:r>
              <a:rPr lang="en-US" altLang="en-US" sz="2400" b="1" kern="0" dirty="0">
                <a:solidFill>
                  <a:srgbClr val="000000"/>
                </a:solidFill>
                <a:sym typeface="Helvetica Light"/>
              </a:rPr>
              <a:t>A Qualified worker:</a:t>
            </a:r>
          </a:p>
          <a:p>
            <a:pPr marL="361640" lvl="1" indent="120547" defTabSz="308063" fontAlgn="auto" hangingPunct="0">
              <a:spcBef>
                <a:spcPct val="0"/>
              </a:spcBef>
              <a:spcAft>
                <a:spcPts val="0"/>
              </a:spcAft>
              <a:buNone/>
            </a:pPr>
            <a:endParaRPr lang="en-US" altLang="en-US" sz="2400" b="1" kern="0" dirty="0">
              <a:solidFill>
                <a:srgbClr val="000000"/>
              </a:solidFill>
              <a:sym typeface="Helvetica Light"/>
            </a:endParaRPr>
          </a:p>
          <a:p>
            <a:pPr marL="602732" lvl="2" indent="-120547" defTabSz="308063" fontAlgn="auto" hangingPunct="0">
              <a:spcBef>
                <a:spcPct val="0"/>
              </a:spcBef>
              <a:spcAft>
                <a:spcPts val="0"/>
              </a:spcAft>
              <a:buFont typeface="Arial" panose="020B0604020202020204" pitchFamily="34" charset="0"/>
              <a:buChar char="•"/>
            </a:pPr>
            <a:r>
              <a:rPr lang="en-US" altLang="en-US" kern="0" dirty="0">
                <a:solidFill>
                  <a:srgbClr val="000000"/>
                </a:solidFill>
                <a:sym typeface="Helvetica Light"/>
              </a:rPr>
              <a:t> Is trained to avoid electrical hazards when working on </a:t>
            </a:r>
          </a:p>
          <a:p>
            <a:pPr marL="602732" lvl="2" indent="0" defTabSz="308063" fontAlgn="auto" hangingPunct="0">
              <a:spcBef>
                <a:spcPct val="0"/>
              </a:spcBef>
              <a:spcAft>
                <a:spcPts val="0"/>
              </a:spcAft>
              <a:buNone/>
            </a:pPr>
            <a:r>
              <a:rPr lang="en-US" altLang="en-US" kern="0" dirty="0">
                <a:solidFill>
                  <a:srgbClr val="000000"/>
                </a:solidFill>
                <a:sym typeface="Helvetica Light"/>
              </a:rPr>
              <a:t> or near exposed energized parts</a:t>
            </a:r>
          </a:p>
          <a:p>
            <a:pPr marL="602732" lvl="2" indent="-120547" defTabSz="308063" fontAlgn="auto" hangingPunct="0">
              <a:spcBef>
                <a:spcPct val="0"/>
              </a:spcBef>
              <a:spcAft>
                <a:spcPts val="0"/>
              </a:spcAft>
              <a:buFont typeface="Arial" panose="020B0604020202020204" pitchFamily="34" charset="0"/>
              <a:buChar char="•"/>
            </a:pPr>
            <a:r>
              <a:rPr lang="en-US" altLang="en-US" kern="0" dirty="0">
                <a:solidFill>
                  <a:srgbClr val="000000"/>
                </a:solidFill>
                <a:sym typeface="Helvetica Light"/>
              </a:rPr>
              <a:t> Knowledgeable of the skills and techniques used to</a:t>
            </a:r>
          </a:p>
          <a:p>
            <a:pPr marL="602732" lvl="2" indent="0" defTabSz="308063" fontAlgn="auto" hangingPunct="0">
              <a:spcBef>
                <a:spcPct val="0"/>
              </a:spcBef>
              <a:spcAft>
                <a:spcPts val="0"/>
              </a:spcAft>
              <a:buNone/>
            </a:pPr>
            <a:r>
              <a:rPr lang="en-US" altLang="en-US" kern="0" dirty="0">
                <a:solidFill>
                  <a:srgbClr val="000000"/>
                </a:solidFill>
                <a:sym typeface="Helvetica Light"/>
              </a:rPr>
              <a:t> determine nominal voltages of exposed parts/components</a:t>
            </a:r>
          </a:p>
        </p:txBody>
      </p:sp>
    </p:spTree>
    <p:extLst>
      <p:ext uri="{BB962C8B-B14F-4D97-AF65-F5344CB8AC3E}">
        <p14:creationId xmlns:p14="http://schemas.microsoft.com/office/powerpoint/2010/main" val="2400132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072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0723">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0723">
                                            <p:txEl>
                                              <p:pRg st="0" end="0"/>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anim calcmode="lin" valueType="num">
                                      <p:cBhvr>
                                        <p:cTn id="15" dur="500" fill="hold"/>
                                        <p:tgtEl>
                                          <p:spTgt spid="30723">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3072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0723">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0723">
                                            <p:txEl>
                                              <p:pRg st="1" end="1"/>
                                            </p:txEl>
                                          </p:spTgt>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30729"/>
                                        </p:tgtEl>
                                        <p:attrNameLst>
                                          <p:attrName>style.visibility</p:attrName>
                                        </p:attrNameLst>
                                      </p:cBhvr>
                                      <p:to>
                                        <p:strVal val="visible"/>
                                      </p:to>
                                    </p:set>
                                    <p:anim calcmode="lin" valueType="num">
                                      <p:cBhvr>
                                        <p:cTn id="23" dur="500" fill="hold"/>
                                        <p:tgtEl>
                                          <p:spTgt spid="30729"/>
                                        </p:tgtEl>
                                        <p:attrNameLst>
                                          <p:attrName>ppt_x</p:attrName>
                                        </p:attrNameLst>
                                      </p:cBhvr>
                                      <p:tavLst>
                                        <p:tav tm="0">
                                          <p:val>
                                            <p:strVal val="#ppt_x+#ppt_w/2"/>
                                          </p:val>
                                        </p:tav>
                                        <p:tav tm="100000">
                                          <p:val>
                                            <p:strVal val="#ppt_x"/>
                                          </p:val>
                                        </p:tav>
                                      </p:tavLst>
                                    </p:anim>
                                    <p:anim calcmode="lin" valueType="num">
                                      <p:cBhvr>
                                        <p:cTn id="24" dur="500" fill="hold"/>
                                        <p:tgtEl>
                                          <p:spTgt spid="30729"/>
                                        </p:tgtEl>
                                        <p:attrNameLst>
                                          <p:attrName>ppt_y</p:attrName>
                                        </p:attrNameLst>
                                      </p:cBhvr>
                                      <p:tavLst>
                                        <p:tav tm="0">
                                          <p:val>
                                            <p:strVal val="#ppt_y"/>
                                          </p:val>
                                        </p:tav>
                                        <p:tav tm="100000">
                                          <p:val>
                                            <p:strVal val="#ppt_y"/>
                                          </p:val>
                                        </p:tav>
                                      </p:tavLst>
                                    </p:anim>
                                    <p:anim calcmode="lin" valueType="num">
                                      <p:cBhvr>
                                        <p:cTn id="25" dur="500" fill="hold"/>
                                        <p:tgtEl>
                                          <p:spTgt spid="30729"/>
                                        </p:tgtEl>
                                        <p:attrNameLst>
                                          <p:attrName>ppt_w</p:attrName>
                                        </p:attrNameLst>
                                      </p:cBhvr>
                                      <p:tavLst>
                                        <p:tav tm="0">
                                          <p:val>
                                            <p:fltVal val="0"/>
                                          </p:val>
                                        </p:tav>
                                        <p:tav tm="100000">
                                          <p:val>
                                            <p:strVal val="#ppt_w"/>
                                          </p:val>
                                        </p:tav>
                                      </p:tavLst>
                                    </p:anim>
                                    <p:anim calcmode="lin" valueType="num">
                                      <p:cBhvr>
                                        <p:cTn id="26" dur="500" fill="hold"/>
                                        <p:tgtEl>
                                          <p:spTgt spid="30729"/>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0729"/>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072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6"/>
          <p:cNvSpPr>
            <a:spLocks noGrp="1" noChangeArrowheads="1"/>
          </p:cNvSpPr>
          <p:nvPr>
            <p:ph type="title"/>
          </p:nvPr>
        </p:nvSpPr>
        <p:spPr>
          <a:xfrm>
            <a:off x="1066800" y="381000"/>
            <a:ext cx="6781800" cy="427435"/>
          </a:xfrm>
          <a:solidFill>
            <a:srgbClr val="FFFF00"/>
          </a:solidFill>
          <a:effectLst>
            <a:outerShdw dist="35921" dir="2700000" algn="ctr" rotWithShape="0">
              <a:schemeClr val="bg2"/>
            </a:outerShdw>
          </a:effectLst>
        </p:spPr>
        <p:txBody>
          <a:bodyPr>
            <a:noAutofit/>
          </a:bodyPr>
          <a:lstStyle/>
          <a:p>
            <a:r>
              <a:rPr lang="en-US" altLang="en-US" sz="3600" dirty="0"/>
              <a:t>Qualified vs. Unqualified Personnel</a:t>
            </a:r>
          </a:p>
        </p:txBody>
      </p:sp>
      <p:sp>
        <p:nvSpPr>
          <p:cNvPr id="30729" name="Text Box 9"/>
          <p:cNvSpPr txBox="1">
            <a:spLocks noChangeArrowheads="1"/>
          </p:cNvSpPr>
          <p:nvPr/>
        </p:nvSpPr>
        <p:spPr bwMode="auto">
          <a:xfrm>
            <a:off x="304800" y="1295400"/>
            <a:ext cx="86153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SzPct val="125000"/>
              <a:buChar char="•"/>
              <a:defRPr sz="3200">
                <a:solidFill>
                  <a:schemeClr val="bg1"/>
                </a:solidFill>
                <a:latin typeface="Arial" panose="020B0604020202020204" pitchFamily="34" charset="0"/>
              </a:defRPr>
            </a:lvl1pPr>
            <a:lvl2pPr marL="68580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SzPct val="80000"/>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SzPct val="80000"/>
              <a:buChar char="•"/>
              <a:defRPr sz="2000">
                <a:solidFill>
                  <a:schemeClr val="bg1"/>
                </a:solidFill>
                <a:latin typeface="Arial" panose="020B0604020202020204" pitchFamily="34" charset="0"/>
              </a:defRPr>
            </a:lvl9pPr>
          </a:lstStyle>
          <a:p>
            <a:pPr marL="361640" lvl="1" indent="120547" defTabSz="308063" fontAlgn="auto" hangingPunct="0">
              <a:spcBef>
                <a:spcPct val="0"/>
              </a:spcBef>
              <a:spcAft>
                <a:spcPts val="0"/>
              </a:spcAft>
              <a:buNone/>
              <a:defRPr/>
            </a:pPr>
            <a:r>
              <a:rPr lang="en-US" altLang="en-US" sz="2400" kern="0" dirty="0">
                <a:solidFill>
                  <a:srgbClr val="000000"/>
                </a:solidFill>
                <a:sym typeface="Helvetica Light"/>
              </a:rPr>
              <a:t>An </a:t>
            </a:r>
            <a:r>
              <a:rPr lang="en-US" altLang="en-US" sz="2400" b="1" kern="0" dirty="0">
                <a:solidFill>
                  <a:srgbClr val="000000"/>
                </a:solidFill>
                <a:sym typeface="Helvetica Light"/>
              </a:rPr>
              <a:t>Unqualified worker</a:t>
            </a:r>
            <a:r>
              <a:rPr lang="en-US" altLang="en-US" sz="2400" kern="0" dirty="0">
                <a:solidFill>
                  <a:srgbClr val="000000"/>
                </a:solidFill>
                <a:sym typeface="Helvetica Light"/>
              </a:rPr>
              <a:t>:</a:t>
            </a:r>
          </a:p>
          <a:p>
            <a:pPr marL="361640" lvl="1" indent="120547" defTabSz="308063" fontAlgn="auto" hangingPunct="0">
              <a:spcBef>
                <a:spcPct val="0"/>
              </a:spcBef>
              <a:spcAft>
                <a:spcPts val="0"/>
              </a:spcAft>
              <a:buNone/>
              <a:defRPr/>
            </a:pPr>
            <a:endParaRPr lang="en-US" altLang="en-US" sz="2400" kern="0" dirty="0">
              <a:solidFill>
                <a:srgbClr val="000000"/>
              </a:solidFill>
              <a:sym typeface="Helvetica Light"/>
            </a:endParaRPr>
          </a:p>
          <a:p>
            <a:pPr marL="602732" lvl="2" indent="-120547" defTabSz="308063" fontAlgn="auto" hangingPunct="0">
              <a:spcBef>
                <a:spcPct val="0"/>
              </a:spcBef>
              <a:spcAft>
                <a:spcPts val="0"/>
              </a:spcAft>
              <a:buFont typeface="Arial" panose="020B0604020202020204" pitchFamily="34" charset="0"/>
              <a:buChar char="•"/>
              <a:defRPr/>
            </a:pPr>
            <a:r>
              <a:rPr lang="en-US" altLang="en-US" kern="0" dirty="0">
                <a:solidFill>
                  <a:srgbClr val="000000"/>
                </a:solidFill>
                <a:sym typeface="Helvetica Light"/>
              </a:rPr>
              <a:t> Everyone else (You and Me)</a:t>
            </a:r>
          </a:p>
          <a:p>
            <a:pPr marL="602732" lvl="2" indent="-120547" defTabSz="308063" fontAlgn="auto" hangingPunct="0">
              <a:spcBef>
                <a:spcPct val="0"/>
              </a:spcBef>
              <a:spcAft>
                <a:spcPts val="0"/>
              </a:spcAft>
              <a:buFont typeface="Arial" panose="020B0604020202020204" pitchFamily="34" charset="0"/>
              <a:buChar char="•"/>
              <a:defRPr/>
            </a:pPr>
            <a:endParaRPr lang="en-US" altLang="en-US" kern="0" dirty="0">
              <a:solidFill>
                <a:srgbClr val="000000"/>
              </a:solidFill>
              <a:sym typeface="Helvetica Light"/>
            </a:endParaRPr>
          </a:p>
          <a:p>
            <a:pPr marL="482185" lvl="2" indent="0" defTabSz="308063" fontAlgn="auto" hangingPunct="0">
              <a:spcBef>
                <a:spcPct val="0"/>
              </a:spcBef>
              <a:spcAft>
                <a:spcPts val="0"/>
              </a:spcAft>
              <a:buNone/>
              <a:defRPr/>
            </a:pPr>
            <a:r>
              <a:rPr lang="en-US" altLang="en-US" i="1" kern="0" dirty="0">
                <a:solidFill>
                  <a:srgbClr val="000000"/>
                </a:solidFill>
                <a:sym typeface="Helvetica Light"/>
              </a:rPr>
              <a:t>This training is for the UNQUALIFIED TEAM MEMBERS</a:t>
            </a:r>
          </a:p>
        </p:txBody>
      </p:sp>
      <p:pic>
        <p:nvPicPr>
          <p:cNvPr id="4" name="Picture 3">
            <a:extLst>
              <a:ext uri="{FF2B5EF4-FFF2-40B4-BE49-F238E27FC236}">
                <a16:creationId xmlns:a16="http://schemas.microsoft.com/office/drawing/2014/main" id="{6340339F-6966-B634-3BC6-3156FFA54DA0}"/>
              </a:ext>
            </a:extLst>
          </p:cNvPr>
          <p:cNvPicPr>
            <a:picLocks noChangeAspect="1"/>
          </p:cNvPicPr>
          <p:nvPr/>
        </p:nvPicPr>
        <p:blipFill>
          <a:blip r:embed="rId3"/>
          <a:stretch>
            <a:fillRect/>
          </a:stretch>
        </p:blipFill>
        <p:spPr>
          <a:xfrm>
            <a:off x="533400" y="4295510"/>
            <a:ext cx="2724150" cy="2181490"/>
          </a:xfrm>
          <a:prstGeom prst="rect">
            <a:avLst/>
          </a:prstGeom>
        </p:spPr>
      </p:pic>
      <p:pic>
        <p:nvPicPr>
          <p:cNvPr id="5" name="Picture 4">
            <a:extLst>
              <a:ext uri="{FF2B5EF4-FFF2-40B4-BE49-F238E27FC236}">
                <a16:creationId xmlns:a16="http://schemas.microsoft.com/office/drawing/2014/main" id="{2B034E24-3A30-2764-BF35-C17533304565}"/>
              </a:ext>
            </a:extLst>
          </p:cNvPr>
          <p:cNvPicPr>
            <a:picLocks noChangeAspect="1"/>
          </p:cNvPicPr>
          <p:nvPr/>
        </p:nvPicPr>
        <p:blipFill>
          <a:blip r:embed="rId4"/>
          <a:stretch>
            <a:fillRect/>
          </a:stretch>
        </p:blipFill>
        <p:spPr>
          <a:xfrm>
            <a:off x="6777037" y="4491037"/>
            <a:ext cx="2143125" cy="2143125"/>
          </a:xfrm>
          <a:prstGeom prst="rect">
            <a:avLst/>
          </a:prstGeom>
        </p:spPr>
      </p:pic>
      <p:pic>
        <p:nvPicPr>
          <p:cNvPr id="7" name="Picture 6">
            <a:extLst>
              <a:ext uri="{FF2B5EF4-FFF2-40B4-BE49-F238E27FC236}">
                <a16:creationId xmlns:a16="http://schemas.microsoft.com/office/drawing/2014/main" id="{912F361E-DF90-83C6-342F-447841847CD0}"/>
              </a:ext>
            </a:extLst>
          </p:cNvPr>
          <p:cNvPicPr>
            <a:picLocks noChangeAspect="1"/>
          </p:cNvPicPr>
          <p:nvPr/>
        </p:nvPicPr>
        <p:blipFill>
          <a:blip r:embed="rId5"/>
          <a:stretch>
            <a:fillRect/>
          </a:stretch>
        </p:blipFill>
        <p:spPr>
          <a:xfrm>
            <a:off x="3429000" y="3760471"/>
            <a:ext cx="3126292" cy="1923872"/>
          </a:xfrm>
          <a:prstGeom prst="rect">
            <a:avLst/>
          </a:prstGeom>
        </p:spPr>
      </p:pic>
    </p:spTree>
    <p:extLst>
      <p:ext uri="{BB962C8B-B14F-4D97-AF65-F5344CB8AC3E}">
        <p14:creationId xmlns:p14="http://schemas.microsoft.com/office/powerpoint/2010/main" val="2292829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 calcmode="lin" valueType="num">
                                      <p:cBhvr>
                                        <p:cTn id="7" dur="500" fill="hold"/>
                                        <p:tgtEl>
                                          <p:spTgt spid="30729"/>
                                        </p:tgtEl>
                                        <p:attrNameLst>
                                          <p:attrName>ppt_x</p:attrName>
                                        </p:attrNameLst>
                                      </p:cBhvr>
                                      <p:tavLst>
                                        <p:tav tm="0">
                                          <p:val>
                                            <p:strVal val="#ppt_x+#ppt_w/2"/>
                                          </p:val>
                                        </p:tav>
                                        <p:tav tm="100000">
                                          <p:val>
                                            <p:strVal val="#ppt_x"/>
                                          </p:val>
                                        </p:tav>
                                      </p:tavLst>
                                    </p:anim>
                                    <p:anim calcmode="lin" valueType="num">
                                      <p:cBhvr>
                                        <p:cTn id="8" dur="500" fill="hold"/>
                                        <p:tgtEl>
                                          <p:spTgt spid="30729"/>
                                        </p:tgtEl>
                                        <p:attrNameLst>
                                          <p:attrName>ppt_y</p:attrName>
                                        </p:attrNameLst>
                                      </p:cBhvr>
                                      <p:tavLst>
                                        <p:tav tm="0">
                                          <p:val>
                                            <p:strVal val="#ppt_y"/>
                                          </p:val>
                                        </p:tav>
                                        <p:tav tm="100000">
                                          <p:val>
                                            <p:strVal val="#ppt_y"/>
                                          </p:val>
                                        </p:tav>
                                      </p:tavLst>
                                    </p:anim>
                                    <p:anim calcmode="lin" valueType="num">
                                      <p:cBhvr>
                                        <p:cTn id="9" dur="500" fill="hold"/>
                                        <p:tgtEl>
                                          <p:spTgt spid="30729"/>
                                        </p:tgtEl>
                                        <p:attrNameLst>
                                          <p:attrName>ppt_w</p:attrName>
                                        </p:attrNameLst>
                                      </p:cBhvr>
                                      <p:tavLst>
                                        <p:tav tm="0">
                                          <p:val>
                                            <p:fltVal val="0"/>
                                          </p:val>
                                        </p:tav>
                                        <p:tav tm="100000">
                                          <p:val>
                                            <p:strVal val="#ppt_w"/>
                                          </p:val>
                                        </p:tav>
                                      </p:tavLst>
                                    </p:anim>
                                    <p:anim calcmode="lin" valueType="num">
                                      <p:cBhvr>
                                        <p:cTn id="10" dur="500" fill="hold"/>
                                        <p:tgtEl>
                                          <p:spTgt spid="30729"/>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0729"/>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44550" y="358960"/>
            <a:ext cx="8762999" cy="427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defTabSz="457200">
              <a:spcBef>
                <a:spcPts val="750"/>
              </a:spcBef>
              <a:buClr>
                <a:srgbClr val="CC9900"/>
              </a:buClr>
              <a:buSzPct val="6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Arial" panose="020B0604020202020204" pitchFamily="34" charset="0"/>
                <a:cs typeface="Arial Unicode MS" charset="0"/>
              </a:defRPr>
            </a:lvl1pPr>
            <a:lvl2pPr marL="742950" indent="-285750" defTabSz="457200">
              <a:spcBef>
                <a:spcPts val="650"/>
              </a:spcBef>
              <a:buClr>
                <a:srgbClr val="3B812F"/>
              </a:buClr>
              <a:buSzPct val="6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Arial" panose="020B0604020202020204" pitchFamily="34" charset="0"/>
                <a:cs typeface="Arial Unicode MS" charset="0"/>
              </a:defRPr>
            </a:lvl2pPr>
            <a:lvl3pPr marL="1143000" indent="-228600" defTabSz="457200">
              <a:spcBef>
                <a:spcPts val="550"/>
              </a:spcBef>
              <a:buClr>
                <a:srgbClr val="CC9900"/>
              </a:buClr>
              <a:buSzPct val="6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Arial" panose="020B0604020202020204" pitchFamily="34" charset="0"/>
                <a:cs typeface="Arial Unicode MS" charset="0"/>
              </a:defRPr>
            </a:lvl3pPr>
            <a:lvl4pPr marL="1600200" indent="-228600" defTabSz="457200">
              <a:spcBef>
                <a:spcPts val="500"/>
              </a:spcBef>
              <a:buClr>
                <a:srgbClr val="3B812F"/>
              </a:buClr>
              <a:buSzPct val="7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Unicode MS" charset="0"/>
              </a:defRPr>
            </a:lvl4pPr>
            <a:lvl5pPr marL="2057400" indent="-228600" defTabSz="457200">
              <a:spcBef>
                <a:spcPts val="500"/>
              </a:spcBef>
              <a:buClr>
                <a:srgbClr val="3B812F"/>
              </a:buClr>
              <a:buSzPct val="7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Unicode MS" charset="0"/>
              </a:defRPr>
            </a:lvl5pPr>
            <a:lvl6pPr marL="2514600" indent="-228600" defTabSz="457200" eaLnBrk="0" fontAlgn="base" hangingPunct="0">
              <a:spcBef>
                <a:spcPts val="500"/>
              </a:spcBef>
              <a:spcAft>
                <a:spcPct val="0"/>
              </a:spcAft>
              <a:buClr>
                <a:srgbClr val="3B812F"/>
              </a:buClr>
              <a:buSzPct val="7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Unicode MS" charset="0"/>
              </a:defRPr>
            </a:lvl6pPr>
            <a:lvl7pPr marL="2971800" indent="-228600" defTabSz="457200" eaLnBrk="0" fontAlgn="base" hangingPunct="0">
              <a:spcBef>
                <a:spcPts val="500"/>
              </a:spcBef>
              <a:spcAft>
                <a:spcPct val="0"/>
              </a:spcAft>
              <a:buClr>
                <a:srgbClr val="3B812F"/>
              </a:buClr>
              <a:buSzPct val="7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Unicode MS" charset="0"/>
              </a:defRPr>
            </a:lvl7pPr>
            <a:lvl8pPr marL="3429000" indent="-228600" defTabSz="457200" eaLnBrk="0" fontAlgn="base" hangingPunct="0">
              <a:spcBef>
                <a:spcPts val="500"/>
              </a:spcBef>
              <a:spcAft>
                <a:spcPct val="0"/>
              </a:spcAft>
              <a:buClr>
                <a:srgbClr val="3B812F"/>
              </a:buClr>
              <a:buSzPct val="7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Unicode MS" charset="0"/>
              </a:defRPr>
            </a:lvl8pPr>
            <a:lvl9pPr marL="3886200" indent="-228600" defTabSz="457200" eaLnBrk="0" fontAlgn="base" hangingPunct="0">
              <a:spcBef>
                <a:spcPts val="500"/>
              </a:spcBef>
              <a:spcAft>
                <a:spcPct val="0"/>
              </a:spcAft>
              <a:buClr>
                <a:srgbClr val="3B812F"/>
              </a:buClr>
              <a:buSzPct val="7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Unicode MS" charset="0"/>
              </a:defRPr>
            </a:lvl9pPr>
          </a:lstStyle>
          <a:p>
            <a:pPr algn="ctr" defTabSz="241093" fontAlgn="auto">
              <a:spcBef>
                <a:spcPct val="0"/>
              </a:spcBef>
              <a:spcAft>
                <a:spcPts val="0"/>
              </a:spcAft>
              <a:buClr>
                <a:srgbClr val="006633"/>
              </a:buClr>
              <a:buSzPct val="100000"/>
              <a:buNone/>
              <a:tabLst>
                <a:tab pos="0" algn="l"/>
                <a:tab pos="482186" algn="l"/>
                <a:tab pos="964372" algn="l"/>
                <a:tab pos="1446558" algn="l"/>
                <a:tab pos="1928744" algn="l"/>
                <a:tab pos="2410930" algn="l"/>
                <a:tab pos="2893116" algn="l"/>
                <a:tab pos="3375302" algn="l"/>
                <a:tab pos="3857488" algn="l"/>
                <a:tab pos="4339674" algn="l"/>
                <a:tab pos="4821860" algn="l"/>
                <a:tab pos="5304046" algn="l"/>
              </a:tabLst>
            </a:pPr>
            <a:r>
              <a:rPr lang="en-US" altLang="en-US" sz="3200" kern="0" dirty="0">
                <a:highlight>
                  <a:srgbClr val="FFFF00"/>
                </a:highlight>
                <a:sym typeface="Helvetica Light"/>
              </a:rPr>
              <a:t>How electricity gets to our home and business</a:t>
            </a:r>
          </a:p>
        </p:txBody>
      </p:sp>
      <p:pic>
        <p:nvPicPr>
          <p:cNvPr id="2" name="Picture 1">
            <a:extLst>
              <a:ext uri="{FF2B5EF4-FFF2-40B4-BE49-F238E27FC236}">
                <a16:creationId xmlns:a16="http://schemas.microsoft.com/office/drawing/2014/main" id="{A7B6806F-54A7-BF90-A197-55095F614E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09" y="1171320"/>
            <a:ext cx="9144000" cy="4463935"/>
          </a:xfrm>
          <a:prstGeom prst="rect">
            <a:avLst/>
          </a:prstGeom>
        </p:spPr>
      </p:pic>
      <p:sp>
        <p:nvSpPr>
          <p:cNvPr id="3" name="TextBox 2">
            <a:extLst>
              <a:ext uri="{FF2B5EF4-FFF2-40B4-BE49-F238E27FC236}">
                <a16:creationId xmlns:a16="http://schemas.microsoft.com/office/drawing/2014/main" id="{971EAB2A-B295-9B43-5A9D-4873314B3DDD}"/>
              </a:ext>
            </a:extLst>
          </p:cNvPr>
          <p:cNvSpPr txBox="1"/>
          <p:nvPr/>
        </p:nvSpPr>
        <p:spPr>
          <a:xfrm>
            <a:off x="152400" y="5638800"/>
            <a:ext cx="2590800" cy="646331"/>
          </a:xfrm>
          <a:prstGeom prst="rect">
            <a:avLst/>
          </a:prstGeom>
          <a:noFill/>
        </p:spPr>
        <p:txBody>
          <a:bodyPr wrap="square" rtlCol="0">
            <a:spAutoFit/>
          </a:bodyPr>
          <a:lstStyle/>
          <a:p>
            <a:pPr algn="ctr"/>
            <a:r>
              <a:rPr lang="en-US" dirty="0"/>
              <a:t>Coal, Water (Hydro), Wind, Solar</a:t>
            </a:r>
          </a:p>
        </p:txBody>
      </p:sp>
      <p:sp>
        <p:nvSpPr>
          <p:cNvPr id="4" name="TextBox 3">
            <a:extLst>
              <a:ext uri="{FF2B5EF4-FFF2-40B4-BE49-F238E27FC236}">
                <a16:creationId xmlns:a16="http://schemas.microsoft.com/office/drawing/2014/main" id="{CE2B68B9-499D-6EFB-016A-30D76196604E}"/>
              </a:ext>
            </a:extLst>
          </p:cNvPr>
          <p:cNvSpPr txBox="1"/>
          <p:nvPr/>
        </p:nvSpPr>
        <p:spPr>
          <a:xfrm>
            <a:off x="3124200" y="5638799"/>
            <a:ext cx="2590800" cy="646331"/>
          </a:xfrm>
          <a:prstGeom prst="rect">
            <a:avLst/>
          </a:prstGeom>
          <a:noFill/>
        </p:spPr>
        <p:txBody>
          <a:bodyPr wrap="square" rtlCol="0">
            <a:spAutoFit/>
          </a:bodyPr>
          <a:lstStyle/>
          <a:p>
            <a:pPr algn="ctr"/>
            <a:r>
              <a:rPr lang="en-US" dirty="0"/>
              <a:t>Transmission lines are overhead or underground</a:t>
            </a:r>
          </a:p>
        </p:txBody>
      </p:sp>
      <p:sp>
        <p:nvSpPr>
          <p:cNvPr id="5" name="TextBox 4">
            <a:extLst>
              <a:ext uri="{FF2B5EF4-FFF2-40B4-BE49-F238E27FC236}">
                <a16:creationId xmlns:a16="http://schemas.microsoft.com/office/drawing/2014/main" id="{81BD3311-74B3-1A34-D1FB-5EF691D78C13}"/>
              </a:ext>
            </a:extLst>
          </p:cNvPr>
          <p:cNvSpPr txBox="1"/>
          <p:nvPr/>
        </p:nvSpPr>
        <p:spPr>
          <a:xfrm>
            <a:off x="6400800" y="5638799"/>
            <a:ext cx="2590800" cy="923330"/>
          </a:xfrm>
          <a:prstGeom prst="rect">
            <a:avLst/>
          </a:prstGeom>
          <a:noFill/>
        </p:spPr>
        <p:txBody>
          <a:bodyPr wrap="square" rtlCol="0">
            <a:spAutoFit/>
          </a:bodyPr>
          <a:lstStyle/>
          <a:p>
            <a:pPr algn="ctr"/>
            <a:r>
              <a:rPr lang="en-US" dirty="0"/>
              <a:t>Metered and monitored into our homes and business</a:t>
            </a:r>
          </a:p>
        </p:txBody>
      </p:sp>
    </p:spTree>
    <p:extLst>
      <p:ext uri="{BB962C8B-B14F-4D97-AF65-F5344CB8AC3E}">
        <p14:creationId xmlns:p14="http://schemas.microsoft.com/office/powerpoint/2010/main" val="309007016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533400"/>
            <a:ext cx="6934200" cy="466383"/>
          </a:xfrm>
          <a:solidFill>
            <a:srgbClr val="FFFF00"/>
          </a:solidFill>
          <a:effectLst>
            <a:outerShdw dist="35921" dir="2700000" algn="ctr" rotWithShape="0">
              <a:schemeClr val="bg2"/>
            </a:outerShdw>
          </a:effectLst>
        </p:spPr>
        <p:txBody>
          <a:bodyPr>
            <a:noAutofit/>
          </a:bodyPr>
          <a:lstStyle/>
          <a:p>
            <a:r>
              <a:rPr lang="en-US" altLang="en-US" sz="3600" dirty="0">
                <a:solidFill>
                  <a:schemeClr val="tx1"/>
                </a:solidFill>
              </a:rPr>
              <a:t>Fundamentals of Electrical Hazards</a:t>
            </a:r>
            <a:endParaRPr lang="en-US" altLang="en-US" sz="3600" dirty="0"/>
          </a:p>
        </p:txBody>
      </p:sp>
      <p:sp>
        <p:nvSpPr>
          <p:cNvPr id="24579" name="Rectangle 3"/>
          <p:cNvSpPr>
            <a:spLocks noGrp="1" noChangeArrowheads="1"/>
          </p:cNvSpPr>
          <p:nvPr>
            <p:ph type="body" idx="1"/>
          </p:nvPr>
        </p:nvSpPr>
        <p:spPr>
          <a:xfrm>
            <a:off x="685800" y="1280255"/>
            <a:ext cx="8229600" cy="2116847"/>
          </a:xfrm>
        </p:spPr>
        <p:txBody>
          <a:bodyPr>
            <a:normAutofit/>
          </a:bodyPr>
          <a:lstStyle/>
          <a:p>
            <a:pPr>
              <a:buClrTx/>
              <a:buFont typeface="Arial" panose="020B0604020202020204" pitchFamily="34" charset="0"/>
              <a:buChar char="•"/>
            </a:pPr>
            <a:r>
              <a:rPr lang="en-US" altLang="en-US" sz="3200" dirty="0">
                <a:solidFill>
                  <a:schemeClr val="tx1"/>
                </a:solidFill>
              </a:rPr>
              <a:t>Voltage </a:t>
            </a:r>
            <a:r>
              <a:rPr lang="en-US" altLang="en-US" sz="3200" dirty="0"/>
              <a:t> - </a:t>
            </a:r>
            <a:r>
              <a:rPr lang="en-US" altLang="en-US" sz="3200" dirty="0">
                <a:solidFill>
                  <a:schemeClr val="tx1"/>
                </a:solidFill>
              </a:rPr>
              <a:t>electrical pressure </a:t>
            </a:r>
          </a:p>
          <a:p>
            <a:pPr>
              <a:buClrTx/>
              <a:buFont typeface="Arial" panose="020B0604020202020204" pitchFamily="34" charset="0"/>
              <a:buChar char="•"/>
            </a:pPr>
            <a:r>
              <a:rPr lang="en-US" altLang="en-US" sz="3200" dirty="0">
                <a:solidFill>
                  <a:schemeClr val="tx1"/>
                </a:solidFill>
              </a:rPr>
              <a:t>Amperage (“Amp”) - electrical flow rate </a:t>
            </a:r>
          </a:p>
          <a:p>
            <a:pPr>
              <a:buClrTx/>
              <a:buFont typeface="Arial" panose="020B0604020202020204" pitchFamily="34" charset="0"/>
              <a:buChar char="•"/>
            </a:pPr>
            <a:r>
              <a:rPr lang="en-US" altLang="en-US" sz="3200" dirty="0">
                <a:solidFill>
                  <a:schemeClr val="tx1"/>
                </a:solidFill>
              </a:rPr>
              <a:t>Impedance - restriction to electrical flow</a:t>
            </a:r>
          </a:p>
        </p:txBody>
      </p:sp>
      <p:sp>
        <p:nvSpPr>
          <p:cNvPr id="2" name="Rectangle 3">
            <a:extLst>
              <a:ext uri="{FF2B5EF4-FFF2-40B4-BE49-F238E27FC236}">
                <a16:creationId xmlns:a16="http://schemas.microsoft.com/office/drawing/2014/main" id="{B00B07C7-F0A5-B628-C9E7-F4EED7751B79}"/>
              </a:ext>
            </a:extLst>
          </p:cNvPr>
          <p:cNvSpPr txBox="1">
            <a:spLocks noChangeArrowheads="1"/>
          </p:cNvSpPr>
          <p:nvPr/>
        </p:nvSpPr>
        <p:spPr>
          <a:xfrm>
            <a:off x="685800" y="2971801"/>
            <a:ext cx="7162800" cy="17526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altLang="en-US" sz="3200" dirty="0"/>
              <a:t>Circuit - path of flow of electricity</a:t>
            </a:r>
          </a:p>
          <a:p>
            <a:pPr fontAlgn="auto">
              <a:spcAft>
                <a:spcPts val="0"/>
              </a:spcAft>
            </a:pPr>
            <a:r>
              <a:rPr lang="en-US" altLang="en-US" sz="3200" dirty="0"/>
              <a:t>Fault - current flow through an unintended path</a:t>
            </a:r>
          </a:p>
        </p:txBody>
      </p:sp>
    </p:spTree>
    <p:extLst>
      <p:ext uri="{BB962C8B-B14F-4D97-AF65-F5344CB8AC3E}">
        <p14:creationId xmlns:p14="http://schemas.microsoft.com/office/powerpoint/2010/main" val="72191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3"/>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ustom Design">
  <a:themeElements>
    <a:clrScheme name="Corp PPT Palette">
      <a:dk1>
        <a:srgbClr val="000000"/>
      </a:dk1>
      <a:lt1>
        <a:srgbClr val="FFFFFF"/>
      </a:lt1>
      <a:dk2>
        <a:srgbClr val="535353"/>
      </a:dk2>
      <a:lt2>
        <a:srgbClr val="A7A7A7"/>
      </a:lt2>
      <a:accent1>
        <a:srgbClr val="00263E"/>
      </a:accent1>
      <a:accent2>
        <a:srgbClr val="407EC9"/>
      </a:accent2>
      <a:accent3>
        <a:srgbClr val="949300"/>
      </a:accent3>
      <a:accent4>
        <a:srgbClr val="E07E3C"/>
      </a:accent4>
      <a:accent5>
        <a:srgbClr val="F0B323"/>
      </a:accent5>
      <a:accent6>
        <a:srgbClr val="A4C8E1"/>
      </a:accent6>
      <a:hlink>
        <a:srgbClr val="898A89"/>
      </a:hlink>
      <a:folHlink>
        <a:srgbClr val="122D42"/>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Custom Design">
  <a:themeElements>
    <a:clrScheme name="Corp PPT Palette">
      <a:dk1>
        <a:srgbClr val="000000"/>
      </a:dk1>
      <a:lt1>
        <a:srgbClr val="FFFFFF"/>
      </a:lt1>
      <a:dk2>
        <a:srgbClr val="535353"/>
      </a:dk2>
      <a:lt2>
        <a:srgbClr val="A7A7A7"/>
      </a:lt2>
      <a:accent1>
        <a:srgbClr val="00263E"/>
      </a:accent1>
      <a:accent2>
        <a:srgbClr val="407EC9"/>
      </a:accent2>
      <a:accent3>
        <a:srgbClr val="949300"/>
      </a:accent3>
      <a:accent4>
        <a:srgbClr val="E07E3C"/>
      </a:accent4>
      <a:accent5>
        <a:srgbClr val="F0B323"/>
      </a:accent5>
      <a:accent6>
        <a:srgbClr val="A4C8E1"/>
      </a:accent6>
      <a:hlink>
        <a:srgbClr val="898A89"/>
      </a:hlink>
      <a:folHlink>
        <a:srgbClr val="122D42"/>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 MasterBrand PowerPoint Presentation Template_Standard.pptx [Read-Only]" id="{ADE58DCB-3D30-4468-8ED4-1AA5A86211D5}" vid="{FA30A9A9-B686-4ADB-BA66-5DBA100041B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CBF09F3D38284DB213EF8196ED5C99" ma:contentTypeVersion="18" ma:contentTypeDescription="Create a new document." ma:contentTypeScope="" ma:versionID="14eb5d420a2ebdab80b92bbe79f86d14">
  <xsd:schema xmlns:xsd="http://www.w3.org/2001/XMLSchema" xmlns:xs="http://www.w3.org/2001/XMLSchema" xmlns:p="http://schemas.microsoft.com/office/2006/metadata/properties" xmlns:ns2="85358b67-6338-4de0-942d-ff7d7c2cf527" xmlns:ns3="f6e7050d-e257-4f66-867d-4dc0cfc76686" targetNamespace="http://schemas.microsoft.com/office/2006/metadata/properties" ma:root="true" ma:fieldsID="850163a17593454729d0d7e7c4d32e24" ns2:_="" ns3:_="">
    <xsd:import namespace="85358b67-6338-4de0-942d-ff7d7c2cf527"/>
    <xsd:import namespace="f6e7050d-e257-4f66-867d-4dc0cfc766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58b67-6338-4de0-942d-ff7d7c2cf5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08fda9d-8c35-4512-bdb0-30794da66c32"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e7050d-e257-4f66-867d-4dc0cfc766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6334920-aaae-4f71-a7b3-3277a3a34919}" ma:internalName="TaxCatchAll" ma:showField="CatchAllData" ma:web="f6e7050d-e257-4f66-867d-4dc0cfc766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5358b67-6338-4de0-942d-ff7d7c2cf527">
      <Terms xmlns="http://schemas.microsoft.com/office/infopath/2007/PartnerControls"/>
    </lcf76f155ced4ddcb4097134ff3c332f>
    <TaxCatchAll xmlns="f6e7050d-e257-4f66-867d-4dc0cfc766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10372B-5FEB-475D-88ED-EDDE9E09A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358b67-6338-4de0-942d-ff7d7c2cf527"/>
    <ds:schemaRef ds:uri="f6e7050d-e257-4f66-867d-4dc0cfc766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E0E4DD-3AEA-4154-9002-A3FFA3830DB6}">
  <ds:schemaRefs>
    <ds:schemaRef ds:uri="http://schemas.microsoft.com/office/2006/metadata/properties"/>
    <ds:schemaRef ds:uri="http://schemas.microsoft.com/office/infopath/2007/PartnerControls"/>
    <ds:schemaRef ds:uri="http://schemas.microsoft.com/sharepoint/v3"/>
    <ds:schemaRef ds:uri="85358b67-6338-4de0-942d-ff7d7c2cf527"/>
    <ds:schemaRef ds:uri="f6e7050d-e257-4f66-867d-4dc0cfc76686"/>
  </ds:schemaRefs>
</ds:datastoreItem>
</file>

<file path=customXml/itemProps3.xml><?xml version="1.0" encoding="utf-8"?>
<ds:datastoreItem xmlns:ds="http://schemas.openxmlformats.org/officeDocument/2006/customXml" ds:itemID="{A7BAC17B-F4C8-4924-95AE-696563486738}">
  <ds:schemaRefs>
    <ds:schemaRef ds:uri="http://schemas.microsoft.com/sharepoint/v3/contenttype/forms"/>
  </ds:schemaRefs>
</ds:datastoreItem>
</file>

<file path=docMetadata/LabelInfo.xml><?xml version="1.0" encoding="utf-8"?>
<clbl:labelList xmlns:clbl="http://schemas.microsoft.com/office/2020/mipLabelMetadata">
  <clbl:label id="{cc03cb3f-e51d-4fb2-b5f4-d71061153612}" enabled="0" method="" siteId="{cc03cb3f-e51d-4fb2-b5f4-d71061153612}" removed="1"/>
</clbl:labelList>
</file>

<file path=docProps/app.xml><?xml version="1.0" encoding="utf-8"?>
<Properties xmlns="http://schemas.openxmlformats.org/officeDocument/2006/extended-properties" xmlns:vt="http://schemas.openxmlformats.org/officeDocument/2006/docPropsVTypes">
  <Template>new slide format</Template>
  <TotalTime>3621</TotalTime>
  <Words>1766</Words>
  <Application>Microsoft Office PowerPoint</Application>
  <PresentationFormat>On-screen Show (4:3)</PresentationFormat>
  <Paragraphs>242</Paragraphs>
  <Slides>28</Slides>
  <Notes>18</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43" baseType="lpstr">
      <vt:lpstr>Arial</vt:lpstr>
      <vt:lpstr>Arial Black</vt:lpstr>
      <vt:lpstr>Calibri</vt:lpstr>
      <vt:lpstr>Calibri Light</vt:lpstr>
      <vt:lpstr>Courier New</vt:lpstr>
      <vt:lpstr>Helvetica</vt:lpstr>
      <vt:lpstr>Helvetica Light</vt:lpstr>
      <vt:lpstr>Times New Roman</vt:lpstr>
      <vt:lpstr>Verdana</vt:lpstr>
      <vt:lpstr>Wingdings</vt:lpstr>
      <vt:lpstr>Custom Design</vt:lpstr>
      <vt:lpstr>6_Custom Design</vt:lpstr>
      <vt:lpstr>7_Custom Design</vt:lpstr>
      <vt:lpstr>Office Theme</vt:lpstr>
      <vt:lpstr>Document</vt:lpstr>
      <vt:lpstr>Plant-Wide Safety Meeting </vt:lpstr>
      <vt:lpstr>PowerPoint Presentation</vt:lpstr>
      <vt:lpstr>PowerPoint Presentation</vt:lpstr>
      <vt:lpstr>Top 5 – Electrical Fire Causes</vt:lpstr>
      <vt:lpstr>PowerPoint Presentation</vt:lpstr>
      <vt:lpstr>Qualified vs. Unqualified Personnel</vt:lpstr>
      <vt:lpstr>Qualified vs. Unqualified Personnel</vt:lpstr>
      <vt:lpstr>PowerPoint Presentation</vt:lpstr>
      <vt:lpstr>Fundamentals of Electrical Hazards</vt:lpstr>
      <vt:lpstr>Fundamentals of Electrical Hazards</vt:lpstr>
      <vt:lpstr>PowerPoint Presentation</vt:lpstr>
      <vt:lpstr>Electrical Burns</vt:lpstr>
      <vt:lpstr>What are the types of injuries?</vt:lpstr>
      <vt:lpstr>Falls</vt:lpstr>
      <vt:lpstr>PowerPoint Presentation</vt:lpstr>
      <vt:lpstr>Electrical Protection</vt:lpstr>
      <vt:lpstr>Do’s and Don'ts</vt:lpstr>
      <vt:lpstr>PowerPoint Presentation</vt:lpstr>
      <vt:lpstr>Guarding Live Parts</vt:lpstr>
      <vt:lpstr>Guarding Live Parts</vt:lpstr>
      <vt:lpstr>Cabinets, Boxes, Fittings</vt:lpstr>
      <vt:lpstr>Flexible Cords</vt:lpstr>
      <vt:lpstr>Safety</vt:lpstr>
      <vt:lpstr>Prohibited Uses of Flexible Cords</vt:lpstr>
      <vt:lpstr>Unsafe</vt:lpstr>
      <vt:lpstr>Unsafe</vt:lpstr>
      <vt:lpstr>Unsafe</vt:lpstr>
      <vt:lpstr>Questions</vt:lpstr>
    </vt:vector>
  </TitlesOfParts>
  <Company>Labor and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SAFETY BASIC AWARENESS</dc:title>
  <dc:creator>Stephen Lane</dc:creator>
  <cp:lastModifiedBy>Brian Vannarsdall</cp:lastModifiedBy>
  <cp:revision>62</cp:revision>
  <dcterms:created xsi:type="dcterms:W3CDTF">2014-07-10T16:46:56Z</dcterms:created>
  <dcterms:modified xsi:type="dcterms:W3CDTF">2024-09-04T11:38:28Z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0x010100C4CBF09F3D38284DB213EF8196ED5C99</vt:lpwstr>
  </property>
  <property fmtid="{D5CDD505-2E9C-101B-9397-08002B2CF9AE}" pid="3" name="Order">
    <vt:r8>21200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ies>
</file>