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550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notes: Introduce the toolkit as a set of quick, practical prompts—not full procedures. Emphasize that each company should customize the back of the cards to match their own emergency numbers, QR links, and site requirements.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Webpage notes: This should not be a long text section. Show one or two attractive card previews, a short paragraph, and buttons to download the set or customize it.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LOCKOUT / TAGOUT: Turning a machine off is not the same as controlling the energy that can hurt someone. The little thing that matters is verification—before hands go in, before guards come off, before anyone assumes it is safe.,,Ask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PPE SELECTION: PPE fails when we treat it like a habit instead of a hazard decision. The little thing is checking that today’s PPE matches today’s task, chemical, noise, splash, heat, cut, or impact risk.,,Ask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FORKLIFT + PEDESTRIAN: A pedestrian may see a forklift, but that does not mean the operator sees the pedestrian. The little thing is a deliberate pause at the edge of movement—look, connect, then cross.,,Ask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EMERGENCY ACTIONS: Emergencies are not the time to learn the plan. The little thing is knowing the route, the assembly point, and who to tell when something is wrong before the alarm ever sounds.,,Ask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NEAR-MISS REPORTING: A near miss is not paperwork; it is a preview. The little thing is speaking up while the details are fresh, before luck gets mistaken for safety.,,Ask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CHEMICAL LABEL BASICS: The label is the first warning system. The little thing is taking a few seconds to confirm what it is, what it can do, and what precautions are required before the container is opened.,,Ask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for STOP-WORK AUTHORITY: Stopping work is not refusing to work; it is choosing to control risk before the work continues. The little thing is trusting the uneasy moment enough to pause and ask.,,Ask the group: 1) Where could this show up in our area today? 2) What makes the safe step easy to skip when production is moving? 3) What is one small thing we can fix before the next shift?,,Customization reminder: Add your site procedure, contact, or QR code before distribution.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notes: Print on heavy cardstock, 100% scale. Test alignment before printing multiple sets. Laminate or use badge sleeves if cards will be carried on the floor.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Back-side notes: Replace every site-specific field before distribution. These cards are only quick-reference aids. They are not substitutes for required training or procedures.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 template notes: Create new cards only when the reminder can be simplified into one quick decision or pause point.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Position these cards as reinforcement tools. They can help create consistent language across supervisors, employees, and safety teams.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notes: Use OSHA standards as a baseline but customize the cards to local procedures and site-specific hazards.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Pocket Safety Series — V2</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Customizable safety tools for other companies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Text 7"/>
          <p:cNvSpPr/>
          <p:nvPr/>
        </p:nvSpPr>
        <p:spPr>
          <a:xfrm>
            <a:off x="502920" y="1325880"/>
            <a:ext cx="5669280" cy="502920"/>
          </a:xfrm>
          <a:prstGeom prst="rect">
            <a:avLst/>
          </a:prstGeom>
          <a:noFill/>
          <a:ln/>
        </p:spPr>
        <p:txBody>
          <a:bodyPr wrap="square" lIns="508" tIns="508" rIns="508" bIns="508" rtlCol="0" anchor="t">
            <a:normAutofit/>
          </a:bodyPr>
          <a:lstStyle/>
          <a:p>
            <a:pPr marL="0" indent="0" algn="l">
              <a:buNone/>
            </a:pPr>
            <a:r>
              <a:rPr lang="en-US" sz="3000" b="1" dirty="0">
                <a:solidFill>
                  <a:srgbClr val="072B48"/>
                </a:solidFill>
                <a:latin typeface="Aptos" pitchFamily="34" charset="0"/>
                <a:ea typeface="Aptos" pitchFamily="34" charset="-122"/>
                <a:cs typeface="Aptos" pitchFamily="34" charset="-120"/>
              </a:rPr>
              <a:t>Small cards. Practical decisions. A safer shift.</a:t>
            </a:r>
            <a:endParaRPr lang="en-US" sz="3000" dirty="0"/>
          </a:p>
        </p:txBody>
      </p:sp>
      <p:sp>
        <p:nvSpPr>
          <p:cNvPr id="11" name="Text 8"/>
          <p:cNvSpPr/>
          <p:nvPr/>
        </p:nvSpPr>
        <p:spPr>
          <a:xfrm>
            <a:off x="521208" y="1993392"/>
            <a:ext cx="5212080" cy="685800"/>
          </a:xfrm>
          <a:prstGeom prst="rect">
            <a:avLst/>
          </a:prstGeom>
          <a:noFill/>
          <a:ln/>
        </p:spPr>
        <p:txBody>
          <a:bodyPr wrap="square" lIns="508" tIns="508" rIns="508" bIns="508" rtlCol="0" anchor="t">
            <a:normAutofit/>
          </a:bodyPr>
          <a:lstStyle/>
          <a:p>
            <a:pPr marL="0" indent="0" algn="l">
              <a:buNone/>
            </a:pPr>
            <a:r>
              <a:rPr lang="en-US" sz="1400" dirty="0">
                <a:solidFill>
                  <a:srgbClr val="111820"/>
                </a:solidFill>
                <a:latin typeface="Aptos" pitchFamily="34" charset="0"/>
                <a:ea typeface="Aptos" pitchFamily="34" charset="-122"/>
                <a:cs typeface="Aptos" pitchFamily="34" charset="-120"/>
              </a:rPr>
              <a:t>A polished, editable PowerPoint toolkit for creating badge-sized safety reminders that support toolbox talks, floor coaching, and QR-linked site procedures.</a:t>
            </a:r>
            <a:endParaRPr lang="en-US" sz="1400" dirty="0"/>
          </a:p>
        </p:txBody>
      </p:sp>
      <p:sp>
        <p:nvSpPr>
          <p:cNvPr id="12" name="Shape 9"/>
          <p:cNvSpPr/>
          <p:nvPr/>
        </p:nvSpPr>
        <p:spPr>
          <a:xfrm>
            <a:off x="530352" y="2971800"/>
            <a:ext cx="2788920" cy="475488"/>
          </a:xfrm>
          <a:prstGeom prst="roundRect">
            <a:avLst>
              <a:gd name="adj" fmla="val 19231"/>
            </a:avLst>
          </a:prstGeom>
          <a:solidFill>
            <a:srgbClr val="072B48"/>
          </a:solidFill>
          <a:ln w="12700">
            <a:solidFill>
              <a:srgbClr val="072B48"/>
            </a:solidFill>
            <a:prstDash val="solid"/>
          </a:ln>
        </p:spPr>
        <p:txBody>
          <a:bodyPr/>
          <a:lstStyle/>
          <a:p>
            <a:endParaRPr lang="en-US"/>
          </a:p>
        </p:txBody>
      </p:sp>
      <p:sp>
        <p:nvSpPr>
          <p:cNvPr id="13" name="Text 10"/>
          <p:cNvSpPr/>
          <p:nvPr/>
        </p:nvSpPr>
        <p:spPr>
          <a:xfrm>
            <a:off x="713232" y="3108960"/>
            <a:ext cx="2423160" cy="128016"/>
          </a:xfrm>
          <a:prstGeom prst="rect">
            <a:avLst/>
          </a:prstGeom>
          <a:noFill/>
          <a:ln/>
        </p:spPr>
        <p:txBody>
          <a:bodyPr wrap="square" lIns="508" tIns="508" rIns="508" bIns="508" rtlCol="0" anchor="t">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Editable PowerPoint</a:t>
            </a:r>
            <a:endParaRPr lang="en-US" sz="1050" dirty="0"/>
          </a:p>
        </p:txBody>
      </p:sp>
      <p:sp>
        <p:nvSpPr>
          <p:cNvPr id="14" name="Shape 11"/>
          <p:cNvSpPr/>
          <p:nvPr/>
        </p:nvSpPr>
        <p:spPr>
          <a:xfrm>
            <a:off x="3529584" y="2971800"/>
            <a:ext cx="2697480" cy="475488"/>
          </a:xfrm>
          <a:prstGeom prst="roundRect">
            <a:avLst>
              <a:gd name="adj" fmla="val 19231"/>
            </a:avLst>
          </a:prstGeom>
          <a:solidFill>
            <a:srgbClr val="F7BE1C"/>
          </a:solidFill>
          <a:ln w="12700">
            <a:solidFill>
              <a:srgbClr val="F7BE1C"/>
            </a:solidFill>
            <a:prstDash val="solid"/>
          </a:ln>
        </p:spPr>
        <p:txBody>
          <a:bodyPr/>
          <a:lstStyle/>
          <a:p>
            <a:endParaRPr lang="en-US"/>
          </a:p>
        </p:txBody>
      </p:sp>
      <p:sp>
        <p:nvSpPr>
          <p:cNvPr id="15" name="Text 12"/>
          <p:cNvSpPr/>
          <p:nvPr/>
        </p:nvSpPr>
        <p:spPr>
          <a:xfrm>
            <a:off x="3703320" y="3108960"/>
            <a:ext cx="2331720" cy="128016"/>
          </a:xfrm>
          <a:prstGeom prst="rect">
            <a:avLst/>
          </a:prstGeom>
          <a:noFill/>
          <a:ln/>
        </p:spPr>
        <p:txBody>
          <a:bodyPr wrap="square" lIns="508" tIns="508" rIns="508" bIns="508" rtlCol="0" anchor="t">
            <a:normAutofit/>
          </a:bodyPr>
          <a:lstStyle/>
          <a:p>
            <a:pPr marL="0" indent="0" algn="ctr">
              <a:buNone/>
            </a:pPr>
            <a:r>
              <a:rPr lang="en-US" sz="1050" b="1" dirty="0">
                <a:solidFill>
                  <a:srgbClr val="04192B"/>
                </a:solidFill>
                <a:latin typeface="Aptos" pitchFamily="34" charset="0"/>
                <a:ea typeface="Aptos" pitchFamily="34" charset="-122"/>
                <a:cs typeface="Aptos" pitchFamily="34" charset="-120"/>
              </a:rPr>
              <a:t>3.5 × 2 in cards</a:t>
            </a:r>
            <a:endParaRPr lang="en-US" sz="1050" dirty="0"/>
          </a:p>
        </p:txBody>
      </p:sp>
      <p:sp>
        <p:nvSpPr>
          <p:cNvPr id="16" name="Shape 13"/>
          <p:cNvSpPr/>
          <p:nvPr/>
        </p:nvSpPr>
        <p:spPr>
          <a:xfrm>
            <a:off x="6473952" y="2971800"/>
            <a:ext cx="2651760" cy="475488"/>
          </a:xfrm>
          <a:prstGeom prst="roundRect">
            <a:avLst>
              <a:gd name="adj" fmla="val 19231"/>
            </a:avLst>
          </a:prstGeom>
          <a:solidFill>
            <a:srgbClr val="DDEFF8"/>
          </a:solidFill>
          <a:ln w="12700">
            <a:solidFill>
              <a:srgbClr val="DDEFF8"/>
            </a:solidFill>
            <a:prstDash val="solid"/>
          </a:ln>
        </p:spPr>
        <p:txBody>
          <a:bodyPr/>
          <a:lstStyle/>
          <a:p>
            <a:endParaRPr lang="en-US"/>
          </a:p>
        </p:txBody>
      </p:sp>
      <p:sp>
        <p:nvSpPr>
          <p:cNvPr id="17" name="Text 14"/>
          <p:cNvSpPr/>
          <p:nvPr/>
        </p:nvSpPr>
        <p:spPr>
          <a:xfrm>
            <a:off x="6647688" y="3108960"/>
            <a:ext cx="2286000" cy="128016"/>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QR-ready fields</a:t>
            </a:r>
            <a:endParaRPr lang="en-US" sz="1050" dirty="0"/>
          </a:p>
        </p:txBody>
      </p:sp>
      <p:sp>
        <p:nvSpPr>
          <p:cNvPr id="18" name="Shape 15"/>
          <p:cNvSpPr/>
          <p:nvPr/>
        </p:nvSpPr>
        <p:spPr>
          <a:xfrm>
            <a:off x="6949440" y="123444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19" name="Shape 16"/>
          <p:cNvSpPr/>
          <p:nvPr/>
        </p:nvSpPr>
        <p:spPr>
          <a:xfrm>
            <a:off x="7022592" y="130759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20" name="Shape 17"/>
          <p:cNvSpPr/>
          <p:nvPr/>
        </p:nvSpPr>
        <p:spPr>
          <a:xfrm>
            <a:off x="9189720" y="1234440"/>
            <a:ext cx="960120" cy="1828800"/>
          </a:xfrm>
          <a:prstGeom prst="roundRect">
            <a:avLst>
              <a:gd name="adj" fmla="val 9524"/>
            </a:avLst>
          </a:prstGeom>
          <a:solidFill>
            <a:srgbClr val="F7BE1C"/>
          </a:solidFill>
          <a:ln w="12700">
            <a:solidFill>
              <a:srgbClr val="F7BE1C">
                <a:alpha val="0"/>
              </a:srgbClr>
            </a:solidFill>
            <a:prstDash val="solid"/>
          </a:ln>
        </p:spPr>
        <p:txBody>
          <a:bodyPr/>
          <a:lstStyle/>
          <a:p>
            <a:endParaRPr lang="en-US"/>
          </a:p>
        </p:txBody>
      </p:sp>
      <p:sp>
        <p:nvSpPr>
          <p:cNvPr id="21" name="Shape 18"/>
          <p:cNvSpPr/>
          <p:nvPr/>
        </p:nvSpPr>
        <p:spPr>
          <a:xfrm>
            <a:off x="9006840" y="123444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22" name="Text 19"/>
          <p:cNvSpPr/>
          <p:nvPr/>
        </p:nvSpPr>
        <p:spPr>
          <a:xfrm>
            <a:off x="7086600" y="139903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7BE1C"/>
                </a:solidFill>
                <a:latin typeface="Aptos" pitchFamily="34" charset="0"/>
                <a:ea typeface="Aptos" pitchFamily="34" charset="-122"/>
                <a:cs typeface="Aptos" pitchFamily="34" charset="-120"/>
              </a:rPr>
              <a:t>01</a:t>
            </a:r>
            <a:endParaRPr lang="en-US" sz="900" dirty="0"/>
          </a:p>
        </p:txBody>
      </p:sp>
      <p:sp>
        <p:nvSpPr>
          <p:cNvPr id="23" name="Text 20"/>
          <p:cNvSpPr/>
          <p:nvPr/>
        </p:nvSpPr>
        <p:spPr>
          <a:xfrm>
            <a:off x="7479792" y="138988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LOCKOUT / TAGOUT</a:t>
            </a:r>
            <a:endParaRPr lang="en-US" sz="860" dirty="0"/>
          </a:p>
        </p:txBody>
      </p:sp>
      <p:sp>
        <p:nvSpPr>
          <p:cNvPr id="24" name="Text 21"/>
          <p:cNvSpPr/>
          <p:nvPr/>
        </p:nvSpPr>
        <p:spPr>
          <a:xfrm>
            <a:off x="9290304" y="148132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25" name="Text 22"/>
          <p:cNvSpPr/>
          <p:nvPr/>
        </p:nvSpPr>
        <p:spPr>
          <a:xfrm>
            <a:off x="7114032" y="180136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OFF ISN'T ISOLATED</a:t>
            </a:r>
            <a:endParaRPr lang="en-US" sz="1600" dirty="0"/>
          </a:p>
        </p:txBody>
      </p:sp>
      <p:sp>
        <p:nvSpPr>
          <p:cNvPr id="26" name="Shape 23"/>
          <p:cNvSpPr/>
          <p:nvPr/>
        </p:nvSpPr>
        <p:spPr>
          <a:xfrm>
            <a:off x="7114032" y="2286000"/>
            <a:ext cx="1801368" cy="0"/>
          </a:xfrm>
          <a:prstGeom prst="line">
            <a:avLst/>
          </a:prstGeom>
          <a:noFill/>
          <a:ln w="25400">
            <a:solidFill>
              <a:srgbClr val="F7BE1C"/>
            </a:solidFill>
            <a:prstDash val="solid"/>
          </a:ln>
        </p:spPr>
        <p:txBody>
          <a:bodyPr/>
          <a:lstStyle/>
          <a:p>
            <a:endParaRPr lang="en-US"/>
          </a:p>
        </p:txBody>
      </p:sp>
      <p:sp>
        <p:nvSpPr>
          <p:cNvPr id="27" name="Text 24"/>
          <p:cNvSpPr/>
          <p:nvPr/>
        </p:nvSpPr>
        <p:spPr>
          <a:xfrm>
            <a:off x="7159752" y="239572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Identify all energy</a:t>
            </a:r>
            <a:endParaRPr lang="en-US" sz="680" dirty="0"/>
          </a:p>
        </p:txBody>
      </p:sp>
      <p:sp>
        <p:nvSpPr>
          <p:cNvPr id="28" name="Text 25"/>
          <p:cNvSpPr/>
          <p:nvPr/>
        </p:nvSpPr>
        <p:spPr>
          <a:xfrm>
            <a:off x="7159752" y="256032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Isolate &amp; lock/tag</a:t>
            </a:r>
            <a:endParaRPr lang="en-US" sz="680" dirty="0"/>
          </a:p>
        </p:txBody>
      </p:sp>
      <p:sp>
        <p:nvSpPr>
          <p:cNvPr id="29" name="Text 26"/>
          <p:cNvSpPr/>
          <p:nvPr/>
        </p:nvSpPr>
        <p:spPr>
          <a:xfrm>
            <a:off x="7159752" y="272491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Control stored energy</a:t>
            </a:r>
            <a:endParaRPr lang="en-US" sz="680" dirty="0"/>
          </a:p>
        </p:txBody>
      </p:sp>
      <p:sp>
        <p:nvSpPr>
          <p:cNvPr id="30" name="Text 27"/>
          <p:cNvSpPr/>
          <p:nvPr/>
        </p:nvSpPr>
        <p:spPr>
          <a:xfrm>
            <a:off x="7159752" y="288950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Verify zero energy</a:t>
            </a:r>
            <a:endParaRPr lang="en-US" sz="680" dirty="0"/>
          </a:p>
        </p:txBody>
      </p:sp>
      <p:sp>
        <p:nvSpPr>
          <p:cNvPr id="31" name="Text 28"/>
          <p:cNvSpPr/>
          <p:nvPr/>
        </p:nvSpPr>
        <p:spPr>
          <a:xfrm>
            <a:off x="9217152" y="276148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32" name="Shape 29"/>
          <p:cNvSpPr/>
          <p:nvPr/>
        </p:nvSpPr>
        <p:spPr>
          <a:xfrm>
            <a:off x="7132320" y="164592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33" name="Shape 30"/>
          <p:cNvSpPr/>
          <p:nvPr/>
        </p:nvSpPr>
        <p:spPr>
          <a:xfrm>
            <a:off x="7205472" y="171907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34" name="Shape 31"/>
          <p:cNvSpPr/>
          <p:nvPr/>
        </p:nvSpPr>
        <p:spPr>
          <a:xfrm>
            <a:off x="9372600" y="1645920"/>
            <a:ext cx="960120" cy="1828800"/>
          </a:xfrm>
          <a:prstGeom prst="roundRect">
            <a:avLst>
              <a:gd name="adj" fmla="val 9524"/>
            </a:avLst>
          </a:prstGeom>
          <a:solidFill>
            <a:srgbClr val="67B7DC"/>
          </a:solidFill>
          <a:ln w="12700">
            <a:solidFill>
              <a:srgbClr val="67B7DC">
                <a:alpha val="0"/>
              </a:srgbClr>
            </a:solidFill>
            <a:prstDash val="solid"/>
          </a:ln>
        </p:spPr>
        <p:txBody>
          <a:bodyPr/>
          <a:lstStyle/>
          <a:p>
            <a:endParaRPr lang="en-US"/>
          </a:p>
        </p:txBody>
      </p:sp>
      <p:sp>
        <p:nvSpPr>
          <p:cNvPr id="35" name="Shape 32"/>
          <p:cNvSpPr/>
          <p:nvPr/>
        </p:nvSpPr>
        <p:spPr>
          <a:xfrm>
            <a:off x="9189720" y="164592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36" name="Text 33"/>
          <p:cNvSpPr/>
          <p:nvPr/>
        </p:nvSpPr>
        <p:spPr>
          <a:xfrm>
            <a:off x="7269480" y="18105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67B7DC"/>
                </a:solidFill>
                <a:latin typeface="Aptos" pitchFamily="34" charset="0"/>
                <a:ea typeface="Aptos" pitchFamily="34" charset="-122"/>
                <a:cs typeface="Aptos" pitchFamily="34" charset="-120"/>
              </a:rPr>
              <a:t>02</a:t>
            </a:r>
            <a:endParaRPr lang="en-US" sz="900" dirty="0"/>
          </a:p>
        </p:txBody>
      </p:sp>
      <p:sp>
        <p:nvSpPr>
          <p:cNvPr id="37" name="Text 34"/>
          <p:cNvSpPr/>
          <p:nvPr/>
        </p:nvSpPr>
        <p:spPr>
          <a:xfrm>
            <a:off x="7662672" y="18013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PPE SELECTION</a:t>
            </a:r>
            <a:endParaRPr lang="en-US" sz="860" dirty="0"/>
          </a:p>
        </p:txBody>
      </p:sp>
      <p:sp>
        <p:nvSpPr>
          <p:cNvPr id="38" name="Text 35"/>
          <p:cNvSpPr/>
          <p:nvPr/>
        </p:nvSpPr>
        <p:spPr>
          <a:xfrm>
            <a:off x="9473184" y="18928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PPE</a:t>
            </a:r>
            <a:endParaRPr lang="en-US" sz="1600" dirty="0"/>
          </a:p>
        </p:txBody>
      </p:sp>
      <p:sp>
        <p:nvSpPr>
          <p:cNvPr id="39" name="Text 36"/>
          <p:cNvSpPr/>
          <p:nvPr/>
        </p:nvSpPr>
        <p:spPr>
          <a:xfrm>
            <a:off x="7296912" y="22128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ALMOST RIGHT ISN'T RIGHT</a:t>
            </a:r>
            <a:endParaRPr lang="en-US" sz="1600" dirty="0"/>
          </a:p>
        </p:txBody>
      </p:sp>
      <p:sp>
        <p:nvSpPr>
          <p:cNvPr id="40" name="Shape 37"/>
          <p:cNvSpPr/>
          <p:nvPr/>
        </p:nvSpPr>
        <p:spPr>
          <a:xfrm>
            <a:off x="7296912" y="2697480"/>
            <a:ext cx="1801368" cy="0"/>
          </a:xfrm>
          <a:prstGeom prst="line">
            <a:avLst/>
          </a:prstGeom>
          <a:noFill/>
          <a:ln w="25400">
            <a:solidFill>
              <a:srgbClr val="67B7DC"/>
            </a:solidFill>
            <a:prstDash val="solid"/>
          </a:ln>
        </p:spPr>
        <p:txBody>
          <a:bodyPr/>
          <a:lstStyle/>
          <a:p>
            <a:endParaRPr lang="en-US"/>
          </a:p>
        </p:txBody>
      </p:sp>
      <p:sp>
        <p:nvSpPr>
          <p:cNvPr id="41" name="Text 38"/>
          <p:cNvSpPr/>
          <p:nvPr/>
        </p:nvSpPr>
        <p:spPr>
          <a:xfrm>
            <a:off x="7342632" y="28072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Start with the hazard</a:t>
            </a:r>
            <a:endParaRPr lang="en-US" sz="680" dirty="0"/>
          </a:p>
        </p:txBody>
      </p:sp>
      <p:sp>
        <p:nvSpPr>
          <p:cNvPr id="42" name="Text 39"/>
          <p:cNvSpPr/>
          <p:nvPr/>
        </p:nvSpPr>
        <p:spPr>
          <a:xfrm>
            <a:off x="7342632" y="29718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Confirm required PPE</a:t>
            </a:r>
            <a:endParaRPr lang="en-US" sz="680" dirty="0"/>
          </a:p>
        </p:txBody>
      </p:sp>
      <p:sp>
        <p:nvSpPr>
          <p:cNvPr id="43" name="Text 40"/>
          <p:cNvSpPr/>
          <p:nvPr/>
        </p:nvSpPr>
        <p:spPr>
          <a:xfrm>
            <a:off x="7342632" y="31363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Check fit &amp; condition</a:t>
            </a:r>
            <a:endParaRPr lang="en-US" sz="680" dirty="0"/>
          </a:p>
        </p:txBody>
      </p:sp>
      <p:sp>
        <p:nvSpPr>
          <p:cNvPr id="44" name="Text 41"/>
          <p:cNvSpPr/>
          <p:nvPr/>
        </p:nvSpPr>
        <p:spPr>
          <a:xfrm>
            <a:off x="7342632" y="33009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Know the limits</a:t>
            </a:r>
            <a:endParaRPr lang="en-US" sz="680" dirty="0"/>
          </a:p>
        </p:txBody>
      </p:sp>
      <p:sp>
        <p:nvSpPr>
          <p:cNvPr id="45" name="Text 42"/>
          <p:cNvSpPr/>
          <p:nvPr/>
        </p:nvSpPr>
        <p:spPr>
          <a:xfrm>
            <a:off x="9400032" y="31729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46" name="Shape 43"/>
          <p:cNvSpPr/>
          <p:nvPr/>
        </p:nvSpPr>
        <p:spPr>
          <a:xfrm>
            <a:off x="7315200" y="205740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47" name="Shape 44"/>
          <p:cNvSpPr/>
          <p:nvPr/>
        </p:nvSpPr>
        <p:spPr>
          <a:xfrm>
            <a:off x="7388352" y="213055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48" name="Shape 45"/>
          <p:cNvSpPr/>
          <p:nvPr/>
        </p:nvSpPr>
        <p:spPr>
          <a:xfrm>
            <a:off x="9555480" y="2057400"/>
            <a:ext cx="960120" cy="1828800"/>
          </a:xfrm>
          <a:prstGeom prst="roundRect">
            <a:avLst>
              <a:gd name="adj" fmla="val 9524"/>
            </a:avLst>
          </a:prstGeom>
          <a:solidFill>
            <a:srgbClr val="7AC08E"/>
          </a:solidFill>
          <a:ln w="12700">
            <a:solidFill>
              <a:srgbClr val="7AC08E">
                <a:alpha val="0"/>
              </a:srgbClr>
            </a:solidFill>
            <a:prstDash val="solid"/>
          </a:ln>
        </p:spPr>
        <p:txBody>
          <a:bodyPr/>
          <a:lstStyle/>
          <a:p>
            <a:endParaRPr lang="en-US"/>
          </a:p>
        </p:txBody>
      </p:sp>
      <p:sp>
        <p:nvSpPr>
          <p:cNvPr id="49" name="Shape 46"/>
          <p:cNvSpPr/>
          <p:nvPr/>
        </p:nvSpPr>
        <p:spPr>
          <a:xfrm>
            <a:off x="9372600" y="205740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50" name="Text 47"/>
          <p:cNvSpPr/>
          <p:nvPr/>
        </p:nvSpPr>
        <p:spPr>
          <a:xfrm>
            <a:off x="7452360" y="222199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7AC08E"/>
                </a:solidFill>
                <a:latin typeface="Aptos" pitchFamily="34" charset="0"/>
                <a:ea typeface="Aptos" pitchFamily="34" charset="-122"/>
                <a:cs typeface="Aptos" pitchFamily="34" charset="-120"/>
              </a:rPr>
              <a:t>03</a:t>
            </a:r>
            <a:endParaRPr lang="en-US" sz="900" dirty="0"/>
          </a:p>
        </p:txBody>
      </p:sp>
      <p:sp>
        <p:nvSpPr>
          <p:cNvPr id="51" name="Text 48"/>
          <p:cNvSpPr/>
          <p:nvPr/>
        </p:nvSpPr>
        <p:spPr>
          <a:xfrm>
            <a:off x="7845552" y="221284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FORKLIFT + PEDESTRIAN</a:t>
            </a:r>
            <a:endParaRPr lang="en-US" sz="860" dirty="0"/>
          </a:p>
        </p:txBody>
      </p:sp>
      <p:sp>
        <p:nvSpPr>
          <p:cNvPr id="52" name="Text 49"/>
          <p:cNvSpPr/>
          <p:nvPr/>
        </p:nvSpPr>
        <p:spPr>
          <a:xfrm>
            <a:off x="9656064" y="230428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PIV</a:t>
            </a:r>
            <a:endParaRPr lang="en-US" sz="1600" dirty="0"/>
          </a:p>
        </p:txBody>
      </p:sp>
      <p:sp>
        <p:nvSpPr>
          <p:cNvPr id="53" name="Text 50"/>
          <p:cNvSpPr/>
          <p:nvPr/>
        </p:nvSpPr>
        <p:spPr>
          <a:xfrm>
            <a:off x="7479792" y="262432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SEEN DOESN'T MEAN SEEN</a:t>
            </a:r>
            <a:endParaRPr lang="en-US" sz="1600" dirty="0"/>
          </a:p>
        </p:txBody>
      </p:sp>
      <p:sp>
        <p:nvSpPr>
          <p:cNvPr id="54" name="Shape 51"/>
          <p:cNvSpPr/>
          <p:nvPr/>
        </p:nvSpPr>
        <p:spPr>
          <a:xfrm>
            <a:off x="7479792" y="3108960"/>
            <a:ext cx="1801368" cy="0"/>
          </a:xfrm>
          <a:prstGeom prst="line">
            <a:avLst/>
          </a:prstGeom>
          <a:noFill/>
          <a:ln w="25400">
            <a:solidFill>
              <a:srgbClr val="7AC08E"/>
            </a:solidFill>
            <a:prstDash val="solid"/>
          </a:ln>
        </p:spPr>
        <p:txBody>
          <a:bodyPr/>
          <a:lstStyle/>
          <a:p>
            <a:endParaRPr lang="en-US"/>
          </a:p>
        </p:txBody>
      </p:sp>
      <p:sp>
        <p:nvSpPr>
          <p:cNvPr id="55" name="Text 52"/>
          <p:cNvSpPr/>
          <p:nvPr/>
        </p:nvSpPr>
        <p:spPr>
          <a:xfrm>
            <a:off x="7525512" y="321868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marked routes</a:t>
            </a:r>
            <a:endParaRPr lang="en-US" sz="680" dirty="0"/>
          </a:p>
        </p:txBody>
      </p:sp>
      <p:sp>
        <p:nvSpPr>
          <p:cNvPr id="56" name="Text 53"/>
          <p:cNvSpPr/>
          <p:nvPr/>
        </p:nvSpPr>
        <p:spPr>
          <a:xfrm>
            <a:off x="7525512" y="338328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Pause at blind spots</a:t>
            </a:r>
            <a:endParaRPr lang="en-US" sz="680" dirty="0"/>
          </a:p>
        </p:txBody>
      </p:sp>
      <p:sp>
        <p:nvSpPr>
          <p:cNvPr id="57" name="Text 54"/>
          <p:cNvSpPr/>
          <p:nvPr/>
        </p:nvSpPr>
        <p:spPr>
          <a:xfrm>
            <a:off x="7525512" y="354787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Make eye contact</a:t>
            </a:r>
            <a:endParaRPr lang="en-US" sz="680" dirty="0"/>
          </a:p>
        </p:txBody>
      </p:sp>
      <p:sp>
        <p:nvSpPr>
          <p:cNvPr id="58" name="Text 55"/>
          <p:cNvSpPr/>
          <p:nvPr/>
        </p:nvSpPr>
        <p:spPr>
          <a:xfrm>
            <a:off x="7525512" y="371246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Stay clear of loads</a:t>
            </a:r>
            <a:endParaRPr lang="en-US" sz="680" dirty="0"/>
          </a:p>
        </p:txBody>
      </p:sp>
      <p:sp>
        <p:nvSpPr>
          <p:cNvPr id="59" name="Text 56"/>
          <p:cNvSpPr/>
          <p:nvPr/>
        </p:nvSpPr>
        <p:spPr>
          <a:xfrm>
            <a:off x="9582912" y="358444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60" name="Shape 57"/>
          <p:cNvSpPr/>
          <p:nvPr/>
        </p:nvSpPr>
        <p:spPr>
          <a:xfrm>
            <a:off x="7498080" y="24688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61" name="Shape 58"/>
          <p:cNvSpPr/>
          <p:nvPr/>
        </p:nvSpPr>
        <p:spPr>
          <a:xfrm>
            <a:off x="7571232" y="25420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62" name="Shape 59"/>
          <p:cNvSpPr/>
          <p:nvPr/>
        </p:nvSpPr>
        <p:spPr>
          <a:xfrm>
            <a:off x="9738360" y="2468880"/>
            <a:ext cx="960120" cy="1828800"/>
          </a:xfrm>
          <a:prstGeom prst="roundRect">
            <a:avLst>
              <a:gd name="adj" fmla="val 9524"/>
            </a:avLst>
          </a:prstGeom>
          <a:solidFill>
            <a:srgbClr val="F28C28"/>
          </a:solidFill>
          <a:ln w="12700">
            <a:solidFill>
              <a:srgbClr val="F28C28">
                <a:alpha val="0"/>
              </a:srgbClr>
            </a:solidFill>
            <a:prstDash val="solid"/>
          </a:ln>
        </p:spPr>
        <p:txBody>
          <a:bodyPr/>
          <a:lstStyle/>
          <a:p>
            <a:endParaRPr lang="en-US"/>
          </a:p>
        </p:txBody>
      </p:sp>
      <p:sp>
        <p:nvSpPr>
          <p:cNvPr id="63" name="Shape 60"/>
          <p:cNvSpPr/>
          <p:nvPr/>
        </p:nvSpPr>
        <p:spPr>
          <a:xfrm>
            <a:off x="9555480" y="24688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64" name="Text 61"/>
          <p:cNvSpPr/>
          <p:nvPr/>
        </p:nvSpPr>
        <p:spPr>
          <a:xfrm>
            <a:off x="7635240" y="26334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28C28"/>
                </a:solidFill>
                <a:latin typeface="Aptos" pitchFamily="34" charset="0"/>
                <a:ea typeface="Aptos" pitchFamily="34" charset="-122"/>
                <a:cs typeface="Aptos" pitchFamily="34" charset="-120"/>
              </a:rPr>
              <a:t>04</a:t>
            </a:r>
            <a:endParaRPr lang="en-US" sz="900" dirty="0"/>
          </a:p>
        </p:txBody>
      </p:sp>
      <p:sp>
        <p:nvSpPr>
          <p:cNvPr id="65" name="Text 62"/>
          <p:cNvSpPr/>
          <p:nvPr/>
        </p:nvSpPr>
        <p:spPr>
          <a:xfrm>
            <a:off x="8028432" y="26243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EMERGENCY ACTIONS</a:t>
            </a:r>
            <a:endParaRPr lang="en-US" sz="860" dirty="0"/>
          </a:p>
        </p:txBody>
      </p:sp>
      <p:sp>
        <p:nvSpPr>
          <p:cNvPr id="66" name="Text 63"/>
          <p:cNvSpPr/>
          <p:nvPr/>
        </p:nvSpPr>
        <p:spPr>
          <a:xfrm>
            <a:off x="9838944" y="271576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911</a:t>
            </a:r>
            <a:endParaRPr lang="en-US" sz="1600" dirty="0"/>
          </a:p>
        </p:txBody>
      </p:sp>
      <p:sp>
        <p:nvSpPr>
          <p:cNvPr id="67" name="Text 64"/>
          <p:cNvSpPr/>
          <p:nvPr/>
        </p:nvSpPr>
        <p:spPr>
          <a:xfrm>
            <a:off x="7662672" y="30358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KNOW BEFORE THE ALARM</a:t>
            </a:r>
            <a:endParaRPr lang="en-US" sz="1600" dirty="0"/>
          </a:p>
        </p:txBody>
      </p:sp>
      <p:sp>
        <p:nvSpPr>
          <p:cNvPr id="68" name="Shape 65"/>
          <p:cNvSpPr/>
          <p:nvPr/>
        </p:nvSpPr>
        <p:spPr>
          <a:xfrm>
            <a:off x="7662672" y="3520440"/>
            <a:ext cx="1801368" cy="0"/>
          </a:xfrm>
          <a:prstGeom prst="line">
            <a:avLst/>
          </a:prstGeom>
          <a:noFill/>
          <a:ln w="25400">
            <a:solidFill>
              <a:srgbClr val="F28C28"/>
            </a:solidFill>
            <a:prstDash val="solid"/>
          </a:ln>
        </p:spPr>
        <p:txBody>
          <a:bodyPr/>
          <a:lstStyle/>
          <a:p>
            <a:endParaRPr lang="en-US"/>
          </a:p>
        </p:txBody>
      </p:sp>
      <p:sp>
        <p:nvSpPr>
          <p:cNvPr id="69" name="Text 66"/>
          <p:cNvSpPr/>
          <p:nvPr/>
        </p:nvSpPr>
        <p:spPr>
          <a:xfrm>
            <a:off x="7708392" y="36301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Know alarm meaning</a:t>
            </a:r>
            <a:endParaRPr lang="en-US" sz="680" dirty="0"/>
          </a:p>
        </p:txBody>
      </p:sp>
      <p:sp>
        <p:nvSpPr>
          <p:cNvPr id="70" name="Text 67"/>
          <p:cNvSpPr/>
          <p:nvPr/>
        </p:nvSpPr>
        <p:spPr>
          <a:xfrm>
            <a:off x="7708392" y="37947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nearest safe exit</a:t>
            </a:r>
            <a:endParaRPr lang="en-US" sz="680" dirty="0"/>
          </a:p>
        </p:txBody>
      </p:sp>
      <p:sp>
        <p:nvSpPr>
          <p:cNvPr id="71" name="Text 68"/>
          <p:cNvSpPr/>
          <p:nvPr/>
        </p:nvSpPr>
        <p:spPr>
          <a:xfrm>
            <a:off x="7708392" y="39593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Report to assembly area</a:t>
            </a:r>
            <a:endParaRPr lang="en-US" sz="680" dirty="0"/>
          </a:p>
        </p:txBody>
      </p:sp>
      <p:sp>
        <p:nvSpPr>
          <p:cNvPr id="72" name="Text 69"/>
          <p:cNvSpPr/>
          <p:nvPr/>
        </p:nvSpPr>
        <p:spPr>
          <a:xfrm>
            <a:off x="7708392" y="41239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Wait for all-clear</a:t>
            </a:r>
            <a:endParaRPr lang="en-US" sz="680" dirty="0"/>
          </a:p>
        </p:txBody>
      </p:sp>
      <p:sp>
        <p:nvSpPr>
          <p:cNvPr id="73" name="Text 70"/>
          <p:cNvSpPr/>
          <p:nvPr/>
        </p:nvSpPr>
        <p:spPr>
          <a:xfrm>
            <a:off x="9765792" y="39959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74" name="Text 71"/>
          <p:cNvSpPr/>
          <p:nvPr/>
        </p:nvSpPr>
        <p:spPr>
          <a:xfrm>
            <a:off x="548640" y="5349240"/>
            <a:ext cx="4937760" cy="320040"/>
          </a:xfrm>
          <a:prstGeom prst="rect">
            <a:avLst/>
          </a:prstGeom>
          <a:noFill/>
          <a:ln/>
        </p:spPr>
        <p:txBody>
          <a:bodyPr wrap="square" lIns="508" tIns="508" rIns="508" bIns="508" rtlCol="0" anchor="t">
            <a:normAutofit/>
          </a:bodyPr>
          <a:lstStyle/>
          <a:p>
            <a:pPr marL="0" indent="0" algn="l">
              <a:buNone/>
            </a:pPr>
            <a:r>
              <a:rPr lang="en-US" sz="1900" b="1" dirty="0">
                <a:solidFill>
                  <a:srgbClr val="F7BE1C"/>
                </a:solidFill>
                <a:latin typeface="Aptos" pitchFamily="34" charset="0"/>
                <a:ea typeface="Aptos" pitchFamily="34" charset="-122"/>
                <a:cs typeface="Aptos" pitchFamily="34" charset="-120"/>
              </a:rPr>
              <a:t>The Little Things…Until It’s Everything</a:t>
            </a:r>
            <a:endParaRPr lang="en-US" sz="1900" dirty="0"/>
          </a:p>
        </p:txBody>
      </p:sp>
      <p:sp>
        <p:nvSpPr>
          <p:cNvPr id="75" name="Text 72"/>
          <p:cNvSpPr/>
          <p:nvPr/>
        </p:nvSpPr>
        <p:spPr>
          <a:xfrm>
            <a:off x="566928" y="5705856"/>
            <a:ext cx="5486400" cy="320040"/>
          </a:xfrm>
          <a:prstGeom prst="rect">
            <a:avLst/>
          </a:prstGeom>
          <a:noFill/>
          <a:ln/>
        </p:spPr>
        <p:txBody>
          <a:bodyPr wrap="square" lIns="508" tIns="508" rIns="508" bIns="508" rtlCol="0" anchor="t">
            <a:normAutofit/>
          </a:bodyPr>
          <a:lstStyle/>
          <a:p>
            <a:pPr marL="0" indent="0" algn="l">
              <a:buNone/>
            </a:pPr>
            <a:r>
              <a:rPr lang="en-US" sz="1150" dirty="0">
                <a:solidFill>
                  <a:srgbClr val="56616B"/>
                </a:solidFill>
                <a:latin typeface="Aptos" pitchFamily="34" charset="0"/>
                <a:ea typeface="Aptos" pitchFamily="34" charset="-122"/>
                <a:cs typeface="Aptos" pitchFamily="34" charset="-120"/>
              </a:rPr>
              <a:t>Use these as conversation starters, badge-back reminders, or downloadable resources on the Safety Squad webpage.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Where This Fits on the Webpage</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Use as a resource tile under “Every Small Action Matters”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Text 7"/>
          <p:cNvSpPr/>
          <p:nvPr/>
        </p:nvSpPr>
        <p:spPr>
          <a:xfrm>
            <a:off x="594360" y="1325880"/>
            <a:ext cx="3840480" cy="320040"/>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POCKET SAFETY SERIES</a:t>
            </a:r>
            <a:endParaRPr lang="en-US" sz="2200" dirty="0"/>
          </a:p>
        </p:txBody>
      </p:sp>
      <p:sp>
        <p:nvSpPr>
          <p:cNvPr id="11" name="Text 8"/>
          <p:cNvSpPr/>
          <p:nvPr/>
        </p:nvSpPr>
        <p:spPr>
          <a:xfrm>
            <a:off x="621792" y="1764792"/>
            <a:ext cx="4754880" cy="320040"/>
          </a:xfrm>
          <a:prstGeom prst="rect">
            <a:avLst/>
          </a:prstGeom>
          <a:noFill/>
          <a:ln/>
        </p:spPr>
        <p:txBody>
          <a:bodyPr wrap="square" lIns="508" tIns="508" rIns="508" bIns="508" rtlCol="0" anchor="t">
            <a:normAutofit/>
          </a:bodyPr>
          <a:lstStyle/>
          <a:p>
            <a:pPr marL="0" indent="0" algn="l">
              <a:buNone/>
            </a:pPr>
            <a:r>
              <a:rPr lang="en-US" sz="1400" dirty="0">
                <a:solidFill>
                  <a:srgbClr val="111820"/>
                </a:solidFill>
                <a:latin typeface="Aptos" pitchFamily="34" charset="0"/>
                <a:ea typeface="Aptos" pitchFamily="34" charset="-122"/>
                <a:cs typeface="Aptos" pitchFamily="34" charset="-120"/>
              </a:rPr>
              <a:t>The reminder employees can carry when the shift gets busy.</a:t>
            </a:r>
            <a:endParaRPr lang="en-US" sz="1400" dirty="0"/>
          </a:p>
        </p:txBody>
      </p:sp>
      <p:sp>
        <p:nvSpPr>
          <p:cNvPr id="12" name="Shape 9"/>
          <p:cNvSpPr/>
          <p:nvPr/>
        </p:nvSpPr>
        <p:spPr>
          <a:xfrm>
            <a:off x="640080" y="2377440"/>
            <a:ext cx="2743200" cy="475488"/>
          </a:xfrm>
          <a:prstGeom prst="roundRect">
            <a:avLst>
              <a:gd name="adj" fmla="val 15385"/>
            </a:avLst>
          </a:prstGeom>
          <a:solidFill>
            <a:srgbClr val="F7BE1C"/>
          </a:solidFill>
          <a:ln w="12700">
            <a:solidFill>
              <a:srgbClr val="F7BE1C"/>
            </a:solidFill>
            <a:prstDash val="solid"/>
          </a:ln>
        </p:spPr>
        <p:txBody>
          <a:bodyPr/>
          <a:lstStyle/>
          <a:p>
            <a:endParaRPr lang="en-US"/>
          </a:p>
        </p:txBody>
      </p:sp>
      <p:sp>
        <p:nvSpPr>
          <p:cNvPr id="13" name="Text 10"/>
          <p:cNvSpPr/>
          <p:nvPr/>
        </p:nvSpPr>
        <p:spPr>
          <a:xfrm>
            <a:off x="859536" y="2532888"/>
            <a:ext cx="2286000" cy="128016"/>
          </a:xfrm>
          <a:prstGeom prst="rect">
            <a:avLst/>
          </a:prstGeom>
          <a:noFill/>
          <a:ln/>
        </p:spPr>
        <p:txBody>
          <a:bodyPr wrap="square" lIns="508" tIns="508" rIns="508" bIns="508" rtlCol="0" anchor="t">
            <a:normAutofit/>
          </a:bodyPr>
          <a:lstStyle/>
          <a:p>
            <a:pPr marL="0" indent="0" algn="ctr">
              <a:buNone/>
            </a:pPr>
            <a:r>
              <a:rPr lang="en-US" sz="1050" b="1" dirty="0">
                <a:solidFill>
                  <a:srgbClr val="04192B"/>
                </a:solidFill>
                <a:latin typeface="Aptos" pitchFamily="34" charset="0"/>
                <a:ea typeface="Aptos" pitchFamily="34" charset="-122"/>
                <a:cs typeface="Aptos" pitchFamily="34" charset="-120"/>
              </a:rPr>
              <a:t>Download Complete Set</a:t>
            </a:r>
            <a:endParaRPr lang="en-US" sz="1050" dirty="0"/>
          </a:p>
        </p:txBody>
      </p:sp>
      <p:sp>
        <p:nvSpPr>
          <p:cNvPr id="14" name="Shape 11"/>
          <p:cNvSpPr/>
          <p:nvPr/>
        </p:nvSpPr>
        <p:spPr>
          <a:xfrm>
            <a:off x="3584448" y="2377440"/>
            <a:ext cx="2743200" cy="475488"/>
          </a:xfrm>
          <a:prstGeom prst="roundRect">
            <a:avLst>
              <a:gd name="adj" fmla="val 15385"/>
            </a:avLst>
          </a:prstGeom>
          <a:solidFill>
            <a:srgbClr val="072B48"/>
          </a:solidFill>
          <a:ln w="12700">
            <a:solidFill>
              <a:srgbClr val="072B48"/>
            </a:solidFill>
            <a:prstDash val="solid"/>
          </a:ln>
        </p:spPr>
        <p:txBody>
          <a:bodyPr/>
          <a:lstStyle/>
          <a:p>
            <a:endParaRPr lang="en-US"/>
          </a:p>
        </p:txBody>
      </p:sp>
      <p:sp>
        <p:nvSpPr>
          <p:cNvPr id="15" name="Text 12"/>
          <p:cNvSpPr/>
          <p:nvPr/>
        </p:nvSpPr>
        <p:spPr>
          <a:xfrm>
            <a:off x="3794760" y="2532888"/>
            <a:ext cx="2286000" cy="128016"/>
          </a:xfrm>
          <a:prstGeom prst="rect">
            <a:avLst/>
          </a:prstGeom>
          <a:noFill/>
          <a:ln/>
        </p:spPr>
        <p:txBody>
          <a:bodyPr wrap="square" lIns="508" tIns="508" rIns="508" bIns="508" rtlCol="0" anchor="t">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Customize for Your Site</a:t>
            </a:r>
            <a:endParaRPr lang="en-US" sz="1050" dirty="0"/>
          </a:p>
        </p:txBody>
      </p:sp>
      <p:sp>
        <p:nvSpPr>
          <p:cNvPr id="16" name="Text 13"/>
          <p:cNvSpPr/>
          <p:nvPr/>
        </p:nvSpPr>
        <p:spPr>
          <a:xfrm>
            <a:off x="621792" y="3246120"/>
            <a:ext cx="2286000" cy="182880"/>
          </a:xfrm>
          <a:prstGeom prst="rect">
            <a:avLst/>
          </a:prstGeom>
          <a:noFill/>
          <a:ln/>
        </p:spPr>
        <p:txBody>
          <a:bodyPr wrap="square" lIns="508" tIns="508" rIns="508" bIns="508" rtlCol="0" anchor="t">
            <a:normAutofit/>
          </a:bodyPr>
          <a:lstStyle/>
          <a:p>
            <a:pPr marL="0" indent="0" algn="l">
              <a:buNone/>
            </a:pPr>
            <a:r>
              <a:rPr lang="en-US" sz="1000" b="1" dirty="0">
                <a:solidFill>
                  <a:srgbClr val="56616B"/>
                </a:solidFill>
                <a:latin typeface="Aptos" pitchFamily="34" charset="0"/>
                <a:ea typeface="Aptos" pitchFamily="34" charset="-122"/>
                <a:cs typeface="Aptos" pitchFamily="34" charset="-120"/>
              </a:rPr>
              <a:t>Suggested Webador blurb:</a:t>
            </a:r>
            <a:endParaRPr lang="en-US" sz="1000" dirty="0"/>
          </a:p>
        </p:txBody>
      </p:sp>
      <p:sp>
        <p:nvSpPr>
          <p:cNvPr id="17" name="Text 14"/>
          <p:cNvSpPr/>
          <p:nvPr/>
        </p:nvSpPr>
        <p:spPr>
          <a:xfrm>
            <a:off x="621792" y="3493008"/>
            <a:ext cx="5394960" cy="640080"/>
          </a:xfrm>
          <a:prstGeom prst="rect">
            <a:avLst/>
          </a:prstGeom>
          <a:noFill/>
          <a:ln/>
        </p:spPr>
        <p:txBody>
          <a:bodyPr wrap="square" lIns="508" tIns="508" rIns="508" bIns="508" rtlCol="0" anchor="t">
            <a:normAutofit/>
          </a:bodyPr>
          <a:lstStyle/>
          <a:p>
            <a:pPr marL="0" indent="0" algn="l">
              <a:buNone/>
            </a:pPr>
            <a:r>
              <a:rPr lang="en-US" sz="1300" dirty="0">
                <a:solidFill>
                  <a:srgbClr val="111820"/>
                </a:solidFill>
                <a:latin typeface="Aptos" pitchFamily="34" charset="0"/>
                <a:ea typeface="Aptos" pitchFamily="34" charset="-122"/>
                <a:cs typeface="Aptos" pitchFamily="34" charset="-120"/>
              </a:rPr>
              <a:t>Short, visual pocket cards designed for the little decisions employees make every day—before reaching in, crossing an aisle, handling a chemical, skipping PPE, or staying quiet after a close call.</a:t>
            </a:r>
            <a:endParaRPr lang="en-US" sz="1300" dirty="0"/>
          </a:p>
        </p:txBody>
      </p:sp>
      <p:sp>
        <p:nvSpPr>
          <p:cNvPr id="18" name="Text 15"/>
          <p:cNvSpPr/>
          <p:nvPr/>
        </p:nvSpPr>
        <p:spPr>
          <a:xfrm>
            <a:off x="621792" y="4663440"/>
            <a:ext cx="5394960" cy="402336"/>
          </a:xfrm>
          <a:prstGeom prst="rect">
            <a:avLst/>
          </a:prstGeom>
          <a:noFill/>
          <a:ln/>
        </p:spPr>
        <p:txBody>
          <a:bodyPr wrap="square" lIns="508" tIns="508" rIns="508" bIns="508" rtlCol="0" anchor="t">
            <a:normAutofit/>
          </a:bodyPr>
          <a:lstStyle/>
          <a:p>
            <a:pPr marL="0" indent="0" algn="l">
              <a:buNone/>
            </a:pPr>
            <a:r>
              <a:rPr lang="en-US" sz="1100" i="1" dirty="0">
                <a:solidFill>
                  <a:srgbClr val="56616B"/>
                </a:solidFill>
                <a:latin typeface="Aptos" pitchFamily="34" charset="0"/>
                <a:ea typeface="Aptos" pitchFamily="34" charset="-122"/>
                <a:cs typeface="Aptos" pitchFamily="34" charset="-120"/>
              </a:rPr>
              <a:t>Place this below the “How a Little Thing Becomes the Way We Do It” graphic, before the family/why-it-matters section.</a:t>
            </a:r>
            <a:endParaRPr lang="en-US" sz="1100" dirty="0"/>
          </a:p>
        </p:txBody>
      </p:sp>
      <p:sp>
        <p:nvSpPr>
          <p:cNvPr id="19" name="Shape 16"/>
          <p:cNvSpPr/>
          <p:nvPr/>
        </p:nvSpPr>
        <p:spPr>
          <a:xfrm>
            <a:off x="6903720" y="141732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20" name="Shape 17"/>
          <p:cNvSpPr/>
          <p:nvPr/>
        </p:nvSpPr>
        <p:spPr>
          <a:xfrm>
            <a:off x="6976872" y="149047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21" name="Shape 18"/>
          <p:cNvSpPr/>
          <p:nvPr/>
        </p:nvSpPr>
        <p:spPr>
          <a:xfrm>
            <a:off x="9144000" y="1417320"/>
            <a:ext cx="960120" cy="1828800"/>
          </a:xfrm>
          <a:prstGeom prst="roundRect">
            <a:avLst>
              <a:gd name="adj" fmla="val 9524"/>
            </a:avLst>
          </a:prstGeom>
          <a:solidFill>
            <a:srgbClr val="F7BE1C"/>
          </a:solidFill>
          <a:ln w="12700">
            <a:solidFill>
              <a:srgbClr val="F7BE1C">
                <a:alpha val="0"/>
              </a:srgbClr>
            </a:solidFill>
            <a:prstDash val="solid"/>
          </a:ln>
        </p:spPr>
        <p:txBody>
          <a:bodyPr/>
          <a:lstStyle/>
          <a:p>
            <a:endParaRPr lang="en-US"/>
          </a:p>
        </p:txBody>
      </p:sp>
      <p:sp>
        <p:nvSpPr>
          <p:cNvPr id="22" name="Shape 19"/>
          <p:cNvSpPr/>
          <p:nvPr/>
        </p:nvSpPr>
        <p:spPr>
          <a:xfrm>
            <a:off x="8961120" y="141732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23" name="Text 20"/>
          <p:cNvSpPr/>
          <p:nvPr/>
        </p:nvSpPr>
        <p:spPr>
          <a:xfrm>
            <a:off x="704088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7BE1C"/>
                </a:solidFill>
                <a:latin typeface="Aptos" pitchFamily="34" charset="0"/>
                <a:ea typeface="Aptos" pitchFamily="34" charset="-122"/>
                <a:cs typeface="Aptos" pitchFamily="34" charset="-120"/>
              </a:rPr>
              <a:t>01</a:t>
            </a:r>
            <a:endParaRPr lang="en-US" sz="900" dirty="0"/>
          </a:p>
        </p:txBody>
      </p:sp>
      <p:sp>
        <p:nvSpPr>
          <p:cNvPr id="24" name="Text 21"/>
          <p:cNvSpPr/>
          <p:nvPr/>
        </p:nvSpPr>
        <p:spPr>
          <a:xfrm>
            <a:off x="743407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LOCKOUT / TAGOUT</a:t>
            </a:r>
            <a:endParaRPr lang="en-US" sz="860" dirty="0"/>
          </a:p>
        </p:txBody>
      </p:sp>
      <p:sp>
        <p:nvSpPr>
          <p:cNvPr id="25" name="Text 22"/>
          <p:cNvSpPr/>
          <p:nvPr/>
        </p:nvSpPr>
        <p:spPr>
          <a:xfrm>
            <a:off x="9244584" y="166420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26" name="Text 23"/>
          <p:cNvSpPr/>
          <p:nvPr/>
        </p:nvSpPr>
        <p:spPr>
          <a:xfrm>
            <a:off x="706831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OFF ISN'T ISOLATED</a:t>
            </a:r>
            <a:endParaRPr lang="en-US" sz="1600" dirty="0"/>
          </a:p>
        </p:txBody>
      </p:sp>
      <p:sp>
        <p:nvSpPr>
          <p:cNvPr id="27" name="Shape 24"/>
          <p:cNvSpPr/>
          <p:nvPr/>
        </p:nvSpPr>
        <p:spPr>
          <a:xfrm>
            <a:off x="7068312" y="2468880"/>
            <a:ext cx="1801368" cy="0"/>
          </a:xfrm>
          <a:prstGeom prst="line">
            <a:avLst/>
          </a:prstGeom>
          <a:noFill/>
          <a:ln w="25400">
            <a:solidFill>
              <a:srgbClr val="F7BE1C"/>
            </a:solidFill>
            <a:prstDash val="solid"/>
          </a:ln>
        </p:spPr>
        <p:txBody>
          <a:bodyPr/>
          <a:lstStyle/>
          <a:p>
            <a:endParaRPr lang="en-US"/>
          </a:p>
        </p:txBody>
      </p:sp>
      <p:sp>
        <p:nvSpPr>
          <p:cNvPr id="28" name="Text 25"/>
          <p:cNvSpPr/>
          <p:nvPr/>
        </p:nvSpPr>
        <p:spPr>
          <a:xfrm>
            <a:off x="711403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Identify all energy</a:t>
            </a:r>
            <a:endParaRPr lang="en-US" sz="680" dirty="0"/>
          </a:p>
        </p:txBody>
      </p:sp>
      <p:sp>
        <p:nvSpPr>
          <p:cNvPr id="29" name="Text 26"/>
          <p:cNvSpPr/>
          <p:nvPr/>
        </p:nvSpPr>
        <p:spPr>
          <a:xfrm>
            <a:off x="711403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Isolate &amp; lock/tag</a:t>
            </a:r>
            <a:endParaRPr lang="en-US" sz="680" dirty="0"/>
          </a:p>
        </p:txBody>
      </p:sp>
      <p:sp>
        <p:nvSpPr>
          <p:cNvPr id="30" name="Text 27"/>
          <p:cNvSpPr/>
          <p:nvPr/>
        </p:nvSpPr>
        <p:spPr>
          <a:xfrm>
            <a:off x="711403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Control stored energy</a:t>
            </a:r>
            <a:endParaRPr lang="en-US" sz="680" dirty="0"/>
          </a:p>
        </p:txBody>
      </p:sp>
      <p:sp>
        <p:nvSpPr>
          <p:cNvPr id="31" name="Text 28"/>
          <p:cNvSpPr/>
          <p:nvPr/>
        </p:nvSpPr>
        <p:spPr>
          <a:xfrm>
            <a:off x="711403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Verify zero energy</a:t>
            </a:r>
            <a:endParaRPr lang="en-US" sz="680" dirty="0"/>
          </a:p>
        </p:txBody>
      </p:sp>
      <p:sp>
        <p:nvSpPr>
          <p:cNvPr id="32" name="Text 29"/>
          <p:cNvSpPr/>
          <p:nvPr/>
        </p:nvSpPr>
        <p:spPr>
          <a:xfrm>
            <a:off x="91714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33" name="Shape 30"/>
          <p:cNvSpPr/>
          <p:nvPr/>
        </p:nvSpPr>
        <p:spPr>
          <a:xfrm>
            <a:off x="7635240" y="342900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34" name="Shape 31"/>
          <p:cNvSpPr/>
          <p:nvPr/>
        </p:nvSpPr>
        <p:spPr>
          <a:xfrm>
            <a:off x="7635240" y="3429000"/>
            <a:ext cx="3200400" cy="320040"/>
          </a:xfrm>
          <a:prstGeom prst="roundRect">
            <a:avLst>
              <a:gd name="adj" fmla="val 31429"/>
            </a:avLst>
          </a:prstGeom>
          <a:solidFill>
            <a:srgbClr val="F7BE1C"/>
          </a:solidFill>
          <a:ln w="12700">
            <a:solidFill>
              <a:srgbClr val="F7BE1C">
                <a:alpha val="0"/>
              </a:srgbClr>
            </a:solidFill>
            <a:prstDash val="solid"/>
          </a:ln>
        </p:spPr>
        <p:txBody>
          <a:bodyPr/>
          <a:lstStyle/>
          <a:p>
            <a:endParaRPr lang="en-US"/>
          </a:p>
        </p:txBody>
      </p:sp>
      <p:sp>
        <p:nvSpPr>
          <p:cNvPr id="35" name="Text 32"/>
          <p:cNvSpPr/>
          <p:nvPr/>
        </p:nvSpPr>
        <p:spPr>
          <a:xfrm>
            <a:off x="7744968" y="352044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36" name="Text 33"/>
          <p:cNvSpPr/>
          <p:nvPr/>
        </p:nvSpPr>
        <p:spPr>
          <a:xfrm>
            <a:off x="10378440" y="351129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01</a:t>
            </a:r>
            <a:endParaRPr lang="en-US" sz="720" dirty="0"/>
          </a:p>
        </p:txBody>
      </p:sp>
      <p:sp>
        <p:nvSpPr>
          <p:cNvPr id="37" name="Text 34"/>
          <p:cNvSpPr/>
          <p:nvPr/>
        </p:nvSpPr>
        <p:spPr>
          <a:xfrm>
            <a:off x="7799832" y="387705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Energy source is unknown</a:t>
            </a:r>
            <a:endParaRPr lang="en-US" sz="760" dirty="0"/>
          </a:p>
        </p:txBody>
      </p:sp>
      <p:sp>
        <p:nvSpPr>
          <p:cNvPr id="38" name="Text 35"/>
          <p:cNvSpPr/>
          <p:nvPr/>
        </p:nvSpPr>
        <p:spPr>
          <a:xfrm>
            <a:off x="7799832" y="410565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Stored energy remains</a:t>
            </a:r>
            <a:endParaRPr lang="en-US" sz="760" dirty="0"/>
          </a:p>
        </p:txBody>
      </p:sp>
      <p:sp>
        <p:nvSpPr>
          <p:cNvPr id="39" name="Text 36"/>
          <p:cNvSpPr/>
          <p:nvPr/>
        </p:nvSpPr>
        <p:spPr>
          <a:xfrm>
            <a:off x="7799832" y="433425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Procedure does not match job</a:t>
            </a:r>
            <a:endParaRPr lang="en-US" sz="760" dirty="0"/>
          </a:p>
        </p:txBody>
      </p:sp>
      <p:sp>
        <p:nvSpPr>
          <p:cNvPr id="40" name="Shape 37"/>
          <p:cNvSpPr/>
          <p:nvPr/>
        </p:nvSpPr>
        <p:spPr>
          <a:xfrm>
            <a:off x="7781544" y="4590288"/>
            <a:ext cx="1856232" cy="420624"/>
          </a:xfrm>
          <a:prstGeom prst="roundRect">
            <a:avLst>
              <a:gd name="adj" fmla="val 15217"/>
            </a:avLst>
          </a:prstGeom>
          <a:solidFill>
            <a:srgbClr val="FFF8D7"/>
          </a:solidFill>
          <a:ln w="12700">
            <a:solidFill>
              <a:srgbClr val="F7BE1C"/>
            </a:solidFill>
            <a:prstDash val="solid"/>
          </a:ln>
        </p:spPr>
        <p:txBody>
          <a:bodyPr/>
          <a:lstStyle/>
          <a:p>
            <a:endParaRPr lang="en-US"/>
          </a:p>
        </p:txBody>
      </p:sp>
      <p:sp>
        <p:nvSpPr>
          <p:cNvPr id="41" name="Text 38"/>
          <p:cNvSpPr/>
          <p:nvPr/>
        </p:nvSpPr>
        <p:spPr>
          <a:xfrm>
            <a:off x="7863840" y="465429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42" name="Text 39"/>
          <p:cNvSpPr/>
          <p:nvPr/>
        </p:nvSpPr>
        <p:spPr>
          <a:xfrm>
            <a:off x="7863840" y="478231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LOTO procedure / QR</a:t>
            </a:r>
            <a:endParaRPr lang="en-US" sz="620" dirty="0"/>
          </a:p>
        </p:txBody>
      </p:sp>
      <p:sp>
        <p:nvSpPr>
          <p:cNvPr id="43" name="Shape 40"/>
          <p:cNvSpPr/>
          <p:nvPr/>
        </p:nvSpPr>
        <p:spPr>
          <a:xfrm>
            <a:off x="9848088" y="452628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44" name="Text 41"/>
          <p:cNvSpPr/>
          <p:nvPr/>
        </p:nvSpPr>
        <p:spPr>
          <a:xfrm>
            <a:off x="9930384" y="467258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45" name="Text 42"/>
          <p:cNvSpPr/>
          <p:nvPr/>
        </p:nvSpPr>
        <p:spPr>
          <a:xfrm>
            <a:off x="7799832" y="511149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46" name="Image 1" descr="/mnt/data/Carolina_Star_Safety_Squad_Logo_small.png"/>
          <p:cNvPicPr>
            <a:picLocks noChangeAspect="1"/>
          </p:cNvPicPr>
          <p:nvPr/>
        </p:nvPicPr>
        <p:blipFill>
          <a:blip r:embed="rId3"/>
          <a:stretch>
            <a:fillRect/>
          </a:stretch>
        </p:blipFill>
        <p:spPr>
          <a:xfrm>
            <a:off x="10466532" y="5010912"/>
            <a:ext cx="226152" cy="1920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LOCKOUT / TAGOUT</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01 • OSHA 1910.147</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F7BE1C"/>
          </a:solidFill>
          <a:ln w="12700">
            <a:solidFill>
              <a:srgbClr val="F7BE1C">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7BE1C"/>
                </a:solidFill>
                <a:latin typeface="Aptos" pitchFamily="34" charset="0"/>
                <a:ea typeface="Aptos" pitchFamily="34" charset="-122"/>
                <a:cs typeface="Aptos" pitchFamily="34" charset="-120"/>
              </a:rPr>
              <a:t>01</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LOCKOUT / TAGOUT</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17" name="Text 14"/>
          <p:cNvSpPr/>
          <p:nvPr/>
        </p:nvSpPr>
        <p:spPr>
          <a:xfrm>
            <a:off x="85039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OFF ISN'T ISOLATED</a:t>
            </a:r>
            <a:endParaRPr lang="en-US" sz="1600" dirty="0"/>
          </a:p>
        </p:txBody>
      </p:sp>
      <p:sp>
        <p:nvSpPr>
          <p:cNvPr id="18" name="Shape 15"/>
          <p:cNvSpPr/>
          <p:nvPr/>
        </p:nvSpPr>
        <p:spPr>
          <a:xfrm>
            <a:off x="850392" y="2468880"/>
            <a:ext cx="1801368" cy="0"/>
          </a:xfrm>
          <a:prstGeom prst="line">
            <a:avLst/>
          </a:prstGeom>
          <a:noFill/>
          <a:ln w="25400">
            <a:solidFill>
              <a:srgbClr val="F7BE1C"/>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Identify all energy</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Isolate &amp; lock/tag</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Control stored energy</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Verify zero energy</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F7BE1C"/>
          </a:solidFill>
          <a:ln w="12700">
            <a:solidFill>
              <a:srgbClr val="F7BE1C">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01</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Energy source is unknown</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Stored energy remains</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Procedure does not match job</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F7BE1C"/>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LOTO procedure / QR</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Turning a machine off is not the same as controlling the energy that can hurt someone. The little thing that matters is verification—before hands go in, before guards come off, before anyone assumes it is safe.</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F7BE1C"/>
          </a:solidFill>
          <a:ln w="12700">
            <a:solidFill>
              <a:srgbClr val="F7BE1C"/>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OFF ISN'T ISOLATED</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PPE SELECTION</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02 • OSHA 1910.132</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67B7DC"/>
          </a:solidFill>
          <a:ln w="12700">
            <a:solidFill>
              <a:srgbClr val="67B7DC">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67B7DC"/>
                </a:solidFill>
                <a:latin typeface="Aptos" pitchFamily="34" charset="0"/>
                <a:ea typeface="Aptos" pitchFamily="34" charset="-122"/>
                <a:cs typeface="Aptos" pitchFamily="34" charset="-120"/>
              </a:rPr>
              <a:t>02</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PPE SELECTION</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PPE</a:t>
            </a:r>
            <a:endParaRPr lang="en-US" sz="1600" dirty="0"/>
          </a:p>
        </p:txBody>
      </p:sp>
      <p:sp>
        <p:nvSpPr>
          <p:cNvPr id="17" name="Text 14"/>
          <p:cNvSpPr/>
          <p:nvPr/>
        </p:nvSpPr>
        <p:spPr>
          <a:xfrm>
            <a:off x="85039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ALMOST RIGHT ISN'T RIGHT</a:t>
            </a:r>
            <a:endParaRPr lang="en-US" sz="1600" dirty="0"/>
          </a:p>
        </p:txBody>
      </p:sp>
      <p:sp>
        <p:nvSpPr>
          <p:cNvPr id="18" name="Shape 15"/>
          <p:cNvSpPr/>
          <p:nvPr/>
        </p:nvSpPr>
        <p:spPr>
          <a:xfrm>
            <a:off x="850392" y="2468880"/>
            <a:ext cx="1801368" cy="0"/>
          </a:xfrm>
          <a:prstGeom prst="line">
            <a:avLst/>
          </a:prstGeom>
          <a:noFill/>
          <a:ln w="25400">
            <a:solidFill>
              <a:srgbClr val="67B7DC"/>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Start with the hazard</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Confirm required PPE</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Check fit &amp; condition</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Know the limits</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67B7DC"/>
          </a:solidFill>
          <a:ln w="12700">
            <a:solidFill>
              <a:srgbClr val="67B7DC">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02</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Required PPE is unclear</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PPE is damaged or wrong size</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Task/exposure changed</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67B7DC"/>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PPE matrix / QR</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PPE fails when we treat it like a habit instead of a hazard decision. The little thing is checking that today’s PPE matches today’s task, chemical, noise, splash, heat, cut, or impact risk.</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67B7DC"/>
          </a:solidFill>
          <a:ln w="12700">
            <a:solidFill>
              <a:srgbClr val="67B7DC"/>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ALMOST RIGHT ISN'T RIGHT</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FORKLIFT + PEDESTRIAN</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03 • OSHA 1910.178</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7AC08E"/>
          </a:solidFill>
          <a:ln w="12700">
            <a:solidFill>
              <a:srgbClr val="7AC08E">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7AC08E"/>
                </a:solidFill>
                <a:latin typeface="Aptos" pitchFamily="34" charset="0"/>
                <a:ea typeface="Aptos" pitchFamily="34" charset="-122"/>
                <a:cs typeface="Aptos" pitchFamily="34" charset="-120"/>
              </a:rPr>
              <a:t>03</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FORKLIFT + PEDESTRIAN</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PIV</a:t>
            </a:r>
            <a:endParaRPr lang="en-US" sz="1600" dirty="0"/>
          </a:p>
        </p:txBody>
      </p:sp>
      <p:sp>
        <p:nvSpPr>
          <p:cNvPr id="17" name="Text 14"/>
          <p:cNvSpPr/>
          <p:nvPr/>
        </p:nvSpPr>
        <p:spPr>
          <a:xfrm>
            <a:off x="85039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SEEN DOESN'T MEAN SEEN</a:t>
            </a:r>
            <a:endParaRPr lang="en-US" sz="1600" dirty="0"/>
          </a:p>
        </p:txBody>
      </p:sp>
      <p:sp>
        <p:nvSpPr>
          <p:cNvPr id="18" name="Shape 15"/>
          <p:cNvSpPr/>
          <p:nvPr/>
        </p:nvSpPr>
        <p:spPr>
          <a:xfrm>
            <a:off x="850392" y="2468880"/>
            <a:ext cx="1801368" cy="0"/>
          </a:xfrm>
          <a:prstGeom prst="line">
            <a:avLst/>
          </a:prstGeom>
          <a:noFill/>
          <a:ln w="25400">
            <a:solidFill>
              <a:srgbClr val="7AC08E"/>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marked routes</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Pause at blind spots</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Make eye contact</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Stay clear of loads</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7AC08E"/>
          </a:solidFill>
          <a:ln w="12700">
            <a:solidFill>
              <a:srgbClr val="7AC08E">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03</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Line of sight is blocked</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Operator/pedestrian not aware</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Intersection feels uncontrolled</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7AC08E"/>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Traffic plan / QR</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A pedestrian may see a forklift, but that does not mean the operator sees the pedestrian. The little thing is a deliberate pause at the edge of movement—look, connect, then cross.</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7AC08E"/>
          </a:solidFill>
          <a:ln w="12700">
            <a:solidFill>
              <a:srgbClr val="7AC08E"/>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SEEN DOESN'T MEAN SEEN</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EMERGENCY ACTIONS</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04 • OSHA 1910.38</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F28C28"/>
          </a:solidFill>
          <a:ln w="12700">
            <a:solidFill>
              <a:srgbClr val="F28C28">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28C28"/>
                </a:solidFill>
                <a:latin typeface="Aptos" pitchFamily="34" charset="0"/>
                <a:ea typeface="Aptos" pitchFamily="34" charset="-122"/>
                <a:cs typeface="Aptos" pitchFamily="34" charset="-120"/>
              </a:rPr>
              <a:t>04</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EMERGENCY ACTIONS</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911</a:t>
            </a:r>
            <a:endParaRPr lang="en-US" sz="1600" dirty="0"/>
          </a:p>
        </p:txBody>
      </p:sp>
      <p:sp>
        <p:nvSpPr>
          <p:cNvPr id="17" name="Text 14"/>
          <p:cNvSpPr/>
          <p:nvPr/>
        </p:nvSpPr>
        <p:spPr>
          <a:xfrm>
            <a:off x="85039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KNOW BEFORE THE ALARM</a:t>
            </a:r>
            <a:endParaRPr lang="en-US" sz="1600" dirty="0"/>
          </a:p>
        </p:txBody>
      </p:sp>
      <p:sp>
        <p:nvSpPr>
          <p:cNvPr id="18" name="Shape 15"/>
          <p:cNvSpPr/>
          <p:nvPr/>
        </p:nvSpPr>
        <p:spPr>
          <a:xfrm>
            <a:off x="850392" y="2468880"/>
            <a:ext cx="1801368" cy="0"/>
          </a:xfrm>
          <a:prstGeom prst="line">
            <a:avLst/>
          </a:prstGeom>
          <a:noFill/>
          <a:ln w="25400">
            <a:solidFill>
              <a:srgbClr val="F28C28"/>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Know alarm meaning</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nearest safe exit</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Report to assembly area</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Wait for all-clear</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F28C28"/>
          </a:solidFill>
          <a:ln w="12700">
            <a:solidFill>
              <a:srgbClr val="F28C28">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04</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Route is blocked</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Alarm is confusing</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Someone is unaccounted for</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F28C28"/>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Emergency contact / assembly</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Emergencies are not the time to learn the plan. The little thing is knowing the route, the assembly point, and who to tell when something is wrong before the alarm ever sounds.</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F28C28"/>
          </a:solidFill>
          <a:ln w="12700">
            <a:solidFill>
              <a:srgbClr val="F28C28"/>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KNOW BEFORE THE ALARM</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NEAR-MISS REPORTING</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05 • Employer reporting process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DF5F5F"/>
          </a:solidFill>
          <a:ln w="12700">
            <a:solidFill>
              <a:srgbClr val="DF5F5F">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DF5F5F"/>
                </a:solidFill>
                <a:latin typeface="Aptos" pitchFamily="34" charset="0"/>
                <a:ea typeface="Aptos" pitchFamily="34" charset="-122"/>
                <a:cs typeface="Aptos" pitchFamily="34" charset="-120"/>
              </a:rPr>
              <a:t>05</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NEAR-MISS REPORTING</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17" name="Text 14"/>
          <p:cNvSpPr/>
          <p:nvPr/>
        </p:nvSpPr>
        <p:spPr>
          <a:xfrm>
            <a:off x="847373" y="2020824"/>
            <a:ext cx="1901952" cy="502920"/>
          </a:xfrm>
          <a:prstGeom prst="rect">
            <a:avLst/>
          </a:prstGeom>
          <a:noFill/>
          <a:ln/>
        </p:spPr>
        <p:txBody>
          <a:bodyPr wrap="square" lIns="508" tIns="508" rIns="508" bIns="508" rtlCol="0" anchor="t">
            <a:normAutofit fontScale="85000" lnSpcReduction="10000"/>
          </a:bodyPr>
          <a:lstStyle/>
          <a:p>
            <a:pPr marL="0" indent="0" algn="l">
              <a:buNone/>
            </a:pPr>
            <a:r>
              <a:rPr lang="en-US" sz="1600" b="1" dirty="0">
                <a:solidFill>
                  <a:srgbClr val="FFFFFF"/>
                </a:solidFill>
                <a:latin typeface="Aptos" pitchFamily="34" charset="0"/>
                <a:ea typeface="Aptos" pitchFamily="34" charset="-122"/>
                <a:cs typeface="Aptos" pitchFamily="34" charset="-120"/>
              </a:rPr>
              <a:t>NOTHING HAPPENED—THIS TIME</a:t>
            </a:r>
            <a:endParaRPr lang="en-US" sz="1600" dirty="0"/>
          </a:p>
        </p:txBody>
      </p:sp>
      <p:sp>
        <p:nvSpPr>
          <p:cNvPr id="18" name="Shape 15"/>
          <p:cNvSpPr/>
          <p:nvPr/>
        </p:nvSpPr>
        <p:spPr>
          <a:xfrm>
            <a:off x="850392" y="2468880"/>
            <a:ext cx="1801368" cy="0"/>
          </a:xfrm>
          <a:prstGeom prst="line">
            <a:avLst/>
          </a:prstGeom>
          <a:noFill/>
          <a:ln w="25400">
            <a:solidFill>
              <a:srgbClr val="DF5F5F"/>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Report close calls</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Focus on hazard, not blame</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Capture details fast</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Correct before repeat</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DF5F5F"/>
          </a:solidFill>
          <a:ln w="12700">
            <a:solidFill>
              <a:srgbClr val="DF5F5F">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05</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Hazard is still present</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Someone could repeat exposure</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It is being brushed off</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DF5F5F"/>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Near-miss link / QR</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A near miss is not paperwork; it is a preview. The little thing is speaking up while the details are fresh, before luck gets mistaken for safety.</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DF5F5F"/>
          </a:solidFill>
          <a:ln w="12700">
            <a:solidFill>
              <a:srgbClr val="DF5F5F"/>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NOTHING HAPPENED—THIS TIME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CHEMICAL LABEL BASICS</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06 • OSHA 1910.1200</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8B75D7"/>
          </a:solidFill>
          <a:ln w="12700">
            <a:solidFill>
              <a:srgbClr val="8B75D7">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8B75D7"/>
                </a:solidFill>
                <a:latin typeface="Aptos" pitchFamily="34" charset="0"/>
                <a:ea typeface="Aptos" pitchFamily="34" charset="-122"/>
                <a:cs typeface="Aptos" pitchFamily="34" charset="-120"/>
              </a:rPr>
              <a:t>06</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CHEMICAL LABEL BASICS</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GHS</a:t>
            </a:r>
            <a:endParaRPr lang="en-US" sz="1600" dirty="0"/>
          </a:p>
        </p:txBody>
      </p:sp>
      <p:sp>
        <p:nvSpPr>
          <p:cNvPr id="17" name="Text 14"/>
          <p:cNvSpPr/>
          <p:nvPr/>
        </p:nvSpPr>
        <p:spPr>
          <a:xfrm>
            <a:off x="85039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READ BEFORE YOU USE</a:t>
            </a:r>
            <a:endParaRPr lang="en-US" sz="1600" dirty="0"/>
          </a:p>
        </p:txBody>
      </p:sp>
      <p:sp>
        <p:nvSpPr>
          <p:cNvPr id="18" name="Shape 15"/>
          <p:cNvSpPr/>
          <p:nvPr/>
        </p:nvSpPr>
        <p:spPr>
          <a:xfrm>
            <a:off x="850392" y="2468880"/>
            <a:ext cx="1801368" cy="0"/>
          </a:xfrm>
          <a:prstGeom prst="line">
            <a:avLst/>
          </a:prstGeom>
          <a:noFill/>
          <a:ln w="25400">
            <a:solidFill>
              <a:srgbClr val="8B75D7"/>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Confirm product name</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Read signal word</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Check pictograms</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SDS when needed</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8B75D7"/>
          </a:solidFill>
          <a:ln w="12700">
            <a:solidFill>
              <a:srgbClr val="8B75D7">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06</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Container is unlabeled</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Label/SDS do not match</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Hazard is not understood</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8B75D7"/>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SDS access / QR</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The label is the first warning system. The little thing is taking a few seconds to confirm what it is, what it can do, and what precautions are required before the container is opened.</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8B75D7"/>
          </a:solidFill>
          <a:ln w="12700">
            <a:solidFill>
              <a:srgbClr val="8B75D7"/>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READ BEFORE YOU USE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STOP-WORK AUTHORITY</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Pocket Card 07 • Employer stop-work policy</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417320"/>
            <a:ext cx="4160520" cy="2377440"/>
          </a:xfrm>
          <a:prstGeom prst="roundRect">
            <a:avLst>
              <a:gd name="adj" fmla="val 4615"/>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758952" y="1490472"/>
            <a:ext cx="4014216" cy="2231136"/>
          </a:xfrm>
          <a:prstGeom prst="roundRect">
            <a:avLst>
              <a:gd name="adj" fmla="val 4098"/>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886200" y="1417320"/>
            <a:ext cx="960120" cy="2377440"/>
          </a:xfrm>
          <a:prstGeom prst="roundRect">
            <a:avLst>
              <a:gd name="adj" fmla="val 9524"/>
            </a:avLst>
          </a:prstGeom>
          <a:solidFill>
            <a:srgbClr val="36A3A3"/>
          </a:solidFill>
          <a:ln w="12700">
            <a:solidFill>
              <a:srgbClr val="36A3A3">
                <a:alpha val="0"/>
              </a:srgbClr>
            </a:solidFill>
            <a:prstDash val="solid"/>
          </a:ln>
        </p:spPr>
        <p:txBody>
          <a:bodyPr/>
          <a:lstStyle/>
          <a:p>
            <a:endParaRPr lang="en-US"/>
          </a:p>
        </p:txBody>
      </p:sp>
      <p:sp>
        <p:nvSpPr>
          <p:cNvPr id="13" name="Shape 10"/>
          <p:cNvSpPr/>
          <p:nvPr/>
        </p:nvSpPr>
        <p:spPr>
          <a:xfrm>
            <a:off x="3703320" y="1417320"/>
            <a:ext cx="411480" cy="237744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82296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36A3A3"/>
                </a:solidFill>
                <a:latin typeface="Aptos" pitchFamily="34" charset="0"/>
                <a:ea typeface="Aptos" pitchFamily="34" charset="-122"/>
                <a:cs typeface="Aptos" pitchFamily="34" charset="-120"/>
              </a:rPr>
              <a:t>07</a:t>
            </a:r>
            <a:endParaRPr lang="en-US" sz="900" dirty="0"/>
          </a:p>
        </p:txBody>
      </p:sp>
      <p:sp>
        <p:nvSpPr>
          <p:cNvPr id="15" name="Text 12"/>
          <p:cNvSpPr/>
          <p:nvPr/>
        </p:nvSpPr>
        <p:spPr>
          <a:xfrm>
            <a:off x="121615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STOP-WORK AUTHORITY</a:t>
            </a:r>
            <a:endParaRPr lang="en-US" sz="860" dirty="0"/>
          </a:p>
        </p:txBody>
      </p:sp>
      <p:sp>
        <p:nvSpPr>
          <p:cNvPr id="16" name="Text 13"/>
          <p:cNvSpPr/>
          <p:nvPr/>
        </p:nvSpPr>
        <p:spPr>
          <a:xfrm>
            <a:off x="3986784" y="16642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STOP</a:t>
            </a:r>
            <a:endParaRPr lang="en-US" sz="1600" dirty="0"/>
          </a:p>
        </p:txBody>
      </p:sp>
      <p:sp>
        <p:nvSpPr>
          <p:cNvPr id="17" name="Text 14"/>
          <p:cNvSpPr/>
          <p:nvPr/>
        </p:nvSpPr>
        <p:spPr>
          <a:xfrm>
            <a:off x="85039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IF IT'S OFF, STOP</a:t>
            </a:r>
            <a:endParaRPr lang="en-US" sz="1600" dirty="0"/>
          </a:p>
        </p:txBody>
      </p:sp>
      <p:sp>
        <p:nvSpPr>
          <p:cNvPr id="18" name="Shape 15"/>
          <p:cNvSpPr/>
          <p:nvPr/>
        </p:nvSpPr>
        <p:spPr>
          <a:xfrm>
            <a:off x="850392" y="2468880"/>
            <a:ext cx="1801368" cy="0"/>
          </a:xfrm>
          <a:prstGeom prst="line">
            <a:avLst/>
          </a:prstGeom>
          <a:noFill/>
          <a:ln w="25400">
            <a:solidFill>
              <a:srgbClr val="36A3A3"/>
            </a:solidFill>
            <a:prstDash val="solid"/>
          </a:ln>
        </p:spPr>
        <p:txBody>
          <a:bodyPr/>
          <a:lstStyle/>
          <a:p>
            <a:endParaRPr lang="en-US"/>
          </a:p>
        </p:txBody>
      </p:sp>
      <p:sp>
        <p:nvSpPr>
          <p:cNvPr id="19" name="Text 16"/>
          <p:cNvSpPr/>
          <p:nvPr/>
        </p:nvSpPr>
        <p:spPr>
          <a:xfrm>
            <a:off x="89611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Pause when conditions change</a:t>
            </a:r>
            <a:endParaRPr lang="en-US" sz="680" dirty="0"/>
          </a:p>
        </p:txBody>
      </p:sp>
      <p:sp>
        <p:nvSpPr>
          <p:cNvPr id="20" name="Text 17"/>
          <p:cNvSpPr/>
          <p:nvPr/>
        </p:nvSpPr>
        <p:spPr>
          <a:xfrm>
            <a:off x="89611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Protect people first</a:t>
            </a:r>
            <a:endParaRPr lang="en-US" sz="680" dirty="0"/>
          </a:p>
        </p:txBody>
      </p:sp>
      <p:sp>
        <p:nvSpPr>
          <p:cNvPr id="21" name="Text 18"/>
          <p:cNvSpPr/>
          <p:nvPr/>
        </p:nvSpPr>
        <p:spPr>
          <a:xfrm>
            <a:off x="89611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Explain the concern</a:t>
            </a:r>
            <a:endParaRPr lang="en-US" sz="680" dirty="0"/>
          </a:p>
        </p:txBody>
      </p:sp>
      <p:sp>
        <p:nvSpPr>
          <p:cNvPr id="22" name="Text 19"/>
          <p:cNvSpPr/>
          <p:nvPr/>
        </p:nvSpPr>
        <p:spPr>
          <a:xfrm>
            <a:off x="89611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Resume after resolution</a:t>
            </a:r>
            <a:endParaRPr lang="en-US" sz="680" dirty="0"/>
          </a:p>
        </p:txBody>
      </p:sp>
      <p:sp>
        <p:nvSpPr>
          <p:cNvPr id="23" name="Text 20"/>
          <p:cNvSpPr/>
          <p:nvPr/>
        </p:nvSpPr>
        <p:spPr>
          <a:xfrm>
            <a:off x="39136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685800" y="4069080"/>
            <a:ext cx="4160520" cy="2377440"/>
          </a:xfrm>
          <a:prstGeom prst="roundRect">
            <a:avLst>
              <a:gd name="adj" fmla="val 4615"/>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685800" y="4069080"/>
            <a:ext cx="4160520" cy="320040"/>
          </a:xfrm>
          <a:prstGeom prst="roundRect">
            <a:avLst>
              <a:gd name="adj" fmla="val 31429"/>
            </a:avLst>
          </a:prstGeom>
          <a:solidFill>
            <a:srgbClr val="36A3A3"/>
          </a:solidFill>
          <a:ln w="12700">
            <a:solidFill>
              <a:srgbClr val="36A3A3">
                <a:alpha val="0"/>
              </a:srgbClr>
            </a:solidFill>
            <a:prstDash val="solid"/>
          </a:ln>
        </p:spPr>
        <p:txBody>
          <a:bodyPr/>
          <a:lstStyle/>
          <a:p>
            <a:endParaRPr lang="en-US"/>
          </a:p>
        </p:txBody>
      </p:sp>
      <p:sp>
        <p:nvSpPr>
          <p:cNvPr id="26" name="Text 23"/>
          <p:cNvSpPr/>
          <p:nvPr/>
        </p:nvSpPr>
        <p:spPr>
          <a:xfrm>
            <a:off x="7955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438912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07</a:t>
            </a:r>
            <a:endParaRPr lang="en-US" sz="720" dirty="0"/>
          </a:p>
        </p:txBody>
      </p:sp>
      <p:sp>
        <p:nvSpPr>
          <p:cNvPr id="28" name="Text 25"/>
          <p:cNvSpPr/>
          <p:nvPr/>
        </p:nvSpPr>
        <p:spPr>
          <a:xfrm>
            <a:off x="8503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Safeguard missing/defeated</a:t>
            </a:r>
            <a:endParaRPr lang="en-US" sz="760" dirty="0"/>
          </a:p>
        </p:txBody>
      </p:sp>
      <p:sp>
        <p:nvSpPr>
          <p:cNvPr id="29" name="Text 26"/>
          <p:cNvSpPr/>
          <p:nvPr/>
        </p:nvSpPr>
        <p:spPr>
          <a:xfrm>
            <a:off x="8503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Plan no longer matches work</a:t>
            </a:r>
            <a:endParaRPr lang="en-US" sz="760" dirty="0"/>
          </a:p>
        </p:txBody>
      </p:sp>
      <p:sp>
        <p:nvSpPr>
          <p:cNvPr id="30" name="Text 27"/>
          <p:cNvSpPr/>
          <p:nvPr/>
        </p:nvSpPr>
        <p:spPr>
          <a:xfrm>
            <a:off x="8503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Pressure replaces judgment</a:t>
            </a:r>
            <a:endParaRPr lang="en-US" sz="760" dirty="0"/>
          </a:p>
        </p:txBody>
      </p:sp>
      <p:sp>
        <p:nvSpPr>
          <p:cNvPr id="31" name="Shape 28"/>
          <p:cNvSpPr/>
          <p:nvPr/>
        </p:nvSpPr>
        <p:spPr>
          <a:xfrm>
            <a:off x="832104" y="5230368"/>
            <a:ext cx="1856232" cy="420624"/>
          </a:xfrm>
          <a:prstGeom prst="roundRect">
            <a:avLst>
              <a:gd name="adj" fmla="val 15217"/>
            </a:avLst>
          </a:prstGeom>
          <a:solidFill>
            <a:srgbClr val="FFF8D7"/>
          </a:solidFill>
          <a:ln w="12700">
            <a:solidFill>
              <a:srgbClr val="36A3A3"/>
            </a:solidFill>
            <a:prstDash val="solid"/>
          </a:ln>
        </p:spPr>
        <p:txBody>
          <a:bodyPr/>
          <a:lstStyle/>
          <a:p>
            <a:endParaRPr lang="en-US"/>
          </a:p>
        </p:txBody>
      </p:sp>
      <p:sp>
        <p:nvSpPr>
          <p:cNvPr id="32" name="Text 29"/>
          <p:cNvSpPr/>
          <p:nvPr/>
        </p:nvSpPr>
        <p:spPr>
          <a:xfrm>
            <a:off x="9144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9144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Stop-work contact / QR</a:t>
            </a:r>
            <a:endParaRPr lang="en-US" sz="620" dirty="0"/>
          </a:p>
        </p:txBody>
      </p:sp>
      <p:sp>
        <p:nvSpPr>
          <p:cNvPr id="34" name="Shape 31"/>
          <p:cNvSpPr/>
          <p:nvPr/>
        </p:nvSpPr>
        <p:spPr>
          <a:xfrm>
            <a:off x="28986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29809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8503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3517092" y="5650992"/>
            <a:ext cx="226152" cy="192024"/>
          </a:xfrm>
          <a:prstGeom prst="rect">
            <a:avLst/>
          </a:prstGeom>
        </p:spPr>
      </p:pic>
      <p:sp>
        <p:nvSpPr>
          <p:cNvPr id="38" name="Text 34"/>
          <p:cNvSpPr/>
          <p:nvPr/>
        </p:nvSpPr>
        <p:spPr>
          <a:xfrm>
            <a:off x="5532120" y="13716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60-SECOND TALK TRACK</a:t>
            </a:r>
            <a:endParaRPr lang="en-US" sz="1200" dirty="0"/>
          </a:p>
        </p:txBody>
      </p:sp>
      <p:sp>
        <p:nvSpPr>
          <p:cNvPr id="39" name="Text 35"/>
          <p:cNvSpPr/>
          <p:nvPr/>
        </p:nvSpPr>
        <p:spPr>
          <a:xfrm>
            <a:off x="5532120" y="1691640"/>
            <a:ext cx="4800600" cy="786384"/>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Stopping work is not refusing to work; it is choosing to control risk before the work continues. The little thing is trusting the uneasy moment enough to pause and ask.</a:t>
            </a:r>
            <a:endParaRPr lang="en-US" sz="1500" dirty="0"/>
          </a:p>
        </p:txBody>
      </p:sp>
      <p:sp>
        <p:nvSpPr>
          <p:cNvPr id="40" name="Text 36"/>
          <p:cNvSpPr/>
          <p:nvPr/>
        </p:nvSpPr>
        <p:spPr>
          <a:xfrm>
            <a:off x="5532120" y="274320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RELATABLE PROMPTS</a:t>
            </a:r>
            <a:endParaRPr lang="en-US" sz="1200" dirty="0"/>
          </a:p>
        </p:txBody>
      </p:sp>
      <p:sp>
        <p:nvSpPr>
          <p:cNvPr id="41" name="Shape 37"/>
          <p:cNvSpPr/>
          <p:nvPr/>
        </p:nvSpPr>
        <p:spPr>
          <a:xfrm>
            <a:off x="5541264" y="3081528"/>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2" name="Text 38"/>
          <p:cNvSpPr/>
          <p:nvPr/>
        </p:nvSpPr>
        <p:spPr>
          <a:xfrm>
            <a:off x="5696712" y="3182112"/>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Where could this show up in our area today?</a:t>
            </a:r>
            <a:endParaRPr lang="en-US" sz="930" dirty="0"/>
          </a:p>
        </p:txBody>
      </p:sp>
      <p:sp>
        <p:nvSpPr>
          <p:cNvPr id="43" name="Shape 39"/>
          <p:cNvSpPr/>
          <p:nvPr/>
        </p:nvSpPr>
        <p:spPr>
          <a:xfrm>
            <a:off x="5541264" y="3557016"/>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4" name="Text 40"/>
          <p:cNvSpPr/>
          <p:nvPr/>
        </p:nvSpPr>
        <p:spPr>
          <a:xfrm>
            <a:off x="5696712" y="3657600"/>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makes the safe step easy to skip when production is moving?</a:t>
            </a:r>
            <a:endParaRPr lang="en-US" sz="930" dirty="0"/>
          </a:p>
        </p:txBody>
      </p:sp>
      <p:sp>
        <p:nvSpPr>
          <p:cNvPr id="45" name="Shape 41"/>
          <p:cNvSpPr/>
          <p:nvPr/>
        </p:nvSpPr>
        <p:spPr>
          <a:xfrm>
            <a:off x="5541264" y="4032504"/>
            <a:ext cx="5120640" cy="347472"/>
          </a:xfrm>
          <a:prstGeom prst="roundRect">
            <a:avLst>
              <a:gd name="adj" fmla="val 21053"/>
            </a:avLst>
          </a:prstGeom>
          <a:solidFill>
            <a:srgbClr val="F8FAFC"/>
          </a:solidFill>
          <a:ln w="12700">
            <a:solidFill>
              <a:srgbClr val="D6DEE6"/>
            </a:solidFill>
            <a:prstDash val="solid"/>
          </a:ln>
        </p:spPr>
        <p:txBody>
          <a:bodyPr/>
          <a:lstStyle/>
          <a:p>
            <a:endParaRPr lang="en-US"/>
          </a:p>
        </p:txBody>
      </p:sp>
      <p:sp>
        <p:nvSpPr>
          <p:cNvPr id="46" name="Text 42"/>
          <p:cNvSpPr/>
          <p:nvPr/>
        </p:nvSpPr>
        <p:spPr>
          <a:xfrm>
            <a:off x="5696712" y="4133088"/>
            <a:ext cx="4754880" cy="109728"/>
          </a:xfrm>
          <a:prstGeom prst="rect">
            <a:avLst/>
          </a:prstGeom>
          <a:noFill/>
          <a:ln/>
        </p:spPr>
        <p:txBody>
          <a:bodyPr wrap="square" lIns="508" tIns="508" rIns="508" bIns="508" rtlCol="0" anchor="t">
            <a:normAutofit/>
          </a:bodyPr>
          <a:lstStyle/>
          <a:p>
            <a:pPr marL="0" indent="0" algn="l">
              <a:buNone/>
            </a:pPr>
            <a:r>
              <a:rPr lang="en-US" sz="930" dirty="0">
                <a:solidFill>
                  <a:srgbClr val="04192B"/>
                </a:solidFill>
                <a:latin typeface="Aptos" pitchFamily="34" charset="0"/>
                <a:ea typeface="Aptos" pitchFamily="34" charset="-122"/>
                <a:cs typeface="Aptos" pitchFamily="34" charset="-120"/>
              </a:rPr>
              <a:t>What is one small thing we can fix before the next shift?</a:t>
            </a:r>
            <a:endParaRPr lang="en-US" sz="930" dirty="0"/>
          </a:p>
        </p:txBody>
      </p:sp>
      <p:sp>
        <p:nvSpPr>
          <p:cNvPr id="47" name="Text 43"/>
          <p:cNvSpPr/>
          <p:nvPr/>
        </p:nvSpPr>
        <p:spPr>
          <a:xfrm>
            <a:off x="5532120" y="4709160"/>
            <a:ext cx="2926080" cy="228600"/>
          </a:xfrm>
          <a:prstGeom prst="rect">
            <a:avLst/>
          </a:prstGeom>
          <a:noFill/>
          <a:ln/>
        </p:spPr>
        <p:txBody>
          <a:bodyPr wrap="square" lIns="508" tIns="508" rIns="508" bIns="508" rtlCol="0" anchor="t">
            <a:normAutofit/>
          </a:bodyPr>
          <a:lstStyle/>
          <a:p>
            <a:pPr marL="0" indent="0" algn="l">
              <a:buNone/>
            </a:pPr>
            <a:r>
              <a:rPr lang="en-US" sz="1200" b="1" dirty="0">
                <a:solidFill>
                  <a:srgbClr val="56616B"/>
                </a:solidFill>
                <a:latin typeface="Aptos" pitchFamily="34" charset="0"/>
                <a:ea typeface="Aptos" pitchFamily="34" charset="-122"/>
                <a:cs typeface="Aptos" pitchFamily="34" charset="-120"/>
              </a:rPr>
              <a:t>CUSTOMIZATION IDEAS</a:t>
            </a:r>
            <a:endParaRPr lang="en-US" sz="1200" dirty="0"/>
          </a:p>
        </p:txBody>
      </p:sp>
      <p:sp>
        <p:nvSpPr>
          <p:cNvPr id="48" name="Text 44"/>
          <p:cNvSpPr/>
          <p:nvPr/>
        </p:nvSpPr>
        <p:spPr>
          <a:xfrm>
            <a:off x="5532120" y="5010912"/>
            <a:ext cx="4892040" cy="493776"/>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Replace the yellow field with your internal procedure name, emergency number, reporting link, SDS system, escalation contact, or a verified QR code.</a:t>
            </a:r>
            <a:endParaRPr lang="en-US" sz="1250" dirty="0"/>
          </a:p>
        </p:txBody>
      </p:sp>
      <p:sp>
        <p:nvSpPr>
          <p:cNvPr id="49" name="Shape 45"/>
          <p:cNvSpPr/>
          <p:nvPr/>
        </p:nvSpPr>
        <p:spPr>
          <a:xfrm>
            <a:off x="5532120" y="5742432"/>
            <a:ext cx="5074920" cy="502920"/>
          </a:xfrm>
          <a:prstGeom prst="roundRect">
            <a:avLst>
              <a:gd name="adj" fmla="val 18182"/>
            </a:avLst>
          </a:prstGeom>
          <a:solidFill>
            <a:srgbClr val="36A3A3"/>
          </a:solidFill>
          <a:ln w="12700">
            <a:solidFill>
              <a:srgbClr val="36A3A3"/>
            </a:solidFill>
            <a:prstDash val="solid"/>
          </a:ln>
        </p:spPr>
        <p:txBody>
          <a:bodyPr/>
          <a:lstStyle/>
          <a:p>
            <a:endParaRPr lang="en-US"/>
          </a:p>
        </p:txBody>
      </p:sp>
      <p:sp>
        <p:nvSpPr>
          <p:cNvPr id="50" name="Text 46"/>
          <p:cNvSpPr/>
          <p:nvPr/>
        </p:nvSpPr>
        <p:spPr>
          <a:xfrm>
            <a:off x="5715000" y="5897880"/>
            <a:ext cx="4709160" cy="146304"/>
          </a:xfrm>
          <a:prstGeom prst="rect">
            <a:avLst/>
          </a:prstGeom>
          <a:noFill/>
          <a:ln/>
        </p:spPr>
        <p:txBody>
          <a:bodyPr wrap="square" lIns="508" tIns="508" rIns="508" bIns="508" rtlCol="0" anchor="t">
            <a:normAutofit/>
          </a:bodyPr>
          <a:lstStyle/>
          <a:p>
            <a:pPr marL="0" indent="0" algn="ctr">
              <a:buNone/>
            </a:pPr>
            <a:r>
              <a:rPr lang="en-US" sz="1200" b="1" dirty="0">
                <a:solidFill>
                  <a:srgbClr val="04192B"/>
                </a:solidFill>
                <a:latin typeface="Aptos" pitchFamily="34" charset="0"/>
                <a:ea typeface="Aptos" pitchFamily="34" charset="-122"/>
                <a:cs typeface="Aptos" pitchFamily="34" charset="-120"/>
              </a:rPr>
              <a:t>IF IT'S OFF, STOP</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Print Sheet — Fronts</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Set printer to 100% scale; landscape; cut along card edges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566928" y="13258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640080" y="13990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2807208" y="1325880"/>
            <a:ext cx="960120" cy="1828800"/>
          </a:xfrm>
          <a:prstGeom prst="roundRect">
            <a:avLst>
              <a:gd name="adj" fmla="val 9524"/>
            </a:avLst>
          </a:prstGeom>
          <a:solidFill>
            <a:srgbClr val="F7BE1C"/>
          </a:solidFill>
          <a:ln w="12700">
            <a:solidFill>
              <a:srgbClr val="F7BE1C">
                <a:alpha val="0"/>
              </a:srgbClr>
            </a:solidFill>
            <a:prstDash val="solid"/>
          </a:ln>
        </p:spPr>
        <p:txBody>
          <a:bodyPr/>
          <a:lstStyle/>
          <a:p>
            <a:endParaRPr lang="en-US"/>
          </a:p>
        </p:txBody>
      </p:sp>
      <p:sp>
        <p:nvSpPr>
          <p:cNvPr id="13" name="Shape 10"/>
          <p:cNvSpPr/>
          <p:nvPr/>
        </p:nvSpPr>
        <p:spPr>
          <a:xfrm>
            <a:off x="2624328" y="13258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704088" y="14904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7BE1C"/>
                </a:solidFill>
                <a:latin typeface="Aptos" pitchFamily="34" charset="0"/>
                <a:ea typeface="Aptos" pitchFamily="34" charset="-122"/>
                <a:cs typeface="Aptos" pitchFamily="34" charset="-120"/>
              </a:rPr>
              <a:t>01</a:t>
            </a:r>
            <a:endParaRPr lang="en-US" sz="900" dirty="0"/>
          </a:p>
        </p:txBody>
      </p:sp>
      <p:sp>
        <p:nvSpPr>
          <p:cNvPr id="15" name="Text 12"/>
          <p:cNvSpPr/>
          <p:nvPr/>
        </p:nvSpPr>
        <p:spPr>
          <a:xfrm>
            <a:off x="1097280" y="14813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LOCKOUT / TAGOUT</a:t>
            </a:r>
            <a:endParaRPr lang="en-US" sz="860" dirty="0"/>
          </a:p>
        </p:txBody>
      </p:sp>
      <p:sp>
        <p:nvSpPr>
          <p:cNvPr id="16" name="Text 13"/>
          <p:cNvSpPr/>
          <p:nvPr/>
        </p:nvSpPr>
        <p:spPr>
          <a:xfrm>
            <a:off x="2907792" y="157276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17" name="Text 14"/>
          <p:cNvSpPr/>
          <p:nvPr/>
        </p:nvSpPr>
        <p:spPr>
          <a:xfrm>
            <a:off x="731520" y="18928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OFF ISN'T ISOLATED</a:t>
            </a:r>
            <a:endParaRPr lang="en-US" sz="1600" dirty="0"/>
          </a:p>
        </p:txBody>
      </p:sp>
      <p:sp>
        <p:nvSpPr>
          <p:cNvPr id="18" name="Shape 15"/>
          <p:cNvSpPr/>
          <p:nvPr/>
        </p:nvSpPr>
        <p:spPr>
          <a:xfrm>
            <a:off x="731520" y="2377440"/>
            <a:ext cx="1801368" cy="0"/>
          </a:xfrm>
          <a:prstGeom prst="line">
            <a:avLst/>
          </a:prstGeom>
          <a:noFill/>
          <a:ln w="25400">
            <a:solidFill>
              <a:srgbClr val="F7BE1C"/>
            </a:solidFill>
            <a:prstDash val="solid"/>
          </a:ln>
        </p:spPr>
        <p:txBody>
          <a:bodyPr/>
          <a:lstStyle/>
          <a:p>
            <a:endParaRPr lang="en-US"/>
          </a:p>
        </p:txBody>
      </p:sp>
      <p:sp>
        <p:nvSpPr>
          <p:cNvPr id="19" name="Text 16"/>
          <p:cNvSpPr/>
          <p:nvPr/>
        </p:nvSpPr>
        <p:spPr>
          <a:xfrm>
            <a:off x="777240" y="24871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Identify all energy</a:t>
            </a:r>
            <a:endParaRPr lang="en-US" sz="680" dirty="0"/>
          </a:p>
        </p:txBody>
      </p:sp>
      <p:sp>
        <p:nvSpPr>
          <p:cNvPr id="20" name="Text 17"/>
          <p:cNvSpPr/>
          <p:nvPr/>
        </p:nvSpPr>
        <p:spPr>
          <a:xfrm>
            <a:off x="777240" y="26517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Isolate &amp; lock/tag</a:t>
            </a:r>
            <a:endParaRPr lang="en-US" sz="680" dirty="0"/>
          </a:p>
        </p:txBody>
      </p:sp>
      <p:sp>
        <p:nvSpPr>
          <p:cNvPr id="21" name="Text 18"/>
          <p:cNvSpPr/>
          <p:nvPr/>
        </p:nvSpPr>
        <p:spPr>
          <a:xfrm>
            <a:off x="777240" y="28163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Control stored energy</a:t>
            </a:r>
            <a:endParaRPr lang="en-US" sz="680" dirty="0"/>
          </a:p>
        </p:txBody>
      </p:sp>
      <p:sp>
        <p:nvSpPr>
          <p:cNvPr id="22" name="Text 19"/>
          <p:cNvSpPr/>
          <p:nvPr/>
        </p:nvSpPr>
        <p:spPr>
          <a:xfrm>
            <a:off x="777240" y="29809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Verify zero energy</a:t>
            </a:r>
            <a:endParaRPr lang="en-US" sz="680" dirty="0"/>
          </a:p>
        </p:txBody>
      </p:sp>
      <p:sp>
        <p:nvSpPr>
          <p:cNvPr id="23" name="Text 20"/>
          <p:cNvSpPr/>
          <p:nvPr/>
        </p:nvSpPr>
        <p:spPr>
          <a:xfrm>
            <a:off x="2834640" y="28529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4489704" y="13258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25" name="Shape 22"/>
          <p:cNvSpPr/>
          <p:nvPr/>
        </p:nvSpPr>
        <p:spPr>
          <a:xfrm>
            <a:off x="4562856" y="13990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26" name="Shape 23"/>
          <p:cNvSpPr/>
          <p:nvPr/>
        </p:nvSpPr>
        <p:spPr>
          <a:xfrm>
            <a:off x="6729984" y="1325880"/>
            <a:ext cx="960120" cy="1828800"/>
          </a:xfrm>
          <a:prstGeom prst="roundRect">
            <a:avLst>
              <a:gd name="adj" fmla="val 9524"/>
            </a:avLst>
          </a:prstGeom>
          <a:solidFill>
            <a:srgbClr val="67B7DC"/>
          </a:solidFill>
          <a:ln w="12700">
            <a:solidFill>
              <a:srgbClr val="67B7DC">
                <a:alpha val="0"/>
              </a:srgbClr>
            </a:solidFill>
            <a:prstDash val="solid"/>
          </a:ln>
        </p:spPr>
        <p:txBody>
          <a:bodyPr/>
          <a:lstStyle/>
          <a:p>
            <a:endParaRPr lang="en-US"/>
          </a:p>
        </p:txBody>
      </p:sp>
      <p:sp>
        <p:nvSpPr>
          <p:cNvPr id="27" name="Shape 24"/>
          <p:cNvSpPr/>
          <p:nvPr/>
        </p:nvSpPr>
        <p:spPr>
          <a:xfrm>
            <a:off x="6547104" y="13258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28" name="Text 25"/>
          <p:cNvSpPr/>
          <p:nvPr/>
        </p:nvSpPr>
        <p:spPr>
          <a:xfrm>
            <a:off x="4626864" y="14904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67B7DC"/>
                </a:solidFill>
                <a:latin typeface="Aptos" pitchFamily="34" charset="0"/>
                <a:ea typeface="Aptos" pitchFamily="34" charset="-122"/>
                <a:cs typeface="Aptos" pitchFamily="34" charset="-120"/>
              </a:rPr>
              <a:t>02</a:t>
            </a:r>
            <a:endParaRPr lang="en-US" sz="900" dirty="0"/>
          </a:p>
        </p:txBody>
      </p:sp>
      <p:sp>
        <p:nvSpPr>
          <p:cNvPr id="29" name="Text 26"/>
          <p:cNvSpPr/>
          <p:nvPr/>
        </p:nvSpPr>
        <p:spPr>
          <a:xfrm>
            <a:off x="5020056" y="14813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PPE SELECTION</a:t>
            </a:r>
            <a:endParaRPr lang="en-US" sz="860" dirty="0"/>
          </a:p>
        </p:txBody>
      </p:sp>
      <p:sp>
        <p:nvSpPr>
          <p:cNvPr id="30" name="Text 27"/>
          <p:cNvSpPr/>
          <p:nvPr/>
        </p:nvSpPr>
        <p:spPr>
          <a:xfrm>
            <a:off x="6830568" y="157276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PPE</a:t>
            </a:r>
            <a:endParaRPr lang="en-US" sz="1600" dirty="0"/>
          </a:p>
        </p:txBody>
      </p:sp>
      <p:sp>
        <p:nvSpPr>
          <p:cNvPr id="31" name="Text 28"/>
          <p:cNvSpPr/>
          <p:nvPr/>
        </p:nvSpPr>
        <p:spPr>
          <a:xfrm>
            <a:off x="4654296" y="18928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ALMOST RIGHT ISN'T RIGHT</a:t>
            </a:r>
            <a:endParaRPr lang="en-US" sz="1600" dirty="0"/>
          </a:p>
        </p:txBody>
      </p:sp>
      <p:sp>
        <p:nvSpPr>
          <p:cNvPr id="32" name="Shape 29"/>
          <p:cNvSpPr/>
          <p:nvPr/>
        </p:nvSpPr>
        <p:spPr>
          <a:xfrm>
            <a:off x="4654296" y="2377440"/>
            <a:ext cx="1801368" cy="0"/>
          </a:xfrm>
          <a:prstGeom prst="line">
            <a:avLst/>
          </a:prstGeom>
          <a:noFill/>
          <a:ln w="25400">
            <a:solidFill>
              <a:srgbClr val="67B7DC"/>
            </a:solidFill>
            <a:prstDash val="solid"/>
          </a:ln>
        </p:spPr>
        <p:txBody>
          <a:bodyPr/>
          <a:lstStyle/>
          <a:p>
            <a:endParaRPr lang="en-US"/>
          </a:p>
        </p:txBody>
      </p:sp>
      <p:sp>
        <p:nvSpPr>
          <p:cNvPr id="33" name="Text 30"/>
          <p:cNvSpPr/>
          <p:nvPr/>
        </p:nvSpPr>
        <p:spPr>
          <a:xfrm>
            <a:off x="4700016" y="24871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Start with the hazard</a:t>
            </a:r>
            <a:endParaRPr lang="en-US" sz="680" dirty="0"/>
          </a:p>
        </p:txBody>
      </p:sp>
      <p:sp>
        <p:nvSpPr>
          <p:cNvPr id="34" name="Text 31"/>
          <p:cNvSpPr/>
          <p:nvPr/>
        </p:nvSpPr>
        <p:spPr>
          <a:xfrm>
            <a:off x="4700016" y="26517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Confirm required PPE</a:t>
            </a:r>
            <a:endParaRPr lang="en-US" sz="680" dirty="0"/>
          </a:p>
        </p:txBody>
      </p:sp>
      <p:sp>
        <p:nvSpPr>
          <p:cNvPr id="35" name="Text 32"/>
          <p:cNvSpPr/>
          <p:nvPr/>
        </p:nvSpPr>
        <p:spPr>
          <a:xfrm>
            <a:off x="4700016" y="28163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Check fit &amp; condition</a:t>
            </a:r>
            <a:endParaRPr lang="en-US" sz="680" dirty="0"/>
          </a:p>
        </p:txBody>
      </p:sp>
      <p:sp>
        <p:nvSpPr>
          <p:cNvPr id="36" name="Text 33"/>
          <p:cNvSpPr/>
          <p:nvPr/>
        </p:nvSpPr>
        <p:spPr>
          <a:xfrm>
            <a:off x="4700016" y="29809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Know the limits</a:t>
            </a:r>
            <a:endParaRPr lang="en-US" sz="680" dirty="0"/>
          </a:p>
        </p:txBody>
      </p:sp>
      <p:sp>
        <p:nvSpPr>
          <p:cNvPr id="37" name="Text 34"/>
          <p:cNvSpPr/>
          <p:nvPr/>
        </p:nvSpPr>
        <p:spPr>
          <a:xfrm>
            <a:off x="6757416" y="28529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38" name="Shape 35"/>
          <p:cNvSpPr/>
          <p:nvPr/>
        </p:nvSpPr>
        <p:spPr>
          <a:xfrm>
            <a:off x="8412480" y="13258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39" name="Shape 36"/>
          <p:cNvSpPr/>
          <p:nvPr/>
        </p:nvSpPr>
        <p:spPr>
          <a:xfrm>
            <a:off x="8485632" y="13990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40" name="Shape 37"/>
          <p:cNvSpPr/>
          <p:nvPr/>
        </p:nvSpPr>
        <p:spPr>
          <a:xfrm>
            <a:off x="10652760" y="1325880"/>
            <a:ext cx="960120" cy="1828800"/>
          </a:xfrm>
          <a:prstGeom prst="roundRect">
            <a:avLst>
              <a:gd name="adj" fmla="val 9524"/>
            </a:avLst>
          </a:prstGeom>
          <a:solidFill>
            <a:srgbClr val="7AC08E"/>
          </a:solidFill>
          <a:ln w="12700">
            <a:solidFill>
              <a:srgbClr val="7AC08E">
                <a:alpha val="0"/>
              </a:srgbClr>
            </a:solidFill>
            <a:prstDash val="solid"/>
          </a:ln>
        </p:spPr>
        <p:txBody>
          <a:bodyPr/>
          <a:lstStyle/>
          <a:p>
            <a:endParaRPr lang="en-US"/>
          </a:p>
        </p:txBody>
      </p:sp>
      <p:sp>
        <p:nvSpPr>
          <p:cNvPr id="41" name="Shape 38"/>
          <p:cNvSpPr/>
          <p:nvPr/>
        </p:nvSpPr>
        <p:spPr>
          <a:xfrm>
            <a:off x="10469880" y="13258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42" name="Text 39"/>
          <p:cNvSpPr/>
          <p:nvPr/>
        </p:nvSpPr>
        <p:spPr>
          <a:xfrm>
            <a:off x="8549640" y="14904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7AC08E"/>
                </a:solidFill>
                <a:latin typeface="Aptos" pitchFamily="34" charset="0"/>
                <a:ea typeface="Aptos" pitchFamily="34" charset="-122"/>
                <a:cs typeface="Aptos" pitchFamily="34" charset="-120"/>
              </a:rPr>
              <a:t>03</a:t>
            </a:r>
            <a:endParaRPr lang="en-US" sz="900" dirty="0"/>
          </a:p>
        </p:txBody>
      </p:sp>
      <p:sp>
        <p:nvSpPr>
          <p:cNvPr id="43" name="Text 40"/>
          <p:cNvSpPr/>
          <p:nvPr/>
        </p:nvSpPr>
        <p:spPr>
          <a:xfrm>
            <a:off x="8942832" y="14813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FORKLIFT + PEDESTRIAN</a:t>
            </a:r>
            <a:endParaRPr lang="en-US" sz="860" dirty="0"/>
          </a:p>
        </p:txBody>
      </p:sp>
      <p:sp>
        <p:nvSpPr>
          <p:cNvPr id="44" name="Text 41"/>
          <p:cNvSpPr/>
          <p:nvPr/>
        </p:nvSpPr>
        <p:spPr>
          <a:xfrm>
            <a:off x="10753344" y="157276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PIV</a:t>
            </a:r>
            <a:endParaRPr lang="en-US" sz="1600" dirty="0"/>
          </a:p>
        </p:txBody>
      </p:sp>
      <p:sp>
        <p:nvSpPr>
          <p:cNvPr id="45" name="Text 42"/>
          <p:cNvSpPr/>
          <p:nvPr/>
        </p:nvSpPr>
        <p:spPr>
          <a:xfrm>
            <a:off x="8577072" y="18928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SEEN DOESN'T MEAN SEEN</a:t>
            </a:r>
            <a:endParaRPr lang="en-US" sz="1600" dirty="0"/>
          </a:p>
        </p:txBody>
      </p:sp>
      <p:sp>
        <p:nvSpPr>
          <p:cNvPr id="46" name="Shape 43"/>
          <p:cNvSpPr/>
          <p:nvPr/>
        </p:nvSpPr>
        <p:spPr>
          <a:xfrm>
            <a:off x="8577072" y="2377440"/>
            <a:ext cx="1801368" cy="0"/>
          </a:xfrm>
          <a:prstGeom prst="line">
            <a:avLst/>
          </a:prstGeom>
          <a:noFill/>
          <a:ln w="25400">
            <a:solidFill>
              <a:srgbClr val="7AC08E"/>
            </a:solidFill>
            <a:prstDash val="solid"/>
          </a:ln>
        </p:spPr>
        <p:txBody>
          <a:bodyPr/>
          <a:lstStyle/>
          <a:p>
            <a:endParaRPr lang="en-US"/>
          </a:p>
        </p:txBody>
      </p:sp>
      <p:sp>
        <p:nvSpPr>
          <p:cNvPr id="47" name="Text 44"/>
          <p:cNvSpPr/>
          <p:nvPr/>
        </p:nvSpPr>
        <p:spPr>
          <a:xfrm>
            <a:off x="8622792" y="24871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marked routes</a:t>
            </a:r>
            <a:endParaRPr lang="en-US" sz="680" dirty="0"/>
          </a:p>
        </p:txBody>
      </p:sp>
      <p:sp>
        <p:nvSpPr>
          <p:cNvPr id="48" name="Text 45"/>
          <p:cNvSpPr/>
          <p:nvPr/>
        </p:nvSpPr>
        <p:spPr>
          <a:xfrm>
            <a:off x="8622792" y="26517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Pause at blind spots</a:t>
            </a:r>
            <a:endParaRPr lang="en-US" sz="680" dirty="0"/>
          </a:p>
        </p:txBody>
      </p:sp>
      <p:sp>
        <p:nvSpPr>
          <p:cNvPr id="49" name="Text 46"/>
          <p:cNvSpPr/>
          <p:nvPr/>
        </p:nvSpPr>
        <p:spPr>
          <a:xfrm>
            <a:off x="8622792" y="28163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Make eye contact</a:t>
            </a:r>
            <a:endParaRPr lang="en-US" sz="680" dirty="0"/>
          </a:p>
        </p:txBody>
      </p:sp>
      <p:sp>
        <p:nvSpPr>
          <p:cNvPr id="50" name="Text 47"/>
          <p:cNvSpPr/>
          <p:nvPr/>
        </p:nvSpPr>
        <p:spPr>
          <a:xfrm>
            <a:off x="8622792" y="29809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Stay clear of loads</a:t>
            </a:r>
            <a:endParaRPr lang="en-US" sz="680" dirty="0"/>
          </a:p>
        </p:txBody>
      </p:sp>
      <p:sp>
        <p:nvSpPr>
          <p:cNvPr id="51" name="Text 48"/>
          <p:cNvSpPr/>
          <p:nvPr/>
        </p:nvSpPr>
        <p:spPr>
          <a:xfrm>
            <a:off x="10680192" y="28529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52" name="Shape 49"/>
          <p:cNvSpPr/>
          <p:nvPr/>
        </p:nvSpPr>
        <p:spPr>
          <a:xfrm>
            <a:off x="566928" y="38404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53" name="Shape 50"/>
          <p:cNvSpPr/>
          <p:nvPr/>
        </p:nvSpPr>
        <p:spPr>
          <a:xfrm>
            <a:off x="640080" y="39136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54" name="Shape 51"/>
          <p:cNvSpPr/>
          <p:nvPr/>
        </p:nvSpPr>
        <p:spPr>
          <a:xfrm>
            <a:off x="2807208" y="3840480"/>
            <a:ext cx="960120" cy="1828800"/>
          </a:xfrm>
          <a:prstGeom prst="roundRect">
            <a:avLst>
              <a:gd name="adj" fmla="val 9524"/>
            </a:avLst>
          </a:prstGeom>
          <a:solidFill>
            <a:srgbClr val="F28C28"/>
          </a:solidFill>
          <a:ln w="12700">
            <a:solidFill>
              <a:srgbClr val="F28C28">
                <a:alpha val="0"/>
              </a:srgbClr>
            </a:solidFill>
            <a:prstDash val="solid"/>
          </a:ln>
        </p:spPr>
        <p:txBody>
          <a:bodyPr/>
          <a:lstStyle/>
          <a:p>
            <a:endParaRPr lang="en-US"/>
          </a:p>
        </p:txBody>
      </p:sp>
      <p:sp>
        <p:nvSpPr>
          <p:cNvPr id="55" name="Shape 52"/>
          <p:cNvSpPr/>
          <p:nvPr/>
        </p:nvSpPr>
        <p:spPr>
          <a:xfrm>
            <a:off x="2624328" y="38404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56" name="Text 53"/>
          <p:cNvSpPr/>
          <p:nvPr/>
        </p:nvSpPr>
        <p:spPr>
          <a:xfrm>
            <a:off x="704088" y="40050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F28C28"/>
                </a:solidFill>
                <a:latin typeface="Aptos" pitchFamily="34" charset="0"/>
                <a:ea typeface="Aptos" pitchFamily="34" charset="-122"/>
                <a:cs typeface="Aptos" pitchFamily="34" charset="-120"/>
              </a:rPr>
              <a:t>04</a:t>
            </a:r>
            <a:endParaRPr lang="en-US" sz="900" dirty="0"/>
          </a:p>
        </p:txBody>
      </p:sp>
      <p:sp>
        <p:nvSpPr>
          <p:cNvPr id="57" name="Text 54"/>
          <p:cNvSpPr/>
          <p:nvPr/>
        </p:nvSpPr>
        <p:spPr>
          <a:xfrm>
            <a:off x="1097280" y="39959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EMERGENCY ACTIONS</a:t>
            </a:r>
            <a:endParaRPr lang="en-US" sz="860" dirty="0"/>
          </a:p>
        </p:txBody>
      </p:sp>
      <p:sp>
        <p:nvSpPr>
          <p:cNvPr id="58" name="Text 55"/>
          <p:cNvSpPr/>
          <p:nvPr/>
        </p:nvSpPr>
        <p:spPr>
          <a:xfrm>
            <a:off x="2907792" y="408736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911</a:t>
            </a:r>
            <a:endParaRPr lang="en-US" sz="1600" dirty="0"/>
          </a:p>
        </p:txBody>
      </p:sp>
      <p:sp>
        <p:nvSpPr>
          <p:cNvPr id="59" name="Text 56"/>
          <p:cNvSpPr/>
          <p:nvPr/>
        </p:nvSpPr>
        <p:spPr>
          <a:xfrm>
            <a:off x="731520" y="44074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KNOW BEFORE THE ALARM</a:t>
            </a:r>
            <a:endParaRPr lang="en-US" sz="1600" dirty="0"/>
          </a:p>
        </p:txBody>
      </p:sp>
      <p:sp>
        <p:nvSpPr>
          <p:cNvPr id="60" name="Shape 57"/>
          <p:cNvSpPr/>
          <p:nvPr/>
        </p:nvSpPr>
        <p:spPr>
          <a:xfrm>
            <a:off x="731520" y="4892040"/>
            <a:ext cx="1801368" cy="0"/>
          </a:xfrm>
          <a:prstGeom prst="line">
            <a:avLst/>
          </a:prstGeom>
          <a:noFill/>
          <a:ln w="25400">
            <a:solidFill>
              <a:srgbClr val="F28C28"/>
            </a:solidFill>
            <a:prstDash val="solid"/>
          </a:ln>
        </p:spPr>
        <p:txBody>
          <a:bodyPr/>
          <a:lstStyle/>
          <a:p>
            <a:endParaRPr lang="en-US"/>
          </a:p>
        </p:txBody>
      </p:sp>
      <p:sp>
        <p:nvSpPr>
          <p:cNvPr id="61" name="Text 58"/>
          <p:cNvSpPr/>
          <p:nvPr/>
        </p:nvSpPr>
        <p:spPr>
          <a:xfrm>
            <a:off x="777240" y="50017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Know alarm meaning</a:t>
            </a:r>
            <a:endParaRPr lang="en-US" sz="680" dirty="0"/>
          </a:p>
        </p:txBody>
      </p:sp>
      <p:sp>
        <p:nvSpPr>
          <p:cNvPr id="62" name="Text 59"/>
          <p:cNvSpPr/>
          <p:nvPr/>
        </p:nvSpPr>
        <p:spPr>
          <a:xfrm>
            <a:off x="777240" y="51663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nearest safe exit</a:t>
            </a:r>
            <a:endParaRPr lang="en-US" sz="680" dirty="0"/>
          </a:p>
        </p:txBody>
      </p:sp>
      <p:sp>
        <p:nvSpPr>
          <p:cNvPr id="63" name="Text 60"/>
          <p:cNvSpPr/>
          <p:nvPr/>
        </p:nvSpPr>
        <p:spPr>
          <a:xfrm>
            <a:off x="777240" y="53309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Report to assembly area</a:t>
            </a:r>
            <a:endParaRPr lang="en-US" sz="680" dirty="0"/>
          </a:p>
        </p:txBody>
      </p:sp>
      <p:sp>
        <p:nvSpPr>
          <p:cNvPr id="64" name="Text 61"/>
          <p:cNvSpPr/>
          <p:nvPr/>
        </p:nvSpPr>
        <p:spPr>
          <a:xfrm>
            <a:off x="777240" y="54955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Wait for all-clear</a:t>
            </a:r>
            <a:endParaRPr lang="en-US" sz="680" dirty="0"/>
          </a:p>
        </p:txBody>
      </p:sp>
      <p:sp>
        <p:nvSpPr>
          <p:cNvPr id="65" name="Text 62"/>
          <p:cNvSpPr/>
          <p:nvPr/>
        </p:nvSpPr>
        <p:spPr>
          <a:xfrm>
            <a:off x="2834640" y="53675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66" name="Shape 63"/>
          <p:cNvSpPr/>
          <p:nvPr/>
        </p:nvSpPr>
        <p:spPr>
          <a:xfrm>
            <a:off x="4489704" y="38404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67" name="Shape 64"/>
          <p:cNvSpPr/>
          <p:nvPr/>
        </p:nvSpPr>
        <p:spPr>
          <a:xfrm>
            <a:off x="4562856" y="39136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68" name="Shape 65"/>
          <p:cNvSpPr/>
          <p:nvPr/>
        </p:nvSpPr>
        <p:spPr>
          <a:xfrm>
            <a:off x="6729984" y="3840480"/>
            <a:ext cx="960120" cy="1828800"/>
          </a:xfrm>
          <a:prstGeom prst="roundRect">
            <a:avLst>
              <a:gd name="adj" fmla="val 9524"/>
            </a:avLst>
          </a:prstGeom>
          <a:solidFill>
            <a:srgbClr val="DF5F5F"/>
          </a:solidFill>
          <a:ln w="12700">
            <a:solidFill>
              <a:srgbClr val="DF5F5F">
                <a:alpha val="0"/>
              </a:srgbClr>
            </a:solidFill>
            <a:prstDash val="solid"/>
          </a:ln>
        </p:spPr>
        <p:txBody>
          <a:bodyPr/>
          <a:lstStyle/>
          <a:p>
            <a:endParaRPr lang="en-US"/>
          </a:p>
        </p:txBody>
      </p:sp>
      <p:sp>
        <p:nvSpPr>
          <p:cNvPr id="69" name="Shape 66"/>
          <p:cNvSpPr/>
          <p:nvPr/>
        </p:nvSpPr>
        <p:spPr>
          <a:xfrm>
            <a:off x="6547104" y="38404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70" name="Text 67"/>
          <p:cNvSpPr/>
          <p:nvPr/>
        </p:nvSpPr>
        <p:spPr>
          <a:xfrm>
            <a:off x="4626864" y="40050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DF5F5F"/>
                </a:solidFill>
                <a:latin typeface="Aptos" pitchFamily="34" charset="0"/>
                <a:ea typeface="Aptos" pitchFamily="34" charset="-122"/>
                <a:cs typeface="Aptos" pitchFamily="34" charset="-120"/>
              </a:rPr>
              <a:t>05</a:t>
            </a:r>
            <a:endParaRPr lang="en-US" sz="900" dirty="0"/>
          </a:p>
        </p:txBody>
      </p:sp>
      <p:sp>
        <p:nvSpPr>
          <p:cNvPr id="71" name="Text 68"/>
          <p:cNvSpPr/>
          <p:nvPr/>
        </p:nvSpPr>
        <p:spPr>
          <a:xfrm>
            <a:off x="5020056" y="39959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NEAR-MISS REPORTING</a:t>
            </a:r>
            <a:endParaRPr lang="en-US" sz="860" dirty="0"/>
          </a:p>
        </p:txBody>
      </p:sp>
      <p:sp>
        <p:nvSpPr>
          <p:cNvPr id="72" name="Text 69"/>
          <p:cNvSpPr/>
          <p:nvPr/>
        </p:nvSpPr>
        <p:spPr>
          <a:xfrm>
            <a:off x="6830568" y="408736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73" name="Text 70"/>
          <p:cNvSpPr/>
          <p:nvPr/>
        </p:nvSpPr>
        <p:spPr>
          <a:xfrm>
            <a:off x="4654296" y="44074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NOTHING HAPPENED—THIS TIME</a:t>
            </a:r>
            <a:endParaRPr lang="en-US" sz="1600" dirty="0"/>
          </a:p>
        </p:txBody>
      </p:sp>
      <p:sp>
        <p:nvSpPr>
          <p:cNvPr id="74" name="Shape 71"/>
          <p:cNvSpPr/>
          <p:nvPr/>
        </p:nvSpPr>
        <p:spPr>
          <a:xfrm>
            <a:off x="4654296" y="4892040"/>
            <a:ext cx="1801368" cy="0"/>
          </a:xfrm>
          <a:prstGeom prst="line">
            <a:avLst/>
          </a:prstGeom>
          <a:noFill/>
          <a:ln w="25400">
            <a:solidFill>
              <a:srgbClr val="DF5F5F"/>
            </a:solidFill>
            <a:prstDash val="solid"/>
          </a:ln>
        </p:spPr>
        <p:txBody>
          <a:bodyPr/>
          <a:lstStyle/>
          <a:p>
            <a:endParaRPr lang="en-US"/>
          </a:p>
        </p:txBody>
      </p:sp>
      <p:sp>
        <p:nvSpPr>
          <p:cNvPr id="75" name="Text 72"/>
          <p:cNvSpPr/>
          <p:nvPr/>
        </p:nvSpPr>
        <p:spPr>
          <a:xfrm>
            <a:off x="4700016" y="50017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Report close calls</a:t>
            </a:r>
            <a:endParaRPr lang="en-US" sz="680" dirty="0"/>
          </a:p>
        </p:txBody>
      </p:sp>
      <p:sp>
        <p:nvSpPr>
          <p:cNvPr id="76" name="Text 73"/>
          <p:cNvSpPr/>
          <p:nvPr/>
        </p:nvSpPr>
        <p:spPr>
          <a:xfrm>
            <a:off x="4700016" y="51663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Focus on hazard, not blame</a:t>
            </a:r>
            <a:endParaRPr lang="en-US" sz="680" dirty="0"/>
          </a:p>
        </p:txBody>
      </p:sp>
      <p:sp>
        <p:nvSpPr>
          <p:cNvPr id="77" name="Text 74"/>
          <p:cNvSpPr/>
          <p:nvPr/>
        </p:nvSpPr>
        <p:spPr>
          <a:xfrm>
            <a:off x="4700016" y="53309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Capture details fast</a:t>
            </a:r>
            <a:endParaRPr lang="en-US" sz="680" dirty="0"/>
          </a:p>
        </p:txBody>
      </p:sp>
      <p:sp>
        <p:nvSpPr>
          <p:cNvPr id="78" name="Text 75"/>
          <p:cNvSpPr/>
          <p:nvPr/>
        </p:nvSpPr>
        <p:spPr>
          <a:xfrm>
            <a:off x="4700016" y="54955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Correct before repeat</a:t>
            </a:r>
            <a:endParaRPr lang="en-US" sz="680" dirty="0"/>
          </a:p>
        </p:txBody>
      </p:sp>
      <p:sp>
        <p:nvSpPr>
          <p:cNvPr id="79" name="Text 76"/>
          <p:cNvSpPr/>
          <p:nvPr/>
        </p:nvSpPr>
        <p:spPr>
          <a:xfrm>
            <a:off x="6757416" y="53675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80" name="Shape 77"/>
          <p:cNvSpPr/>
          <p:nvPr/>
        </p:nvSpPr>
        <p:spPr>
          <a:xfrm>
            <a:off x="8412480" y="38404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81" name="Shape 78"/>
          <p:cNvSpPr/>
          <p:nvPr/>
        </p:nvSpPr>
        <p:spPr>
          <a:xfrm>
            <a:off x="8485632" y="39136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82" name="Shape 79"/>
          <p:cNvSpPr/>
          <p:nvPr/>
        </p:nvSpPr>
        <p:spPr>
          <a:xfrm>
            <a:off x="10652760" y="3840480"/>
            <a:ext cx="960120" cy="1828800"/>
          </a:xfrm>
          <a:prstGeom prst="roundRect">
            <a:avLst>
              <a:gd name="adj" fmla="val 9524"/>
            </a:avLst>
          </a:prstGeom>
          <a:solidFill>
            <a:srgbClr val="8B75D7"/>
          </a:solidFill>
          <a:ln w="12700">
            <a:solidFill>
              <a:srgbClr val="8B75D7">
                <a:alpha val="0"/>
              </a:srgbClr>
            </a:solidFill>
            <a:prstDash val="solid"/>
          </a:ln>
        </p:spPr>
        <p:txBody>
          <a:bodyPr/>
          <a:lstStyle/>
          <a:p>
            <a:endParaRPr lang="en-US"/>
          </a:p>
        </p:txBody>
      </p:sp>
      <p:sp>
        <p:nvSpPr>
          <p:cNvPr id="83" name="Shape 80"/>
          <p:cNvSpPr/>
          <p:nvPr/>
        </p:nvSpPr>
        <p:spPr>
          <a:xfrm>
            <a:off x="10469880" y="38404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84" name="Text 81"/>
          <p:cNvSpPr/>
          <p:nvPr/>
        </p:nvSpPr>
        <p:spPr>
          <a:xfrm>
            <a:off x="8549640" y="40050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8B75D7"/>
                </a:solidFill>
                <a:latin typeface="Aptos" pitchFamily="34" charset="0"/>
                <a:ea typeface="Aptos" pitchFamily="34" charset="-122"/>
                <a:cs typeface="Aptos" pitchFamily="34" charset="-120"/>
              </a:rPr>
              <a:t>06</a:t>
            </a:r>
            <a:endParaRPr lang="en-US" sz="900" dirty="0"/>
          </a:p>
        </p:txBody>
      </p:sp>
      <p:sp>
        <p:nvSpPr>
          <p:cNvPr id="85" name="Text 82"/>
          <p:cNvSpPr/>
          <p:nvPr/>
        </p:nvSpPr>
        <p:spPr>
          <a:xfrm>
            <a:off x="8942832" y="39959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CHEMICAL LABEL BASICS</a:t>
            </a:r>
            <a:endParaRPr lang="en-US" sz="860" dirty="0"/>
          </a:p>
        </p:txBody>
      </p:sp>
      <p:sp>
        <p:nvSpPr>
          <p:cNvPr id="86" name="Text 83"/>
          <p:cNvSpPr/>
          <p:nvPr/>
        </p:nvSpPr>
        <p:spPr>
          <a:xfrm>
            <a:off x="10753344" y="408736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GHS</a:t>
            </a:r>
            <a:endParaRPr lang="en-US" sz="1600" dirty="0"/>
          </a:p>
        </p:txBody>
      </p:sp>
      <p:sp>
        <p:nvSpPr>
          <p:cNvPr id="87" name="Text 84"/>
          <p:cNvSpPr/>
          <p:nvPr/>
        </p:nvSpPr>
        <p:spPr>
          <a:xfrm>
            <a:off x="8577072" y="44074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READ BEFORE YOU USE</a:t>
            </a:r>
            <a:endParaRPr lang="en-US" sz="1600" dirty="0"/>
          </a:p>
        </p:txBody>
      </p:sp>
      <p:sp>
        <p:nvSpPr>
          <p:cNvPr id="88" name="Shape 85"/>
          <p:cNvSpPr/>
          <p:nvPr/>
        </p:nvSpPr>
        <p:spPr>
          <a:xfrm>
            <a:off x="8577072" y="4892040"/>
            <a:ext cx="1801368" cy="0"/>
          </a:xfrm>
          <a:prstGeom prst="line">
            <a:avLst/>
          </a:prstGeom>
          <a:noFill/>
          <a:ln w="25400">
            <a:solidFill>
              <a:srgbClr val="8B75D7"/>
            </a:solidFill>
            <a:prstDash val="solid"/>
          </a:ln>
        </p:spPr>
        <p:txBody>
          <a:bodyPr/>
          <a:lstStyle/>
          <a:p>
            <a:endParaRPr lang="en-US"/>
          </a:p>
        </p:txBody>
      </p:sp>
      <p:sp>
        <p:nvSpPr>
          <p:cNvPr id="89" name="Text 86"/>
          <p:cNvSpPr/>
          <p:nvPr/>
        </p:nvSpPr>
        <p:spPr>
          <a:xfrm>
            <a:off x="8622792" y="50017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Confirm product name</a:t>
            </a:r>
            <a:endParaRPr lang="en-US" sz="680" dirty="0"/>
          </a:p>
        </p:txBody>
      </p:sp>
      <p:sp>
        <p:nvSpPr>
          <p:cNvPr id="90" name="Text 87"/>
          <p:cNvSpPr/>
          <p:nvPr/>
        </p:nvSpPr>
        <p:spPr>
          <a:xfrm>
            <a:off x="8622792" y="51663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Read signal word</a:t>
            </a:r>
            <a:endParaRPr lang="en-US" sz="680" dirty="0"/>
          </a:p>
        </p:txBody>
      </p:sp>
      <p:sp>
        <p:nvSpPr>
          <p:cNvPr id="91" name="Text 88"/>
          <p:cNvSpPr/>
          <p:nvPr/>
        </p:nvSpPr>
        <p:spPr>
          <a:xfrm>
            <a:off x="8622792" y="53309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Check pictograms</a:t>
            </a:r>
            <a:endParaRPr lang="en-US" sz="680" dirty="0"/>
          </a:p>
        </p:txBody>
      </p:sp>
      <p:sp>
        <p:nvSpPr>
          <p:cNvPr id="92" name="Text 89"/>
          <p:cNvSpPr/>
          <p:nvPr/>
        </p:nvSpPr>
        <p:spPr>
          <a:xfrm>
            <a:off x="8622792" y="54955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Use SDS when needed</a:t>
            </a:r>
            <a:endParaRPr lang="en-US" sz="680" dirty="0"/>
          </a:p>
        </p:txBody>
      </p:sp>
      <p:sp>
        <p:nvSpPr>
          <p:cNvPr id="93" name="Text 90"/>
          <p:cNvSpPr/>
          <p:nvPr/>
        </p:nvSpPr>
        <p:spPr>
          <a:xfrm>
            <a:off x="10680192" y="53675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94" name="Text 91"/>
          <p:cNvSpPr/>
          <p:nvPr/>
        </p:nvSpPr>
        <p:spPr>
          <a:xfrm>
            <a:off x="685800" y="5989320"/>
            <a:ext cx="7315200" cy="228600"/>
          </a:xfrm>
          <a:prstGeom prst="rect">
            <a:avLst/>
          </a:prstGeom>
          <a:noFill/>
          <a:ln/>
        </p:spPr>
        <p:txBody>
          <a:bodyPr wrap="square" lIns="508" tIns="508" rIns="508" bIns="508" rtlCol="0" anchor="t">
            <a:normAutofit/>
          </a:bodyPr>
          <a:lstStyle/>
          <a:p>
            <a:pPr marL="0" indent="0" algn="l">
              <a:buNone/>
            </a:pPr>
            <a:r>
              <a:rPr lang="en-US" sz="1000" dirty="0">
                <a:solidFill>
                  <a:srgbClr val="56616B"/>
                </a:solidFill>
                <a:latin typeface="Aptos" pitchFamily="34" charset="0"/>
                <a:ea typeface="Aptos" pitchFamily="34" charset="-122"/>
                <a:cs typeface="Aptos" pitchFamily="34" charset="-120"/>
              </a:rPr>
              <a:t>Card 07 is on the next sheet to leave room for trimming and site-added QR testing.</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Print Sheet — Backs</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Customize highlighted fields before printing</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566928" y="13258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11" name="Shape 8"/>
          <p:cNvSpPr/>
          <p:nvPr/>
        </p:nvSpPr>
        <p:spPr>
          <a:xfrm>
            <a:off x="566928" y="1325880"/>
            <a:ext cx="3200400" cy="320040"/>
          </a:xfrm>
          <a:prstGeom prst="roundRect">
            <a:avLst>
              <a:gd name="adj" fmla="val 31429"/>
            </a:avLst>
          </a:prstGeom>
          <a:solidFill>
            <a:srgbClr val="F7BE1C"/>
          </a:solidFill>
          <a:ln w="12700">
            <a:solidFill>
              <a:srgbClr val="F7BE1C">
                <a:alpha val="0"/>
              </a:srgbClr>
            </a:solidFill>
            <a:prstDash val="solid"/>
          </a:ln>
        </p:spPr>
        <p:txBody>
          <a:bodyPr/>
          <a:lstStyle/>
          <a:p>
            <a:endParaRPr lang="en-US"/>
          </a:p>
        </p:txBody>
      </p:sp>
      <p:sp>
        <p:nvSpPr>
          <p:cNvPr id="12" name="Text 9"/>
          <p:cNvSpPr/>
          <p:nvPr/>
        </p:nvSpPr>
        <p:spPr>
          <a:xfrm>
            <a:off x="676656" y="14173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13" name="Text 10"/>
          <p:cNvSpPr/>
          <p:nvPr/>
        </p:nvSpPr>
        <p:spPr>
          <a:xfrm>
            <a:off x="3310128" y="14081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01</a:t>
            </a:r>
            <a:endParaRPr lang="en-US" sz="720" dirty="0"/>
          </a:p>
        </p:txBody>
      </p:sp>
      <p:sp>
        <p:nvSpPr>
          <p:cNvPr id="14" name="Text 11"/>
          <p:cNvSpPr/>
          <p:nvPr/>
        </p:nvSpPr>
        <p:spPr>
          <a:xfrm>
            <a:off x="731520" y="17739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Energy source is unknown</a:t>
            </a:r>
            <a:endParaRPr lang="en-US" sz="760" dirty="0"/>
          </a:p>
        </p:txBody>
      </p:sp>
      <p:sp>
        <p:nvSpPr>
          <p:cNvPr id="15" name="Text 12"/>
          <p:cNvSpPr/>
          <p:nvPr/>
        </p:nvSpPr>
        <p:spPr>
          <a:xfrm>
            <a:off x="731520" y="20025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Stored energy remains</a:t>
            </a:r>
            <a:endParaRPr lang="en-US" sz="760" dirty="0"/>
          </a:p>
        </p:txBody>
      </p:sp>
      <p:sp>
        <p:nvSpPr>
          <p:cNvPr id="16" name="Text 13"/>
          <p:cNvSpPr/>
          <p:nvPr/>
        </p:nvSpPr>
        <p:spPr>
          <a:xfrm>
            <a:off x="731520" y="2231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Procedure does not match job</a:t>
            </a:r>
            <a:endParaRPr lang="en-US" sz="760" dirty="0"/>
          </a:p>
        </p:txBody>
      </p:sp>
      <p:sp>
        <p:nvSpPr>
          <p:cNvPr id="17" name="Shape 14"/>
          <p:cNvSpPr/>
          <p:nvPr/>
        </p:nvSpPr>
        <p:spPr>
          <a:xfrm>
            <a:off x="713232" y="2487168"/>
            <a:ext cx="1856232" cy="420624"/>
          </a:xfrm>
          <a:prstGeom prst="roundRect">
            <a:avLst>
              <a:gd name="adj" fmla="val 15217"/>
            </a:avLst>
          </a:prstGeom>
          <a:solidFill>
            <a:srgbClr val="FFF8D7"/>
          </a:solidFill>
          <a:ln w="12700">
            <a:solidFill>
              <a:srgbClr val="F7BE1C"/>
            </a:solidFill>
            <a:prstDash val="solid"/>
          </a:ln>
        </p:spPr>
        <p:txBody>
          <a:bodyPr/>
          <a:lstStyle/>
          <a:p>
            <a:endParaRPr lang="en-US"/>
          </a:p>
        </p:txBody>
      </p:sp>
      <p:sp>
        <p:nvSpPr>
          <p:cNvPr id="18" name="Text 15"/>
          <p:cNvSpPr/>
          <p:nvPr/>
        </p:nvSpPr>
        <p:spPr>
          <a:xfrm>
            <a:off x="795528" y="25511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19" name="Text 16"/>
          <p:cNvSpPr/>
          <p:nvPr/>
        </p:nvSpPr>
        <p:spPr>
          <a:xfrm>
            <a:off x="795528" y="26791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LOTO procedure / QR</a:t>
            </a:r>
            <a:endParaRPr lang="en-US" sz="620" dirty="0"/>
          </a:p>
        </p:txBody>
      </p:sp>
      <p:sp>
        <p:nvSpPr>
          <p:cNvPr id="20" name="Shape 17"/>
          <p:cNvSpPr/>
          <p:nvPr/>
        </p:nvSpPr>
        <p:spPr>
          <a:xfrm>
            <a:off x="2779776" y="24231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21" name="Text 18"/>
          <p:cNvSpPr/>
          <p:nvPr/>
        </p:nvSpPr>
        <p:spPr>
          <a:xfrm>
            <a:off x="2862072" y="25694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22" name="Text 19"/>
          <p:cNvSpPr/>
          <p:nvPr/>
        </p:nvSpPr>
        <p:spPr>
          <a:xfrm>
            <a:off x="731520" y="30083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23" name="Image 1" descr="/mnt/data/Carolina_Star_Safety_Squad_Logo_small.png"/>
          <p:cNvPicPr>
            <a:picLocks noChangeAspect="1"/>
          </p:cNvPicPr>
          <p:nvPr/>
        </p:nvPicPr>
        <p:blipFill>
          <a:blip r:embed="rId3"/>
          <a:stretch>
            <a:fillRect/>
          </a:stretch>
        </p:blipFill>
        <p:spPr>
          <a:xfrm>
            <a:off x="3398220" y="2907792"/>
            <a:ext cx="226152" cy="192024"/>
          </a:xfrm>
          <a:prstGeom prst="rect">
            <a:avLst/>
          </a:prstGeom>
        </p:spPr>
      </p:pic>
      <p:sp>
        <p:nvSpPr>
          <p:cNvPr id="24" name="Shape 20"/>
          <p:cNvSpPr/>
          <p:nvPr/>
        </p:nvSpPr>
        <p:spPr>
          <a:xfrm>
            <a:off x="4489704" y="13258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25" name="Shape 21"/>
          <p:cNvSpPr/>
          <p:nvPr/>
        </p:nvSpPr>
        <p:spPr>
          <a:xfrm>
            <a:off x="4489704" y="1325880"/>
            <a:ext cx="3200400" cy="320040"/>
          </a:xfrm>
          <a:prstGeom prst="roundRect">
            <a:avLst>
              <a:gd name="adj" fmla="val 31429"/>
            </a:avLst>
          </a:prstGeom>
          <a:solidFill>
            <a:srgbClr val="67B7DC"/>
          </a:solidFill>
          <a:ln w="12700">
            <a:solidFill>
              <a:srgbClr val="67B7DC">
                <a:alpha val="0"/>
              </a:srgbClr>
            </a:solidFill>
            <a:prstDash val="solid"/>
          </a:ln>
        </p:spPr>
        <p:txBody>
          <a:bodyPr/>
          <a:lstStyle/>
          <a:p>
            <a:endParaRPr lang="en-US"/>
          </a:p>
        </p:txBody>
      </p:sp>
      <p:sp>
        <p:nvSpPr>
          <p:cNvPr id="26" name="Text 22"/>
          <p:cNvSpPr/>
          <p:nvPr/>
        </p:nvSpPr>
        <p:spPr>
          <a:xfrm>
            <a:off x="4599432" y="14173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3"/>
          <p:cNvSpPr/>
          <p:nvPr/>
        </p:nvSpPr>
        <p:spPr>
          <a:xfrm>
            <a:off x="7232904" y="14081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02</a:t>
            </a:r>
            <a:endParaRPr lang="en-US" sz="720" dirty="0"/>
          </a:p>
        </p:txBody>
      </p:sp>
      <p:sp>
        <p:nvSpPr>
          <p:cNvPr id="28" name="Text 24"/>
          <p:cNvSpPr/>
          <p:nvPr/>
        </p:nvSpPr>
        <p:spPr>
          <a:xfrm>
            <a:off x="4654296" y="17739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Required PPE is unclear</a:t>
            </a:r>
            <a:endParaRPr lang="en-US" sz="760" dirty="0"/>
          </a:p>
        </p:txBody>
      </p:sp>
      <p:sp>
        <p:nvSpPr>
          <p:cNvPr id="29" name="Text 25"/>
          <p:cNvSpPr/>
          <p:nvPr/>
        </p:nvSpPr>
        <p:spPr>
          <a:xfrm>
            <a:off x="4654296" y="20025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PPE is damaged or wrong size</a:t>
            </a:r>
            <a:endParaRPr lang="en-US" sz="760" dirty="0"/>
          </a:p>
        </p:txBody>
      </p:sp>
      <p:sp>
        <p:nvSpPr>
          <p:cNvPr id="30" name="Text 26"/>
          <p:cNvSpPr/>
          <p:nvPr/>
        </p:nvSpPr>
        <p:spPr>
          <a:xfrm>
            <a:off x="4654296" y="2231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Task/exposure changed</a:t>
            </a:r>
            <a:endParaRPr lang="en-US" sz="760" dirty="0"/>
          </a:p>
        </p:txBody>
      </p:sp>
      <p:sp>
        <p:nvSpPr>
          <p:cNvPr id="31" name="Shape 27"/>
          <p:cNvSpPr/>
          <p:nvPr/>
        </p:nvSpPr>
        <p:spPr>
          <a:xfrm>
            <a:off x="4636008" y="2487168"/>
            <a:ext cx="1856232" cy="420624"/>
          </a:xfrm>
          <a:prstGeom prst="roundRect">
            <a:avLst>
              <a:gd name="adj" fmla="val 15217"/>
            </a:avLst>
          </a:prstGeom>
          <a:solidFill>
            <a:srgbClr val="FFF8D7"/>
          </a:solidFill>
          <a:ln w="12700">
            <a:solidFill>
              <a:srgbClr val="67B7DC"/>
            </a:solidFill>
            <a:prstDash val="solid"/>
          </a:ln>
        </p:spPr>
        <p:txBody>
          <a:bodyPr/>
          <a:lstStyle/>
          <a:p>
            <a:endParaRPr lang="en-US"/>
          </a:p>
        </p:txBody>
      </p:sp>
      <p:sp>
        <p:nvSpPr>
          <p:cNvPr id="32" name="Text 28"/>
          <p:cNvSpPr/>
          <p:nvPr/>
        </p:nvSpPr>
        <p:spPr>
          <a:xfrm>
            <a:off x="4718304" y="25511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29"/>
          <p:cNvSpPr/>
          <p:nvPr/>
        </p:nvSpPr>
        <p:spPr>
          <a:xfrm>
            <a:off x="4718304" y="26791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PPE matrix / QR</a:t>
            </a:r>
            <a:endParaRPr lang="en-US" sz="620" dirty="0"/>
          </a:p>
        </p:txBody>
      </p:sp>
      <p:sp>
        <p:nvSpPr>
          <p:cNvPr id="34" name="Shape 30"/>
          <p:cNvSpPr/>
          <p:nvPr/>
        </p:nvSpPr>
        <p:spPr>
          <a:xfrm>
            <a:off x="6702552" y="24231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1"/>
          <p:cNvSpPr/>
          <p:nvPr/>
        </p:nvSpPr>
        <p:spPr>
          <a:xfrm>
            <a:off x="6784848" y="25694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2"/>
          <p:cNvSpPr/>
          <p:nvPr/>
        </p:nvSpPr>
        <p:spPr>
          <a:xfrm>
            <a:off x="4654296" y="30083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2" descr="/mnt/data/Carolina_Star_Safety_Squad_Logo_small.png"/>
          <p:cNvPicPr>
            <a:picLocks noChangeAspect="1"/>
          </p:cNvPicPr>
          <p:nvPr/>
        </p:nvPicPr>
        <p:blipFill>
          <a:blip r:embed="rId3"/>
          <a:stretch>
            <a:fillRect/>
          </a:stretch>
        </p:blipFill>
        <p:spPr>
          <a:xfrm>
            <a:off x="7320996" y="2907792"/>
            <a:ext cx="226152" cy="192024"/>
          </a:xfrm>
          <a:prstGeom prst="rect">
            <a:avLst/>
          </a:prstGeom>
        </p:spPr>
      </p:pic>
      <p:sp>
        <p:nvSpPr>
          <p:cNvPr id="38" name="Shape 33"/>
          <p:cNvSpPr/>
          <p:nvPr/>
        </p:nvSpPr>
        <p:spPr>
          <a:xfrm>
            <a:off x="8412480" y="13258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39" name="Shape 34"/>
          <p:cNvSpPr/>
          <p:nvPr/>
        </p:nvSpPr>
        <p:spPr>
          <a:xfrm>
            <a:off x="8412480" y="1325880"/>
            <a:ext cx="3200400" cy="320040"/>
          </a:xfrm>
          <a:prstGeom prst="roundRect">
            <a:avLst>
              <a:gd name="adj" fmla="val 31429"/>
            </a:avLst>
          </a:prstGeom>
          <a:solidFill>
            <a:srgbClr val="7AC08E"/>
          </a:solidFill>
          <a:ln w="12700">
            <a:solidFill>
              <a:srgbClr val="7AC08E">
                <a:alpha val="0"/>
              </a:srgbClr>
            </a:solidFill>
            <a:prstDash val="solid"/>
          </a:ln>
        </p:spPr>
        <p:txBody>
          <a:bodyPr/>
          <a:lstStyle/>
          <a:p>
            <a:endParaRPr lang="en-US"/>
          </a:p>
        </p:txBody>
      </p:sp>
      <p:sp>
        <p:nvSpPr>
          <p:cNvPr id="40" name="Text 35"/>
          <p:cNvSpPr/>
          <p:nvPr/>
        </p:nvSpPr>
        <p:spPr>
          <a:xfrm>
            <a:off x="8522208" y="14173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41" name="Text 36"/>
          <p:cNvSpPr/>
          <p:nvPr/>
        </p:nvSpPr>
        <p:spPr>
          <a:xfrm>
            <a:off x="11155680" y="14081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03</a:t>
            </a:r>
            <a:endParaRPr lang="en-US" sz="720" dirty="0"/>
          </a:p>
        </p:txBody>
      </p:sp>
      <p:sp>
        <p:nvSpPr>
          <p:cNvPr id="42" name="Text 37"/>
          <p:cNvSpPr/>
          <p:nvPr/>
        </p:nvSpPr>
        <p:spPr>
          <a:xfrm>
            <a:off x="8577072" y="17739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Line of sight is blocked</a:t>
            </a:r>
            <a:endParaRPr lang="en-US" sz="760" dirty="0"/>
          </a:p>
        </p:txBody>
      </p:sp>
      <p:sp>
        <p:nvSpPr>
          <p:cNvPr id="43" name="Text 38"/>
          <p:cNvSpPr/>
          <p:nvPr/>
        </p:nvSpPr>
        <p:spPr>
          <a:xfrm>
            <a:off x="8577072" y="20025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Operator/pedestrian not aware</a:t>
            </a:r>
            <a:endParaRPr lang="en-US" sz="760" dirty="0"/>
          </a:p>
        </p:txBody>
      </p:sp>
      <p:sp>
        <p:nvSpPr>
          <p:cNvPr id="44" name="Text 39"/>
          <p:cNvSpPr/>
          <p:nvPr/>
        </p:nvSpPr>
        <p:spPr>
          <a:xfrm>
            <a:off x="8577072" y="2231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Intersection feels uncontrolled</a:t>
            </a:r>
            <a:endParaRPr lang="en-US" sz="760" dirty="0"/>
          </a:p>
        </p:txBody>
      </p:sp>
      <p:sp>
        <p:nvSpPr>
          <p:cNvPr id="45" name="Shape 40"/>
          <p:cNvSpPr/>
          <p:nvPr/>
        </p:nvSpPr>
        <p:spPr>
          <a:xfrm>
            <a:off x="8558784" y="2487168"/>
            <a:ext cx="1856232" cy="420624"/>
          </a:xfrm>
          <a:prstGeom prst="roundRect">
            <a:avLst>
              <a:gd name="adj" fmla="val 15217"/>
            </a:avLst>
          </a:prstGeom>
          <a:solidFill>
            <a:srgbClr val="FFF8D7"/>
          </a:solidFill>
          <a:ln w="12700">
            <a:solidFill>
              <a:srgbClr val="7AC08E"/>
            </a:solidFill>
            <a:prstDash val="solid"/>
          </a:ln>
        </p:spPr>
        <p:txBody>
          <a:bodyPr/>
          <a:lstStyle/>
          <a:p>
            <a:endParaRPr lang="en-US"/>
          </a:p>
        </p:txBody>
      </p:sp>
      <p:sp>
        <p:nvSpPr>
          <p:cNvPr id="46" name="Text 41"/>
          <p:cNvSpPr/>
          <p:nvPr/>
        </p:nvSpPr>
        <p:spPr>
          <a:xfrm>
            <a:off x="8641080" y="25511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47" name="Text 42"/>
          <p:cNvSpPr/>
          <p:nvPr/>
        </p:nvSpPr>
        <p:spPr>
          <a:xfrm>
            <a:off x="8641080" y="26791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Traffic plan / QR</a:t>
            </a:r>
            <a:endParaRPr lang="en-US" sz="620" dirty="0"/>
          </a:p>
        </p:txBody>
      </p:sp>
      <p:sp>
        <p:nvSpPr>
          <p:cNvPr id="48" name="Shape 43"/>
          <p:cNvSpPr/>
          <p:nvPr/>
        </p:nvSpPr>
        <p:spPr>
          <a:xfrm>
            <a:off x="10625328" y="24231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49" name="Text 44"/>
          <p:cNvSpPr/>
          <p:nvPr/>
        </p:nvSpPr>
        <p:spPr>
          <a:xfrm>
            <a:off x="10707624" y="25694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50" name="Text 45"/>
          <p:cNvSpPr/>
          <p:nvPr/>
        </p:nvSpPr>
        <p:spPr>
          <a:xfrm>
            <a:off x="8577072" y="30083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51" name="Image 3" descr="/mnt/data/Carolina_Star_Safety_Squad_Logo_small.png"/>
          <p:cNvPicPr>
            <a:picLocks noChangeAspect="1"/>
          </p:cNvPicPr>
          <p:nvPr/>
        </p:nvPicPr>
        <p:blipFill>
          <a:blip r:embed="rId3"/>
          <a:stretch>
            <a:fillRect/>
          </a:stretch>
        </p:blipFill>
        <p:spPr>
          <a:xfrm>
            <a:off x="11243772" y="2907792"/>
            <a:ext cx="226152" cy="192024"/>
          </a:xfrm>
          <a:prstGeom prst="rect">
            <a:avLst/>
          </a:prstGeom>
        </p:spPr>
      </p:pic>
      <p:sp>
        <p:nvSpPr>
          <p:cNvPr id="52" name="Shape 46"/>
          <p:cNvSpPr/>
          <p:nvPr/>
        </p:nvSpPr>
        <p:spPr>
          <a:xfrm>
            <a:off x="566928" y="38404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53" name="Shape 47"/>
          <p:cNvSpPr/>
          <p:nvPr/>
        </p:nvSpPr>
        <p:spPr>
          <a:xfrm>
            <a:off x="566928" y="3840480"/>
            <a:ext cx="3200400" cy="320040"/>
          </a:xfrm>
          <a:prstGeom prst="roundRect">
            <a:avLst>
              <a:gd name="adj" fmla="val 31429"/>
            </a:avLst>
          </a:prstGeom>
          <a:solidFill>
            <a:srgbClr val="F28C28"/>
          </a:solidFill>
          <a:ln w="12700">
            <a:solidFill>
              <a:srgbClr val="F28C28">
                <a:alpha val="0"/>
              </a:srgbClr>
            </a:solidFill>
            <a:prstDash val="solid"/>
          </a:ln>
        </p:spPr>
        <p:txBody>
          <a:bodyPr/>
          <a:lstStyle/>
          <a:p>
            <a:endParaRPr lang="en-US"/>
          </a:p>
        </p:txBody>
      </p:sp>
      <p:sp>
        <p:nvSpPr>
          <p:cNvPr id="54" name="Text 48"/>
          <p:cNvSpPr/>
          <p:nvPr/>
        </p:nvSpPr>
        <p:spPr>
          <a:xfrm>
            <a:off x="676656" y="39319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55" name="Text 49"/>
          <p:cNvSpPr/>
          <p:nvPr/>
        </p:nvSpPr>
        <p:spPr>
          <a:xfrm>
            <a:off x="3310128" y="39227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04</a:t>
            </a:r>
            <a:endParaRPr lang="en-US" sz="720" dirty="0"/>
          </a:p>
        </p:txBody>
      </p:sp>
      <p:sp>
        <p:nvSpPr>
          <p:cNvPr id="56" name="Text 50"/>
          <p:cNvSpPr/>
          <p:nvPr/>
        </p:nvSpPr>
        <p:spPr>
          <a:xfrm>
            <a:off x="731520" y="42885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Route is blocked</a:t>
            </a:r>
            <a:endParaRPr lang="en-US" sz="760" dirty="0"/>
          </a:p>
        </p:txBody>
      </p:sp>
      <p:sp>
        <p:nvSpPr>
          <p:cNvPr id="57" name="Text 51"/>
          <p:cNvSpPr/>
          <p:nvPr/>
        </p:nvSpPr>
        <p:spPr>
          <a:xfrm>
            <a:off x="731520"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Alarm is confusing</a:t>
            </a:r>
            <a:endParaRPr lang="en-US" sz="760" dirty="0"/>
          </a:p>
        </p:txBody>
      </p:sp>
      <p:sp>
        <p:nvSpPr>
          <p:cNvPr id="58" name="Text 52"/>
          <p:cNvSpPr/>
          <p:nvPr/>
        </p:nvSpPr>
        <p:spPr>
          <a:xfrm>
            <a:off x="731520"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Someone is unaccounted for</a:t>
            </a:r>
            <a:endParaRPr lang="en-US" sz="760" dirty="0"/>
          </a:p>
        </p:txBody>
      </p:sp>
      <p:sp>
        <p:nvSpPr>
          <p:cNvPr id="59" name="Shape 53"/>
          <p:cNvSpPr/>
          <p:nvPr/>
        </p:nvSpPr>
        <p:spPr>
          <a:xfrm>
            <a:off x="713232" y="5001768"/>
            <a:ext cx="1856232" cy="420624"/>
          </a:xfrm>
          <a:prstGeom prst="roundRect">
            <a:avLst>
              <a:gd name="adj" fmla="val 15217"/>
            </a:avLst>
          </a:prstGeom>
          <a:solidFill>
            <a:srgbClr val="FFF8D7"/>
          </a:solidFill>
          <a:ln w="12700">
            <a:solidFill>
              <a:srgbClr val="F28C28"/>
            </a:solidFill>
            <a:prstDash val="solid"/>
          </a:ln>
        </p:spPr>
        <p:txBody>
          <a:bodyPr/>
          <a:lstStyle/>
          <a:p>
            <a:endParaRPr lang="en-US"/>
          </a:p>
        </p:txBody>
      </p:sp>
      <p:sp>
        <p:nvSpPr>
          <p:cNvPr id="60" name="Text 54"/>
          <p:cNvSpPr/>
          <p:nvPr/>
        </p:nvSpPr>
        <p:spPr>
          <a:xfrm>
            <a:off x="795528" y="50657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61" name="Text 55"/>
          <p:cNvSpPr/>
          <p:nvPr/>
        </p:nvSpPr>
        <p:spPr>
          <a:xfrm>
            <a:off x="795528" y="51937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Emergency contact / assembly</a:t>
            </a:r>
            <a:endParaRPr lang="en-US" sz="620" dirty="0"/>
          </a:p>
        </p:txBody>
      </p:sp>
      <p:sp>
        <p:nvSpPr>
          <p:cNvPr id="62" name="Shape 56"/>
          <p:cNvSpPr/>
          <p:nvPr/>
        </p:nvSpPr>
        <p:spPr>
          <a:xfrm>
            <a:off x="2779776" y="49377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63" name="Text 57"/>
          <p:cNvSpPr/>
          <p:nvPr/>
        </p:nvSpPr>
        <p:spPr>
          <a:xfrm>
            <a:off x="2862072" y="50840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64" name="Text 58"/>
          <p:cNvSpPr/>
          <p:nvPr/>
        </p:nvSpPr>
        <p:spPr>
          <a:xfrm>
            <a:off x="731520" y="55229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65" name="Image 4" descr="/mnt/data/Carolina_Star_Safety_Squad_Logo_small.png"/>
          <p:cNvPicPr>
            <a:picLocks noChangeAspect="1"/>
          </p:cNvPicPr>
          <p:nvPr/>
        </p:nvPicPr>
        <p:blipFill>
          <a:blip r:embed="rId3"/>
          <a:stretch>
            <a:fillRect/>
          </a:stretch>
        </p:blipFill>
        <p:spPr>
          <a:xfrm>
            <a:off x="3398220" y="5422392"/>
            <a:ext cx="226152" cy="192024"/>
          </a:xfrm>
          <a:prstGeom prst="rect">
            <a:avLst/>
          </a:prstGeom>
        </p:spPr>
      </p:pic>
      <p:sp>
        <p:nvSpPr>
          <p:cNvPr id="66" name="Shape 59"/>
          <p:cNvSpPr/>
          <p:nvPr/>
        </p:nvSpPr>
        <p:spPr>
          <a:xfrm>
            <a:off x="4489704" y="38404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67" name="Shape 60"/>
          <p:cNvSpPr/>
          <p:nvPr/>
        </p:nvSpPr>
        <p:spPr>
          <a:xfrm>
            <a:off x="4489704" y="3840480"/>
            <a:ext cx="3200400" cy="320040"/>
          </a:xfrm>
          <a:prstGeom prst="roundRect">
            <a:avLst>
              <a:gd name="adj" fmla="val 31429"/>
            </a:avLst>
          </a:prstGeom>
          <a:solidFill>
            <a:srgbClr val="DF5F5F"/>
          </a:solidFill>
          <a:ln w="12700">
            <a:solidFill>
              <a:srgbClr val="DF5F5F">
                <a:alpha val="0"/>
              </a:srgbClr>
            </a:solidFill>
            <a:prstDash val="solid"/>
          </a:ln>
        </p:spPr>
        <p:txBody>
          <a:bodyPr/>
          <a:lstStyle/>
          <a:p>
            <a:endParaRPr lang="en-US"/>
          </a:p>
        </p:txBody>
      </p:sp>
      <p:sp>
        <p:nvSpPr>
          <p:cNvPr id="68" name="Text 61"/>
          <p:cNvSpPr/>
          <p:nvPr/>
        </p:nvSpPr>
        <p:spPr>
          <a:xfrm>
            <a:off x="4599432" y="39319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69" name="Text 62"/>
          <p:cNvSpPr/>
          <p:nvPr/>
        </p:nvSpPr>
        <p:spPr>
          <a:xfrm>
            <a:off x="7232904" y="39227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05</a:t>
            </a:r>
            <a:endParaRPr lang="en-US" sz="720" dirty="0"/>
          </a:p>
        </p:txBody>
      </p:sp>
      <p:sp>
        <p:nvSpPr>
          <p:cNvPr id="70" name="Text 63"/>
          <p:cNvSpPr/>
          <p:nvPr/>
        </p:nvSpPr>
        <p:spPr>
          <a:xfrm>
            <a:off x="4654296" y="42885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Hazard is still present</a:t>
            </a:r>
            <a:endParaRPr lang="en-US" sz="760" dirty="0"/>
          </a:p>
        </p:txBody>
      </p:sp>
      <p:sp>
        <p:nvSpPr>
          <p:cNvPr id="71" name="Text 64"/>
          <p:cNvSpPr/>
          <p:nvPr/>
        </p:nvSpPr>
        <p:spPr>
          <a:xfrm>
            <a:off x="4654296"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Someone could repeat exposure</a:t>
            </a:r>
            <a:endParaRPr lang="en-US" sz="760" dirty="0"/>
          </a:p>
        </p:txBody>
      </p:sp>
      <p:sp>
        <p:nvSpPr>
          <p:cNvPr id="72" name="Text 65"/>
          <p:cNvSpPr/>
          <p:nvPr/>
        </p:nvSpPr>
        <p:spPr>
          <a:xfrm>
            <a:off x="4654296"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It is being brushed off</a:t>
            </a:r>
            <a:endParaRPr lang="en-US" sz="760" dirty="0"/>
          </a:p>
        </p:txBody>
      </p:sp>
      <p:sp>
        <p:nvSpPr>
          <p:cNvPr id="73" name="Shape 66"/>
          <p:cNvSpPr/>
          <p:nvPr/>
        </p:nvSpPr>
        <p:spPr>
          <a:xfrm>
            <a:off x="4636008" y="5001768"/>
            <a:ext cx="1856232" cy="420624"/>
          </a:xfrm>
          <a:prstGeom prst="roundRect">
            <a:avLst>
              <a:gd name="adj" fmla="val 15217"/>
            </a:avLst>
          </a:prstGeom>
          <a:solidFill>
            <a:srgbClr val="FFF8D7"/>
          </a:solidFill>
          <a:ln w="12700">
            <a:solidFill>
              <a:srgbClr val="DF5F5F"/>
            </a:solidFill>
            <a:prstDash val="solid"/>
          </a:ln>
        </p:spPr>
        <p:txBody>
          <a:bodyPr/>
          <a:lstStyle/>
          <a:p>
            <a:endParaRPr lang="en-US"/>
          </a:p>
        </p:txBody>
      </p:sp>
      <p:sp>
        <p:nvSpPr>
          <p:cNvPr id="74" name="Text 67"/>
          <p:cNvSpPr/>
          <p:nvPr/>
        </p:nvSpPr>
        <p:spPr>
          <a:xfrm>
            <a:off x="4718304" y="50657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75" name="Text 68"/>
          <p:cNvSpPr/>
          <p:nvPr/>
        </p:nvSpPr>
        <p:spPr>
          <a:xfrm>
            <a:off x="4718304" y="51937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Near-miss link / QR</a:t>
            </a:r>
            <a:endParaRPr lang="en-US" sz="620" dirty="0"/>
          </a:p>
        </p:txBody>
      </p:sp>
      <p:sp>
        <p:nvSpPr>
          <p:cNvPr id="76" name="Shape 69"/>
          <p:cNvSpPr/>
          <p:nvPr/>
        </p:nvSpPr>
        <p:spPr>
          <a:xfrm>
            <a:off x="6702552" y="49377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77" name="Text 70"/>
          <p:cNvSpPr/>
          <p:nvPr/>
        </p:nvSpPr>
        <p:spPr>
          <a:xfrm>
            <a:off x="6784848" y="50840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78" name="Text 71"/>
          <p:cNvSpPr/>
          <p:nvPr/>
        </p:nvSpPr>
        <p:spPr>
          <a:xfrm>
            <a:off x="4654296" y="55229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79" name="Image 5" descr="/mnt/data/Carolina_Star_Safety_Squad_Logo_small.png"/>
          <p:cNvPicPr>
            <a:picLocks noChangeAspect="1"/>
          </p:cNvPicPr>
          <p:nvPr/>
        </p:nvPicPr>
        <p:blipFill>
          <a:blip r:embed="rId3"/>
          <a:stretch>
            <a:fillRect/>
          </a:stretch>
        </p:blipFill>
        <p:spPr>
          <a:xfrm>
            <a:off x="7320996" y="5422392"/>
            <a:ext cx="226152" cy="192024"/>
          </a:xfrm>
          <a:prstGeom prst="rect">
            <a:avLst/>
          </a:prstGeom>
        </p:spPr>
      </p:pic>
      <p:sp>
        <p:nvSpPr>
          <p:cNvPr id="80" name="Shape 72"/>
          <p:cNvSpPr/>
          <p:nvPr/>
        </p:nvSpPr>
        <p:spPr>
          <a:xfrm>
            <a:off x="8412480" y="38404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81" name="Shape 73"/>
          <p:cNvSpPr/>
          <p:nvPr/>
        </p:nvSpPr>
        <p:spPr>
          <a:xfrm>
            <a:off x="8412480" y="3840480"/>
            <a:ext cx="3200400" cy="320040"/>
          </a:xfrm>
          <a:prstGeom prst="roundRect">
            <a:avLst>
              <a:gd name="adj" fmla="val 31429"/>
            </a:avLst>
          </a:prstGeom>
          <a:solidFill>
            <a:srgbClr val="8B75D7"/>
          </a:solidFill>
          <a:ln w="12700">
            <a:solidFill>
              <a:srgbClr val="8B75D7">
                <a:alpha val="0"/>
              </a:srgbClr>
            </a:solidFill>
            <a:prstDash val="solid"/>
          </a:ln>
        </p:spPr>
        <p:txBody>
          <a:bodyPr/>
          <a:lstStyle/>
          <a:p>
            <a:endParaRPr lang="en-US"/>
          </a:p>
        </p:txBody>
      </p:sp>
      <p:sp>
        <p:nvSpPr>
          <p:cNvPr id="82" name="Text 74"/>
          <p:cNvSpPr/>
          <p:nvPr/>
        </p:nvSpPr>
        <p:spPr>
          <a:xfrm>
            <a:off x="8522208" y="39319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83" name="Text 75"/>
          <p:cNvSpPr/>
          <p:nvPr/>
        </p:nvSpPr>
        <p:spPr>
          <a:xfrm>
            <a:off x="11155680" y="39227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06</a:t>
            </a:r>
            <a:endParaRPr lang="en-US" sz="720" dirty="0"/>
          </a:p>
        </p:txBody>
      </p:sp>
      <p:sp>
        <p:nvSpPr>
          <p:cNvPr id="84" name="Text 76"/>
          <p:cNvSpPr/>
          <p:nvPr/>
        </p:nvSpPr>
        <p:spPr>
          <a:xfrm>
            <a:off x="8577072" y="42885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Container is unlabeled</a:t>
            </a:r>
            <a:endParaRPr lang="en-US" sz="760" dirty="0"/>
          </a:p>
        </p:txBody>
      </p:sp>
      <p:sp>
        <p:nvSpPr>
          <p:cNvPr id="85" name="Text 77"/>
          <p:cNvSpPr/>
          <p:nvPr/>
        </p:nvSpPr>
        <p:spPr>
          <a:xfrm>
            <a:off x="857707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Label/SDS do not match</a:t>
            </a:r>
            <a:endParaRPr lang="en-US" sz="760" dirty="0"/>
          </a:p>
        </p:txBody>
      </p:sp>
      <p:sp>
        <p:nvSpPr>
          <p:cNvPr id="86" name="Text 78"/>
          <p:cNvSpPr/>
          <p:nvPr/>
        </p:nvSpPr>
        <p:spPr>
          <a:xfrm>
            <a:off x="857707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Hazard is not understood</a:t>
            </a:r>
            <a:endParaRPr lang="en-US" sz="760" dirty="0"/>
          </a:p>
        </p:txBody>
      </p:sp>
      <p:sp>
        <p:nvSpPr>
          <p:cNvPr id="87" name="Shape 79"/>
          <p:cNvSpPr/>
          <p:nvPr/>
        </p:nvSpPr>
        <p:spPr>
          <a:xfrm>
            <a:off x="8558784" y="5001768"/>
            <a:ext cx="1856232" cy="420624"/>
          </a:xfrm>
          <a:prstGeom prst="roundRect">
            <a:avLst>
              <a:gd name="adj" fmla="val 15217"/>
            </a:avLst>
          </a:prstGeom>
          <a:solidFill>
            <a:srgbClr val="FFF8D7"/>
          </a:solidFill>
          <a:ln w="12700">
            <a:solidFill>
              <a:srgbClr val="8B75D7"/>
            </a:solidFill>
            <a:prstDash val="solid"/>
          </a:ln>
        </p:spPr>
        <p:txBody>
          <a:bodyPr/>
          <a:lstStyle/>
          <a:p>
            <a:endParaRPr lang="en-US"/>
          </a:p>
        </p:txBody>
      </p:sp>
      <p:sp>
        <p:nvSpPr>
          <p:cNvPr id="88" name="Text 80"/>
          <p:cNvSpPr/>
          <p:nvPr/>
        </p:nvSpPr>
        <p:spPr>
          <a:xfrm>
            <a:off x="8641080" y="50657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89" name="Text 81"/>
          <p:cNvSpPr/>
          <p:nvPr/>
        </p:nvSpPr>
        <p:spPr>
          <a:xfrm>
            <a:off x="8641080" y="51937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SDS access / QR</a:t>
            </a:r>
            <a:endParaRPr lang="en-US" sz="620" dirty="0"/>
          </a:p>
        </p:txBody>
      </p:sp>
      <p:sp>
        <p:nvSpPr>
          <p:cNvPr id="90" name="Shape 82"/>
          <p:cNvSpPr/>
          <p:nvPr/>
        </p:nvSpPr>
        <p:spPr>
          <a:xfrm>
            <a:off x="10625328" y="49377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91" name="Text 83"/>
          <p:cNvSpPr/>
          <p:nvPr/>
        </p:nvSpPr>
        <p:spPr>
          <a:xfrm>
            <a:off x="10707624" y="50840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92" name="Text 84"/>
          <p:cNvSpPr/>
          <p:nvPr/>
        </p:nvSpPr>
        <p:spPr>
          <a:xfrm>
            <a:off x="8577072" y="55229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93" name="Image 6" descr="/mnt/data/Carolina_Star_Safety_Squad_Logo_small.png"/>
          <p:cNvPicPr>
            <a:picLocks noChangeAspect="1"/>
          </p:cNvPicPr>
          <p:nvPr/>
        </p:nvPicPr>
        <p:blipFill>
          <a:blip r:embed="rId3"/>
          <a:stretch>
            <a:fillRect/>
          </a:stretch>
        </p:blipFill>
        <p:spPr>
          <a:xfrm>
            <a:off x="11243772" y="5422392"/>
            <a:ext cx="226152" cy="192024"/>
          </a:xfrm>
          <a:prstGeom prst="rect">
            <a:avLst/>
          </a:prstGeom>
        </p:spPr>
      </p:pic>
      <p:sp>
        <p:nvSpPr>
          <p:cNvPr id="94" name="Text 85"/>
          <p:cNvSpPr/>
          <p:nvPr/>
        </p:nvSpPr>
        <p:spPr>
          <a:xfrm>
            <a:off x="685800" y="5989320"/>
            <a:ext cx="7315200" cy="228600"/>
          </a:xfrm>
          <a:prstGeom prst="rect">
            <a:avLst/>
          </a:prstGeom>
          <a:noFill/>
          <a:ln/>
        </p:spPr>
        <p:txBody>
          <a:bodyPr wrap="square" lIns="508" tIns="508" rIns="508" bIns="508" rtlCol="0" anchor="t">
            <a:normAutofit/>
          </a:bodyPr>
          <a:lstStyle/>
          <a:p>
            <a:pPr marL="0" indent="0" algn="l">
              <a:buNone/>
            </a:pPr>
            <a:r>
              <a:rPr lang="en-US" sz="1000" dirty="0">
                <a:solidFill>
                  <a:srgbClr val="56616B"/>
                </a:solidFill>
                <a:latin typeface="Aptos" pitchFamily="34" charset="0"/>
                <a:ea typeface="Aptos" pitchFamily="34" charset="-122"/>
                <a:cs typeface="Aptos" pitchFamily="34" charset="-120"/>
              </a:rPr>
              <a:t>Test the QR codes after printing. Use employer-approved content for all site procedures.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Print Sheet — Card 07 + Blanks</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Use the blanks for site-specific topics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960120" y="141732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11" name="Shape 8"/>
          <p:cNvSpPr/>
          <p:nvPr/>
        </p:nvSpPr>
        <p:spPr>
          <a:xfrm>
            <a:off x="1033272" y="149047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3200400" y="1417320"/>
            <a:ext cx="960120" cy="1828800"/>
          </a:xfrm>
          <a:prstGeom prst="roundRect">
            <a:avLst>
              <a:gd name="adj" fmla="val 9524"/>
            </a:avLst>
          </a:prstGeom>
          <a:solidFill>
            <a:srgbClr val="36A3A3"/>
          </a:solidFill>
          <a:ln w="12700">
            <a:solidFill>
              <a:srgbClr val="36A3A3">
                <a:alpha val="0"/>
              </a:srgbClr>
            </a:solidFill>
            <a:prstDash val="solid"/>
          </a:ln>
        </p:spPr>
        <p:txBody>
          <a:bodyPr/>
          <a:lstStyle/>
          <a:p>
            <a:endParaRPr lang="en-US"/>
          </a:p>
        </p:txBody>
      </p:sp>
      <p:sp>
        <p:nvSpPr>
          <p:cNvPr id="13" name="Shape 10"/>
          <p:cNvSpPr/>
          <p:nvPr/>
        </p:nvSpPr>
        <p:spPr>
          <a:xfrm>
            <a:off x="3017520" y="141732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14" name="Text 11"/>
          <p:cNvSpPr/>
          <p:nvPr/>
        </p:nvSpPr>
        <p:spPr>
          <a:xfrm>
            <a:off x="1097280" y="158191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36A3A3"/>
                </a:solidFill>
                <a:latin typeface="Aptos" pitchFamily="34" charset="0"/>
                <a:ea typeface="Aptos" pitchFamily="34" charset="-122"/>
                <a:cs typeface="Aptos" pitchFamily="34" charset="-120"/>
              </a:rPr>
              <a:t>07</a:t>
            </a:r>
            <a:endParaRPr lang="en-US" sz="900" dirty="0"/>
          </a:p>
        </p:txBody>
      </p:sp>
      <p:sp>
        <p:nvSpPr>
          <p:cNvPr id="15" name="Text 12"/>
          <p:cNvSpPr/>
          <p:nvPr/>
        </p:nvSpPr>
        <p:spPr>
          <a:xfrm>
            <a:off x="1490472" y="157276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STOP-WORK AUTHORITY</a:t>
            </a:r>
            <a:endParaRPr lang="en-US" sz="860" dirty="0"/>
          </a:p>
        </p:txBody>
      </p:sp>
      <p:sp>
        <p:nvSpPr>
          <p:cNvPr id="16" name="Text 13"/>
          <p:cNvSpPr/>
          <p:nvPr/>
        </p:nvSpPr>
        <p:spPr>
          <a:xfrm>
            <a:off x="3300984" y="1664208"/>
            <a:ext cx="758952" cy="420624"/>
          </a:xfrm>
          <a:prstGeom prst="rect">
            <a:avLst/>
          </a:prstGeom>
          <a:noFill/>
          <a:ln/>
        </p:spPr>
        <p:txBody>
          <a:bodyPr wrap="square" lIns="508" tIns="508" rIns="508" bIns="508" rtlCol="0" anchor="ctr">
            <a:normAutofit/>
          </a:bodyPr>
          <a:lstStyle/>
          <a:p>
            <a:pPr marL="0" indent="0" algn="ctr">
              <a:buNone/>
            </a:pPr>
            <a:r>
              <a:rPr lang="en-US" sz="1600" b="1" dirty="0">
                <a:solidFill>
                  <a:srgbClr val="04192B"/>
                </a:solidFill>
                <a:latin typeface="Aptos" pitchFamily="34" charset="0"/>
                <a:ea typeface="Aptos" pitchFamily="34" charset="-122"/>
                <a:cs typeface="Aptos" pitchFamily="34" charset="-120"/>
              </a:rPr>
              <a:t>STOP</a:t>
            </a:r>
            <a:endParaRPr lang="en-US" sz="1600" dirty="0"/>
          </a:p>
        </p:txBody>
      </p:sp>
      <p:sp>
        <p:nvSpPr>
          <p:cNvPr id="17" name="Text 14"/>
          <p:cNvSpPr/>
          <p:nvPr/>
        </p:nvSpPr>
        <p:spPr>
          <a:xfrm>
            <a:off x="1124712" y="198424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IF IT'S OFF, STOP</a:t>
            </a:r>
            <a:endParaRPr lang="en-US" sz="1600" dirty="0"/>
          </a:p>
        </p:txBody>
      </p:sp>
      <p:sp>
        <p:nvSpPr>
          <p:cNvPr id="18" name="Shape 15"/>
          <p:cNvSpPr/>
          <p:nvPr/>
        </p:nvSpPr>
        <p:spPr>
          <a:xfrm>
            <a:off x="1124712" y="2468880"/>
            <a:ext cx="1801368" cy="0"/>
          </a:xfrm>
          <a:prstGeom prst="line">
            <a:avLst/>
          </a:prstGeom>
          <a:noFill/>
          <a:ln w="25400">
            <a:solidFill>
              <a:srgbClr val="36A3A3"/>
            </a:solidFill>
            <a:prstDash val="solid"/>
          </a:ln>
        </p:spPr>
        <p:txBody>
          <a:bodyPr/>
          <a:lstStyle/>
          <a:p>
            <a:endParaRPr lang="en-US"/>
          </a:p>
        </p:txBody>
      </p:sp>
      <p:sp>
        <p:nvSpPr>
          <p:cNvPr id="19" name="Text 16"/>
          <p:cNvSpPr/>
          <p:nvPr/>
        </p:nvSpPr>
        <p:spPr>
          <a:xfrm>
            <a:off x="1170432" y="257860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Pause when conditions change</a:t>
            </a:r>
            <a:endParaRPr lang="en-US" sz="680" dirty="0"/>
          </a:p>
        </p:txBody>
      </p:sp>
      <p:sp>
        <p:nvSpPr>
          <p:cNvPr id="20" name="Text 17"/>
          <p:cNvSpPr/>
          <p:nvPr/>
        </p:nvSpPr>
        <p:spPr>
          <a:xfrm>
            <a:off x="1170432" y="274320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Protect people first</a:t>
            </a:r>
            <a:endParaRPr lang="en-US" sz="680" dirty="0"/>
          </a:p>
        </p:txBody>
      </p:sp>
      <p:sp>
        <p:nvSpPr>
          <p:cNvPr id="21" name="Text 18"/>
          <p:cNvSpPr/>
          <p:nvPr/>
        </p:nvSpPr>
        <p:spPr>
          <a:xfrm>
            <a:off x="1170432" y="290779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Explain the concern</a:t>
            </a:r>
            <a:endParaRPr lang="en-US" sz="680" dirty="0"/>
          </a:p>
        </p:txBody>
      </p:sp>
      <p:sp>
        <p:nvSpPr>
          <p:cNvPr id="22" name="Text 19"/>
          <p:cNvSpPr/>
          <p:nvPr/>
        </p:nvSpPr>
        <p:spPr>
          <a:xfrm>
            <a:off x="1170432" y="307238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Resume after resolution</a:t>
            </a:r>
            <a:endParaRPr lang="en-US" sz="680" dirty="0"/>
          </a:p>
        </p:txBody>
      </p:sp>
      <p:sp>
        <p:nvSpPr>
          <p:cNvPr id="23" name="Text 20"/>
          <p:cNvSpPr/>
          <p:nvPr/>
        </p:nvSpPr>
        <p:spPr>
          <a:xfrm>
            <a:off x="3227832" y="294436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24" name="Shape 21"/>
          <p:cNvSpPr/>
          <p:nvPr/>
        </p:nvSpPr>
        <p:spPr>
          <a:xfrm>
            <a:off x="4572000" y="141732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25" name="Shape 22"/>
          <p:cNvSpPr/>
          <p:nvPr/>
        </p:nvSpPr>
        <p:spPr>
          <a:xfrm>
            <a:off x="4572000" y="1417320"/>
            <a:ext cx="3200400" cy="320040"/>
          </a:xfrm>
          <a:prstGeom prst="roundRect">
            <a:avLst>
              <a:gd name="adj" fmla="val 31429"/>
            </a:avLst>
          </a:prstGeom>
          <a:solidFill>
            <a:srgbClr val="36A3A3"/>
          </a:solidFill>
          <a:ln w="12700">
            <a:solidFill>
              <a:srgbClr val="36A3A3">
                <a:alpha val="0"/>
              </a:srgbClr>
            </a:solidFill>
            <a:prstDash val="solid"/>
          </a:ln>
        </p:spPr>
        <p:txBody>
          <a:bodyPr/>
          <a:lstStyle/>
          <a:p>
            <a:endParaRPr lang="en-US"/>
          </a:p>
        </p:txBody>
      </p:sp>
      <p:sp>
        <p:nvSpPr>
          <p:cNvPr id="26" name="Text 23"/>
          <p:cNvSpPr/>
          <p:nvPr/>
        </p:nvSpPr>
        <p:spPr>
          <a:xfrm>
            <a:off x="4681728" y="150876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27" name="Text 24"/>
          <p:cNvSpPr/>
          <p:nvPr/>
        </p:nvSpPr>
        <p:spPr>
          <a:xfrm>
            <a:off x="7315200" y="149961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07</a:t>
            </a:r>
            <a:endParaRPr lang="en-US" sz="720" dirty="0"/>
          </a:p>
        </p:txBody>
      </p:sp>
      <p:sp>
        <p:nvSpPr>
          <p:cNvPr id="28" name="Text 25"/>
          <p:cNvSpPr/>
          <p:nvPr/>
        </p:nvSpPr>
        <p:spPr>
          <a:xfrm>
            <a:off x="4736592" y="186537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Safeguard missing/defeated</a:t>
            </a:r>
            <a:endParaRPr lang="en-US" sz="760" dirty="0"/>
          </a:p>
        </p:txBody>
      </p:sp>
      <p:sp>
        <p:nvSpPr>
          <p:cNvPr id="29" name="Text 26"/>
          <p:cNvSpPr/>
          <p:nvPr/>
        </p:nvSpPr>
        <p:spPr>
          <a:xfrm>
            <a:off x="4736592" y="209397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Plan no longer matches work</a:t>
            </a:r>
            <a:endParaRPr lang="en-US" sz="760" dirty="0"/>
          </a:p>
        </p:txBody>
      </p:sp>
      <p:sp>
        <p:nvSpPr>
          <p:cNvPr id="30" name="Text 27"/>
          <p:cNvSpPr/>
          <p:nvPr/>
        </p:nvSpPr>
        <p:spPr>
          <a:xfrm>
            <a:off x="4736592" y="232257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Pressure replaces judgment</a:t>
            </a:r>
            <a:endParaRPr lang="en-US" sz="760" dirty="0"/>
          </a:p>
        </p:txBody>
      </p:sp>
      <p:sp>
        <p:nvSpPr>
          <p:cNvPr id="31" name="Shape 28"/>
          <p:cNvSpPr/>
          <p:nvPr/>
        </p:nvSpPr>
        <p:spPr>
          <a:xfrm>
            <a:off x="4718304" y="2578608"/>
            <a:ext cx="1856232" cy="420624"/>
          </a:xfrm>
          <a:prstGeom prst="roundRect">
            <a:avLst>
              <a:gd name="adj" fmla="val 15217"/>
            </a:avLst>
          </a:prstGeom>
          <a:solidFill>
            <a:srgbClr val="FFF8D7"/>
          </a:solidFill>
          <a:ln w="12700">
            <a:solidFill>
              <a:srgbClr val="36A3A3"/>
            </a:solidFill>
            <a:prstDash val="solid"/>
          </a:ln>
        </p:spPr>
        <p:txBody>
          <a:bodyPr/>
          <a:lstStyle/>
          <a:p>
            <a:endParaRPr lang="en-US"/>
          </a:p>
        </p:txBody>
      </p:sp>
      <p:sp>
        <p:nvSpPr>
          <p:cNvPr id="32" name="Text 29"/>
          <p:cNvSpPr/>
          <p:nvPr/>
        </p:nvSpPr>
        <p:spPr>
          <a:xfrm>
            <a:off x="4800600" y="264261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33" name="Text 30"/>
          <p:cNvSpPr/>
          <p:nvPr/>
        </p:nvSpPr>
        <p:spPr>
          <a:xfrm>
            <a:off x="4800600" y="277063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Stop-work contact / QR</a:t>
            </a:r>
            <a:endParaRPr lang="en-US" sz="620" dirty="0"/>
          </a:p>
        </p:txBody>
      </p:sp>
      <p:sp>
        <p:nvSpPr>
          <p:cNvPr id="34" name="Shape 31"/>
          <p:cNvSpPr/>
          <p:nvPr/>
        </p:nvSpPr>
        <p:spPr>
          <a:xfrm>
            <a:off x="6784848" y="251460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35" name="Text 32"/>
          <p:cNvSpPr/>
          <p:nvPr/>
        </p:nvSpPr>
        <p:spPr>
          <a:xfrm>
            <a:off x="6867144" y="266090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36" name="Text 33"/>
          <p:cNvSpPr/>
          <p:nvPr/>
        </p:nvSpPr>
        <p:spPr>
          <a:xfrm>
            <a:off x="4736592" y="309981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37" name="Image 1" descr="/mnt/data/Carolina_Star_Safety_Squad_Logo_small.png"/>
          <p:cNvPicPr>
            <a:picLocks noChangeAspect="1"/>
          </p:cNvPicPr>
          <p:nvPr/>
        </p:nvPicPr>
        <p:blipFill>
          <a:blip r:embed="rId3"/>
          <a:stretch>
            <a:fillRect/>
          </a:stretch>
        </p:blipFill>
        <p:spPr>
          <a:xfrm>
            <a:off x="7403292" y="2999232"/>
            <a:ext cx="226152" cy="192024"/>
          </a:xfrm>
          <a:prstGeom prst="rect">
            <a:avLst/>
          </a:prstGeom>
        </p:spPr>
      </p:pic>
      <p:sp>
        <p:nvSpPr>
          <p:cNvPr id="38" name="Shape 34"/>
          <p:cNvSpPr/>
          <p:nvPr/>
        </p:nvSpPr>
        <p:spPr>
          <a:xfrm>
            <a:off x="960120" y="4069080"/>
            <a:ext cx="3200400" cy="1828800"/>
          </a:xfrm>
          <a:prstGeom prst="roundRect">
            <a:avLst>
              <a:gd name="adj" fmla="val 6000"/>
            </a:avLst>
          </a:prstGeom>
          <a:solidFill>
            <a:srgbClr val="04192B"/>
          </a:solidFill>
          <a:ln w="17780">
            <a:solidFill>
              <a:srgbClr val="04192B"/>
            </a:solidFill>
            <a:prstDash val="solid"/>
          </a:ln>
        </p:spPr>
        <p:txBody>
          <a:bodyPr/>
          <a:lstStyle/>
          <a:p>
            <a:endParaRPr lang="en-US"/>
          </a:p>
        </p:txBody>
      </p:sp>
      <p:sp>
        <p:nvSpPr>
          <p:cNvPr id="39" name="Shape 35"/>
          <p:cNvSpPr/>
          <p:nvPr/>
        </p:nvSpPr>
        <p:spPr>
          <a:xfrm>
            <a:off x="1033272" y="4142232"/>
            <a:ext cx="3054096" cy="1682496"/>
          </a:xfrm>
          <a:prstGeom prst="roundRect">
            <a:avLst>
              <a:gd name="adj" fmla="val 5435"/>
            </a:avLst>
          </a:prstGeom>
          <a:solidFill>
            <a:srgbClr val="072B48"/>
          </a:solidFill>
          <a:ln w="12700">
            <a:solidFill>
              <a:srgbClr val="072B48">
                <a:alpha val="0"/>
              </a:srgbClr>
            </a:solidFill>
            <a:prstDash val="solid"/>
          </a:ln>
        </p:spPr>
        <p:txBody>
          <a:bodyPr/>
          <a:lstStyle/>
          <a:p>
            <a:endParaRPr lang="en-US"/>
          </a:p>
        </p:txBody>
      </p:sp>
      <p:sp>
        <p:nvSpPr>
          <p:cNvPr id="40" name="Shape 36"/>
          <p:cNvSpPr/>
          <p:nvPr/>
        </p:nvSpPr>
        <p:spPr>
          <a:xfrm>
            <a:off x="3200400" y="4069080"/>
            <a:ext cx="960120" cy="1828800"/>
          </a:xfrm>
          <a:prstGeom prst="roundRect">
            <a:avLst>
              <a:gd name="adj" fmla="val 9524"/>
            </a:avLst>
          </a:prstGeom>
          <a:solidFill>
            <a:srgbClr val="CBD5E1"/>
          </a:solidFill>
          <a:ln w="12700">
            <a:solidFill>
              <a:srgbClr val="CBD5E1">
                <a:alpha val="0"/>
              </a:srgbClr>
            </a:solidFill>
            <a:prstDash val="solid"/>
          </a:ln>
        </p:spPr>
        <p:txBody>
          <a:bodyPr/>
          <a:lstStyle/>
          <a:p>
            <a:endParaRPr lang="en-US"/>
          </a:p>
        </p:txBody>
      </p:sp>
      <p:sp>
        <p:nvSpPr>
          <p:cNvPr id="41" name="Shape 37"/>
          <p:cNvSpPr/>
          <p:nvPr/>
        </p:nvSpPr>
        <p:spPr>
          <a:xfrm>
            <a:off x="3017520" y="4069080"/>
            <a:ext cx="411480" cy="1828800"/>
          </a:xfrm>
          <a:prstGeom prst="chevron">
            <a:avLst/>
          </a:prstGeom>
          <a:solidFill>
            <a:srgbClr val="072B48"/>
          </a:solidFill>
          <a:ln w="12700">
            <a:solidFill>
              <a:srgbClr val="072B48">
                <a:alpha val="0"/>
              </a:srgbClr>
            </a:solidFill>
            <a:prstDash val="solid"/>
          </a:ln>
        </p:spPr>
        <p:txBody>
          <a:bodyPr/>
          <a:lstStyle/>
          <a:p>
            <a:endParaRPr lang="en-US"/>
          </a:p>
        </p:txBody>
      </p:sp>
      <p:sp>
        <p:nvSpPr>
          <p:cNvPr id="42" name="Text 38"/>
          <p:cNvSpPr/>
          <p:nvPr/>
        </p:nvSpPr>
        <p:spPr>
          <a:xfrm>
            <a:off x="1097280" y="4233672"/>
            <a:ext cx="384048" cy="228600"/>
          </a:xfrm>
          <a:prstGeom prst="rect">
            <a:avLst/>
          </a:prstGeom>
          <a:noFill/>
          <a:ln/>
        </p:spPr>
        <p:txBody>
          <a:bodyPr wrap="square" lIns="508" tIns="508" rIns="508" bIns="508" rtlCol="0" anchor="t">
            <a:normAutofit/>
          </a:bodyPr>
          <a:lstStyle/>
          <a:p>
            <a:pPr marL="0" indent="0" algn="ctr">
              <a:buNone/>
            </a:pPr>
            <a:r>
              <a:rPr lang="en-US" sz="900" b="1" dirty="0">
                <a:solidFill>
                  <a:srgbClr val="CBD5E1"/>
                </a:solidFill>
                <a:latin typeface="Aptos" pitchFamily="34" charset="0"/>
                <a:ea typeface="Aptos" pitchFamily="34" charset="-122"/>
                <a:cs typeface="Aptos" pitchFamily="34" charset="-120"/>
              </a:rPr>
              <a:t>08</a:t>
            </a:r>
            <a:endParaRPr lang="en-US" sz="900" dirty="0"/>
          </a:p>
        </p:txBody>
      </p:sp>
      <p:sp>
        <p:nvSpPr>
          <p:cNvPr id="43" name="Text 39"/>
          <p:cNvSpPr/>
          <p:nvPr/>
        </p:nvSpPr>
        <p:spPr>
          <a:xfrm>
            <a:off x="1490472" y="4224528"/>
            <a:ext cx="1645920" cy="210312"/>
          </a:xfrm>
          <a:prstGeom prst="rect">
            <a:avLst/>
          </a:prstGeom>
          <a:noFill/>
          <a:ln/>
        </p:spPr>
        <p:txBody>
          <a:bodyPr wrap="square" lIns="508" tIns="508" rIns="508" bIns="508" rtlCol="0" anchor="t">
            <a:normAutofit/>
          </a:bodyPr>
          <a:lstStyle/>
          <a:p>
            <a:pPr marL="0" indent="0" algn="l">
              <a:buNone/>
            </a:pPr>
            <a:r>
              <a:rPr lang="en-US" sz="860" b="1" dirty="0">
                <a:solidFill>
                  <a:srgbClr val="FFFFFF"/>
                </a:solidFill>
                <a:latin typeface="Aptos" pitchFamily="34" charset="0"/>
                <a:ea typeface="Aptos" pitchFamily="34" charset="-122"/>
                <a:cs typeface="Aptos" pitchFamily="34" charset="-120"/>
              </a:rPr>
              <a:t>[TOPIC]</a:t>
            </a:r>
            <a:endParaRPr lang="en-US" sz="860" dirty="0"/>
          </a:p>
        </p:txBody>
      </p:sp>
      <p:sp>
        <p:nvSpPr>
          <p:cNvPr id="44" name="Text 40"/>
          <p:cNvSpPr/>
          <p:nvPr/>
        </p:nvSpPr>
        <p:spPr>
          <a:xfrm>
            <a:off x="3300984" y="4315968"/>
            <a:ext cx="758952" cy="420624"/>
          </a:xfrm>
          <a:prstGeom prst="rect">
            <a:avLst/>
          </a:prstGeom>
          <a:noFill/>
          <a:ln/>
        </p:spPr>
        <p:txBody>
          <a:bodyPr wrap="square" lIns="508" tIns="508" rIns="508" bIns="508" rtlCol="0" anchor="ctr">
            <a:normAutofit/>
          </a:bodyPr>
          <a:lstStyle/>
          <a:p>
            <a:pPr marL="0" indent="0" algn="ctr">
              <a:buNone/>
            </a:pPr>
            <a:r>
              <a:rPr lang="en-US" sz="2700" b="1" dirty="0">
                <a:solidFill>
                  <a:srgbClr val="04192B"/>
                </a:solidFill>
                <a:latin typeface="Aptos" pitchFamily="34" charset="0"/>
                <a:ea typeface="Aptos" pitchFamily="34" charset="-122"/>
                <a:cs typeface="Aptos" pitchFamily="34" charset="-120"/>
              </a:rPr>
              <a:t>?</a:t>
            </a:r>
            <a:endParaRPr lang="en-US" sz="2700" dirty="0"/>
          </a:p>
        </p:txBody>
      </p:sp>
      <p:sp>
        <p:nvSpPr>
          <p:cNvPr id="45" name="Text 41"/>
          <p:cNvSpPr/>
          <p:nvPr/>
        </p:nvSpPr>
        <p:spPr>
          <a:xfrm>
            <a:off x="1124712" y="4636008"/>
            <a:ext cx="1901952" cy="502920"/>
          </a:xfrm>
          <a:prstGeom prst="rect">
            <a:avLst/>
          </a:prstGeom>
          <a:noFill/>
          <a:ln/>
        </p:spPr>
        <p:txBody>
          <a:bodyPr wrap="square" lIns="508" tIns="508" rIns="508" bIns="508" rtlCol="0" anchor="t">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[LITTLE THING MESSAGE]</a:t>
            </a:r>
            <a:endParaRPr lang="en-US" sz="1600" dirty="0"/>
          </a:p>
        </p:txBody>
      </p:sp>
      <p:sp>
        <p:nvSpPr>
          <p:cNvPr id="46" name="Shape 42"/>
          <p:cNvSpPr/>
          <p:nvPr/>
        </p:nvSpPr>
        <p:spPr>
          <a:xfrm>
            <a:off x="1124712" y="5120640"/>
            <a:ext cx="1801368" cy="0"/>
          </a:xfrm>
          <a:prstGeom prst="line">
            <a:avLst/>
          </a:prstGeom>
          <a:noFill/>
          <a:ln w="25400">
            <a:solidFill>
              <a:srgbClr val="CBD5E1"/>
            </a:solidFill>
            <a:prstDash val="solid"/>
          </a:ln>
        </p:spPr>
        <p:txBody>
          <a:bodyPr/>
          <a:lstStyle/>
          <a:p>
            <a:endParaRPr lang="en-US"/>
          </a:p>
        </p:txBody>
      </p:sp>
      <p:sp>
        <p:nvSpPr>
          <p:cNvPr id="47" name="Text 43"/>
          <p:cNvSpPr/>
          <p:nvPr/>
        </p:nvSpPr>
        <p:spPr>
          <a:xfrm>
            <a:off x="1170432" y="5230368"/>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[Reminder 1]</a:t>
            </a:r>
            <a:endParaRPr lang="en-US" sz="680" dirty="0"/>
          </a:p>
        </p:txBody>
      </p:sp>
      <p:sp>
        <p:nvSpPr>
          <p:cNvPr id="48" name="Text 44"/>
          <p:cNvSpPr/>
          <p:nvPr/>
        </p:nvSpPr>
        <p:spPr>
          <a:xfrm>
            <a:off x="1170432" y="5394960"/>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[Reminder 2]</a:t>
            </a:r>
            <a:endParaRPr lang="en-US" sz="680" dirty="0"/>
          </a:p>
        </p:txBody>
      </p:sp>
      <p:sp>
        <p:nvSpPr>
          <p:cNvPr id="49" name="Text 45"/>
          <p:cNvSpPr/>
          <p:nvPr/>
        </p:nvSpPr>
        <p:spPr>
          <a:xfrm>
            <a:off x="1170432" y="5559552"/>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[Reminder 3]</a:t>
            </a:r>
            <a:endParaRPr lang="en-US" sz="680" dirty="0"/>
          </a:p>
        </p:txBody>
      </p:sp>
      <p:sp>
        <p:nvSpPr>
          <p:cNvPr id="50" name="Text 46"/>
          <p:cNvSpPr/>
          <p:nvPr/>
        </p:nvSpPr>
        <p:spPr>
          <a:xfrm>
            <a:off x="1170432" y="5724144"/>
            <a:ext cx="2057400" cy="155448"/>
          </a:xfrm>
          <a:prstGeom prst="rect">
            <a:avLst/>
          </a:prstGeom>
          <a:noFill/>
          <a:ln/>
        </p:spPr>
        <p:txBody>
          <a:bodyPr wrap="square" lIns="508" tIns="508" rIns="508" bIns="508" rtlCol="0" anchor="t">
            <a:normAutofit/>
          </a:bodyPr>
          <a:lstStyle/>
          <a:p>
            <a:pPr marL="0" indent="0" algn="l">
              <a:buNone/>
            </a:pPr>
            <a:r>
              <a:rPr lang="en-US" sz="680" dirty="0">
                <a:solidFill>
                  <a:srgbClr val="EAF3F9"/>
                </a:solidFill>
                <a:latin typeface="Aptos" pitchFamily="34" charset="0"/>
                <a:ea typeface="Aptos" pitchFamily="34" charset="-122"/>
                <a:cs typeface="Aptos" pitchFamily="34" charset="-120"/>
              </a:rPr>
              <a:t>• [Reminder 4]</a:t>
            </a:r>
            <a:endParaRPr lang="en-US" sz="680" dirty="0"/>
          </a:p>
        </p:txBody>
      </p:sp>
      <p:sp>
        <p:nvSpPr>
          <p:cNvPr id="51" name="Text 47"/>
          <p:cNvSpPr/>
          <p:nvPr/>
        </p:nvSpPr>
        <p:spPr>
          <a:xfrm>
            <a:off x="3227832" y="5596128"/>
            <a:ext cx="786384" cy="109728"/>
          </a:xfrm>
          <a:prstGeom prst="rect">
            <a:avLst/>
          </a:prstGeom>
          <a:noFill/>
          <a:ln/>
        </p:spPr>
        <p:txBody>
          <a:bodyPr wrap="square" lIns="508" tIns="508" rIns="508" bIns="508" rtlCol="0" anchor="t">
            <a:normAutofit/>
          </a:bodyPr>
          <a:lstStyle/>
          <a:p>
            <a:pPr marL="0" indent="0" algn="ctr">
              <a:buNone/>
            </a:pPr>
            <a:r>
              <a:rPr lang="en-US" sz="470" b="1" dirty="0">
                <a:solidFill>
                  <a:srgbClr val="04192B"/>
                </a:solidFill>
                <a:latin typeface="Aptos" pitchFamily="34" charset="0"/>
                <a:ea typeface="Aptos" pitchFamily="34" charset="-122"/>
                <a:cs typeface="Aptos" pitchFamily="34" charset="-120"/>
              </a:rPr>
              <a:t>Quick-reference aid only</a:t>
            </a:r>
            <a:endParaRPr lang="en-US" sz="470" dirty="0"/>
          </a:p>
        </p:txBody>
      </p:sp>
      <p:sp>
        <p:nvSpPr>
          <p:cNvPr id="52" name="Shape 48"/>
          <p:cNvSpPr/>
          <p:nvPr/>
        </p:nvSpPr>
        <p:spPr>
          <a:xfrm>
            <a:off x="4572000" y="4069080"/>
            <a:ext cx="3200400" cy="1828800"/>
          </a:xfrm>
          <a:prstGeom prst="roundRect">
            <a:avLst>
              <a:gd name="adj" fmla="val 6000"/>
            </a:avLst>
          </a:prstGeom>
          <a:solidFill>
            <a:srgbClr val="FFFFFF"/>
          </a:solidFill>
          <a:ln w="17780">
            <a:solidFill>
              <a:srgbClr val="072B48"/>
            </a:solidFill>
            <a:prstDash val="solid"/>
          </a:ln>
        </p:spPr>
        <p:txBody>
          <a:bodyPr/>
          <a:lstStyle/>
          <a:p>
            <a:endParaRPr lang="en-US"/>
          </a:p>
        </p:txBody>
      </p:sp>
      <p:sp>
        <p:nvSpPr>
          <p:cNvPr id="53" name="Shape 49"/>
          <p:cNvSpPr/>
          <p:nvPr/>
        </p:nvSpPr>
        <p:spPr>
          <a:xfrm>
            <a:off x="4572000" y="4069080"/>
            <a:ext cx="3200400" cy="320040"/>
          </a:xfrm>
          <a:prstGeom prst="roundRect">
            <a:avLst>
              <a:gd name="adj" fmla="val 31429"/>
            </a:avLst>
          </a:prstGeom>
          <a:solidFill>
            <a:srgbClr val="CBD5E1"/>
          </a:solidFill>
          <a:ln w="12700">
            <a:solidFill>
              <a:srgbClr val="CBD5E1">
                <a:alpha val="0"/>
              </a:srgbClr>
            </a:solidFill>
            <a:prstDash val="solid"/>
          </a:ln>
        </p:spPr>
        <p:txBody>
          <a:bodyPr/>
          <a:lstStyle/>
          <a:p>
            <a:endParaRPr lang="en-US"/>
          </a:p>
        </p:txBody>
      </p:sp>
      <p:sp>
        <p:nvSpPr>
          <p:cNvPr id="54" name="Text 50"/>
          <p:cNvSpPr/>
          <p:nvPr/>
        </p:nvSpPr>
        <p:spPr>
          <a:xfrm>
            <a:off x="4681728" y="4160520"/>
            <a:ext cx="2148840" cy="164592"/>
          </a:xfrm>
          <a:prstGeom prst="rect">
            <a:avLst/>
          </a:prstGeom>
          <a:noFill/>
          <a:ln/>
        </p:spPr>
        <p:txBody>
          <a:bodyPr wrap="square" lIns="508" tIns="508" rIns="508" bIns="508" rtlCol="0" anchor="t">
            <a:normAutofit/>
          </a:bodyPr>
          <a:lstStyle/>
          <a:p>
            <a:pPr marL="0" indent="0" algn="l">
              <a:buNone/>
            </a:pPr>
            <a:r>
              <a:rPr lang="en-US" sz="880" b="1" dirty="0">
                <a:solidFill>
                  <a:srgbClr val="04192B"/>
                </a:solidFill>
                <a:latin typeface="Aptos" pitchFamily="34" charset="0"/>
                <a:ea typeface="Aptos" pitchFamily="34" charset="-122"/>
                <a:cs typeface="Aptos" pitchFamily="34" charset="-120"/>
              </a:rPr>
              <a:t>WHEN TO STOP &amp; ASK</a:t>
            </a:r>
            <a:endParaRPr lang="en-US" sz="880" dirty="0"/>
          </a:p>
        </p:txBody>
      </p:sp>
      <p:sp>
        <p:nvSpPr>
          <p:cNvPr id="55" name="Text 51"/>
          <p:cNvSpPr/>
          <p:nvPr/>
        </p:nvSpPr>
        <p:spPr>
          <a:xfrm>
            <a:off x="7315200" y="4151376"/>
            <a:ext cx="320040" cy="146304"/>
          </a:xfrm>
          <a:prstGeom prst="rect">
            <a:avLst/>
          </a:prstGeom>
          <a:noFill/>
          <a:ln/>
        </p:spPr>
        <p:txBody>
          <a:bodyPr wrap="square" lIns="508" tIns="508" rIns="508" bIns="508" rtlCol="0" anchor="t">
            <a:normAutofit/>
          </a:bodyPr>
          <a:lstStyle/>
          <a:p>
            <a:pPr marL="0" indent="0" algn="r">
              <a:buNone/>
            </a:pPr>
            <a:r>
              <a:rPr lang="en-US" sz="720" b="1" dirty="0">
                <a:solidFill>
                  <a:srgbClr val="04192B"/>
                </a:solidFill>
                <a:latin typeface="Aptos" pitchFamily="34" charset="0"/>
                <a:ea typeface="Aptos" pitchFamily="34" charset="-122"/>
                <a:cs typeface="Aptos" pitchFamily="34" charset="-120"/>
              </a:rPr>
              <a:t>08</a:t>
            </a:r>
            <a:endParaRPr lang="en-US" sz="720" dirty="0"/>
          </a:p>
        </p:txBody>
      </p:sp>
      <p:sp>
        <p:nvSpPr>
          <p:cNvPr id="56" name="Text 52"/>
          <p:cNvSpPr/>
          <p:nvPr/>
        </p:nvSpPr>
        <p:spPr>
          <a:xfrm>
            <a:off x="4736592" y="45171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[Stop trigger 1]</a:t>
            </a:r>
            <a:endParaRPr lang="en-US" sz="760" dirty="0"/>
          </a:p>
        </p:txBody>
      </p:sp>
      <p:sp>
        <p:nvSpPr>
          <p:cNvPr id="57" name="Text 53"/>
          <p:cNvSpPr/>
          <p:nvPr/>
        </p:nvSpPr>
        <p:spPr>
          <a:xfrm>
            <a:off x="4736592" y="47457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[Stop trigger 2]</a:t>
            </a:r>
            <a:endParaRPr lang="en-US" sz="760" dirty="0"/>
          </a:p>
        </p:txBody>
      </p:sp>
      <p:sp>
        <p:nvSpPr>
          <p:cNvPr id="58" name="Text 54"/>
          <p:cNvSpPr/>
          <p:nvPr/>
        </p:nvSpPr>
        <p:spPr>
          <a:xfrm>
            <a:off x="4736592" y="4974336"/>
            <a:ext cx="2743200" cy="182880"/>
          </a:xfrm>
          <a:prstGeom prst="rect">
            <a:avLst/>
          </a:prstGeom>
          <a:noFill/>
          <a:ln/>
        </p:spPr>
        <p:txBody>
          <a:bodyPr wrap="square" lIns="508" tIns="508" rIns="508" bIns="508" rtlCol="0" anchor="t">
            <a:normAutofit/>
          </a:bodyPr>
          <a:lstStyle/>
          <a:p>
            <a:pPr marL="0" indent="0" algn="l">
              <a:buNone/>
            </a:pPr>
            <a:r>
              <a:rPr lang="en-US" sz="760" dirty="0">
                <a:solidFill>
                  <a:srgbClr val="111820"/>
                </a:solidFill>
                <a:latin typeface="Aptos" pitchFamily="34" charset="0"/>
                <a:ea typeface="Aptos" pitchFamily="34" charset="-122"/>
                <a:cs typeface="Aptos" pitchFamily="34" charset="-120"/>
              </a:rPr>
              <a:t>✦ [Stop trigger 3]</a:t>
            </a:r>
            <a:endParaRPr lang="en-US" sz="760" dirty="0"/>
          </a:p>
        </p:txBody>
      </p:sp>
      <p:sp>
        <p:nvSpPr>
          <p:cNvPr id="59" name="Shape 55"/>
          <p:cNvSpPr/>
          <p:nvPr/>
        </p:nvSpPr>
        <p:spPr>
          <a:xfrm>
            <a:off x="4718304" y="5230368"/>
            <a:ext cx="1856232" cy="420624"/>
          </a:xfrm>
          <a:prstGeom prst="roundRect">
            <a:avLst>
              <a:gd name="adj" fmla="val 15217"/>
            </a:avLst>
          </a:prstGeom>
          <a:solidFill>
            <a:srgbClr val="FFF8D7"/>
          </a:solidFill>
          <a:ln w="12700">
            <a:solidFill>
              <a:srgbClr val="CBD5E1"/>
            </a:solidFill>
            <a:prstDash val="solid"/>
          </a:ln>
        </p:spPr>
        <p:txBody>
          <a:bodyPr/>
          <a:lstStyle/>
          <a:p>
            <a:endParaRPr lang="en-US"/>
          </a:p>
        </p:txBody>
      </p:sp>
      <p:sp>
        <p:nvSpPr>
          <p:cNvPr id="60" name="Text 56"/>
          <p:cNvSpPr/>
          <p:nvPr/>
        </p:nvSpPr>
        <p:spPr>
          <a:xfrm>
            <a:off x="4800600" y="5294376"/>
            <a:ext cx="603504" cy="91440"/>
          </a:xfrm>
          <a:prstGeom prst="rect">
            <a:avLst/>
          </a:prstGeom>
          <a:noFill/>
          <a:ln/>
        </p:spPr>
        <p:txBody>
          <a:bodyPr wrap="square" lIns="508" tIns="508" rIns="508" bIns="508" rtlCol="0" anchor="t">
            <a:normAutofit/>
          </a:bodyPr>
          <a:lstStyle/>
          <a:p>
            <a:pPr marL="0" indent="0" algn="l">
              <a:buNone/>
            </a:pPr>
            <a:r>
              <a:rPr lang="en-US" sz="480" b="1" dirty="0">
                <a:solidFill>
                  <a:srgbClr val="56616B"/>
                </a:solidFill>
                <a:latin typeface="Aptos" pitchFamily="34" charset="0"/>
                <a:ea typeface="Aptos" pitchFamily="34" charset="-122"/>
                <a:cs typeface="Aptos" pitchFamily="34" charset="-120"/>
              </a:rPr>
              <a:t>CUSTOMIZE</a:t>
            </a:r>
            <a:endParaRPr lang="en-US" sz="480" dirty="0"/>
          </a:p>
        </p:txBody>
      </p:sp>
      <p:sp>
        <p:nvSpPr>
          <p:cNvPr id="61" name="Text 57"/>
          <p:cNvSpPr/>
          <p:nvPr/>
        </p:nvSpPr>
        <p:spPr>
          <a:xfrm>
            <a:off x="4800600" y="5422392"/>
            <a:ext cx="1618488" cy="118872"/>
          </a:xfrm>
          <a:prstGeom prst="rect">
            <a:avLst/>
          </a:prstGeom>
          <a:noFill/>
          <a:ln/>
        </p:spPr>
        <p:txBody>
          <a:bodyPr wrap="square" lIns="508" tIns="508" rIns="508" bIns="508" rtlCol="0" anchor="t">
            <a:normAutofit/>
          </a:bodyPr>
          <a:lstStyle/>
          <a:p>
            <a:pPr marL="0" indent="0" algn="l">
              <a:buNone/>
            </a:pPr>
            <a:r>
              <a:rPr lang="en-US" sz="620" b="1" dirty="0">
                <a:solidFill>
                  <a:srgbClr val="04192B"/>
                </a:solidFill>
                <a:latin typeface="Aptos" pitchFamily="34" charset="0"/>
                <a:ea typeface="Aptos" pitchFamily="34" charset="-122"/>
                <a:cs typeface="Aptos" pitchFamily="34" charset="-120"/>
              </a:rPr>
              <a:t>[Site field / QR]</a:t>
            </a:r>
            <a:endParaRPr lang="en-US" sz="620" dirty="0"/>
          </a:p>
        </p:txBody>
      </p:sp>
      <p:sp>
        <p:nvSpPr>
          <p:cNvPr id="62" name="Shape 58"/>
          <p:cNvSpPr/>
          <p:nvPr/>
        </p:nvSpPr>
        <p:spPr>
          <a:xfrm>
            <a:off x="6784848" y="5166360"/>
            <a:ext cx="566928" cy="566928"/>
          </a:xfrm>
          <a:prstGeom prst="roundRect">
            <a:avLst>
              <a:gd name="adj" fmla="val 6452"/>
            </a:avLst>
          </a:prstGeom>
          <a:solidFill>
            <a:srgbClr val="FFFFFF"/>
          </a:solidFill>
          <a:ln w="12700">
            <a:solidFill>
              <a:srgbClr val="56616B"/>
            </a:solidFill>
            <a:prstDash val="solid"/>
          </a:ln>
        </p:spPr>
        <p:txBody>
          <a:bodyPr/>
          <a:lstStyle/>
          <a:p>
            <a:endParaRPr lang="en-US"/>
          </a:p>
        </p:txBody>
      </p:sp>
      <p:sp>
        <p:nvSpPr>
          <p:cNvPr id="63" name="Text 59"/>
          <p:cNvSpPr/>
          <p:nvPr/>
        </p:nvSpPr>
        <p:spPr>
          <a:xfrm>
            <a:off x="6867144" y="5312664"/>
            <a:ext cx="393192" cy="137160"/>
          </a:xfrm>
          <a:prstGeom prst="rect">
            <a:avLst/>
          </a:prstGeom>
          <a:noFill/>
          <a:ln/>
        </p:spPr>
        <p:txBody>
          <a:bodyPr wrap="square" lIns="508" tIns="508" rIns="508" bIns="508" rtlCol="0" anchor="t">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QR</a:t>
            </a:r>
            <a:endParaRPr lang="en-US" sz="1100" dirty="0"/>
          </a:p>
        </p:txBody>
      </p:sp>
      <p:sp>
        <p:nvSpPr>
          <p:cNvPr id="64" name="Text 60"/>
          <p:cNvSpPr/>
          <p:nvPr/>
        </p:nvSpPr>
        <p:spPr>
          <a:xfrm>
            <a:off x="4736592" y="5751576"/>
            <a:ext cx="2468880" cy="91440"/>
          </a:xfrm>
          <a:prstGeom prst="rect">
            <a:avLst/>
          </a:prstGeom>
          <a:noFill/>
          <a:ln/>
        </p:spPr>
        <p:txBody>
          <a:bodyPr wrap="square" lIns="508" tIns="508" rIns="508" bIns="508" rtlCol="0" anchor="t">
            <a:normAutofit/>
          </a:bodyPr>
          <a:lstStyle/>
          <a:p>
            <a:pPr marL="0" indent="0" algn="l">
              <a:buNone/>
            </a:pPr>
            <a:r>
              <a:rPr lang="en-US" sz="460" dirty="0">
                <a:solidFill>
                  <a:srgbClr val="56616B"/>
                </a:solidFill>
                <a:latin typeface="Aptos" pitchFamily="34" charset="0"/>
                <a:ea typeface="Aptos" pitchFamily="34" charset="-122"/>
                <a:cs typeface="Aptos" pitchFamily="34" charset="-120"/>
              </a:rPr>
              <a:t>Follow employer procedures, training, SDSs, and applicable requirements.</a:t>
            </a:r>
            <a:endParaRPr lang="en-US" sz="460" dirty="0"/>
          </a:p>
        </p:txBody>
      </p:sp>
      <p:pic>
        <p:nvPicPr>
          <p:cNvPr id="65" name="Image 2" descr="/mnt/data/Carolina_Star_Safety_Squad_Logo_small.png"/>
          <p:cNvPicPr>
            <a:picLocks noChangeAspect="1"/>
          </p:cNvPicPr>
          <p:nvPr/>
        </p:nvPicPr>
        <p:blipFill>
          <a:blip r:embed="rId3"/>
          <a:stretch>
            <a:fillRect/>
          </a:stretch>
        </p:blipFill>
        <p:spPr>
          <a:xfrm>
            <a:off x="7403292" y="5650992"/>
            <a:ext cx="226152" cy="192024"/>
          </a:xfrm>
          <a:prstGeom prst="rect">
            <a:avLst/>
          </a:prstGeom>
        </p:spPr>
      </p:pic>
      <p:sp>
        <p:nvSpPr>
          <p:cNvPr id="66" name="Text 61"/>
          <p:cNvSpPr/>
          <p:nvPr/>
        </p:nvSpPr>
        <p:spPr>
          <a:xfrm>
            <a:off x="8321040" y="1463040"/>
            <a:ext cx="2834640" cy="1051560"/>
          </a:xfrm>
          <a:prstGeom prst="rect">
            <a:avLst/>
          </a:prstGeom>
          <a:noFill/>
          <a:ln/>
        </p:spPr>
        <p:txBody>
          <a:bodyPr wrap="square" lIns="508" tIns="508" rIns="508" bIns="508" rtlCol="0" anchor="t">
            <a:normAutofit/>
          </a:bodyPr>
          <a:lstStyle/>
          <a:p>
            <a:pPr marL="0" indent="0" algn="l">
              <a:buNone/>
            </a:pPr>
            <a:r>
              <a:rPr lang="en-US" sz="1250" dirty="0">
                <a:solidFill>
                  <a:srgbClr val="111820"/>
                </a:solidFill>
                <a:latin typeface="Aptos" pitchFamily="34" charset="0"/>
                <a:ea typeface="Aptos" pitchFamily="34" charset="-122"/>
                <a:cs typeface="Aptos" pitchFamily="34" charset="-120"/>
              </a:rPr>
              <a:t>Blank-topic ideas: machine guarding, hot work, confined space, ladder checks, housekeeping, hand safety, severe weather, contractor orientation.</a:t>
            </a:r>
            <a:endParaRPr lang="en-US" sz="1250" dirty="0"/>
          </a:p>
        </p:txBody>
      </p:sp>
      <p:sp>
        <p:nvSpPr>
          <p:cNvPr id="67" name="Text 62"/>
          <p:cNvSpPr/>
          <p:nvPr/>
        </p:nvSpPr>
        <p:spPr>
          <a:xfrm>
            <a:off x="8321040" y="2834640"/>
            <a:ext cx="2834640" cy="777240"/>
          </a:xfrm>
          <a:prstGeom prst="rect">
            <a:avLst/>
          </a:prstGeom>
          <a:noFill/>
          <a:ln/>
        </p:spPr>
        <p:txBody>
          <a:bodyPr wrap="square" lIns="508" tIns="508" rIns="508" bIns="508" rtlCol="0" anchor="t">
            <a:normAutofit/>
          </a:bodyPr>
          <a:lstStyle/>
          <a:p>
            <a:pPr marL="0" indent="0" algn="l">
              <a:buNone/>
            </a:pPr>
            <a:r>
              <a:rPr lang="en-US" sz="1250" b="1" dirty="0">
                <a:solidFill>
                  <a:srgbClr val="072B48"/>
                </a:solidFill>
                <a:latin typeface="Aptos" pitchFamily="34" charset="0"/>
                <a:ea typeface="Aptos" pitchFamily="34" charset="-122"/>
                <a:cs typeface="Aptos" pitchFamily="34" charset="-120"/>
              </a:rPr>
              <a:t>Rule of thumb: one card = one decision point. If you need paragraphs, it belongs in a procedure or toolbox talk instead.</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How to Use the Pocket Cards</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For EHS teams, supervisors, and safety committees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40080" y="1600200"/>
            <a:ext cx="2331720" cy="3063240"/>
          </a:xfrm>
          <a:prstGeom prst="roundRect">
            <a:avLst>
              <a:gd name="adj" fmla="val 5882"/>
            </a:avLst>
          </a:prstGeom>
          <a:solidFill>
            <a:srgbClr val="FFF3BE"/>
          </a:solidFill>
          <a:ln w="15240">
            <a:solidFill>
              <a:srgbClr val="F7BE1C"/>
            </a:solidFill>
            <a:prstDash val="solid"/>
          </a:ln>
        </p:spPr>
        <p:txBody>
          <a:bodyPr/>
          <a:lstStyle/>
          <a:p>
            <a:endParaRPr lang="en-US"/>
          </a:p>
        </p:txBody>
      </p:sp>
      <p:sp>
        <p:nvSpPr>
          <p:cNvPr id="11" name="Text 8"/>
          <p:cNvSpPr/>
          <p:nvPr/>
        </p:nvSpPr>
        <p:spPr>
          <a:xfrm>
            <a:off x="822960" y="1874520"/>
            <a:ext cx="502920" cy="365760"/>
          </a:xfrm>
          <a:prstGeom prst="rect">
            <a:avLst/>
          </a:prstGeom>
          <a:noFill/>
          <a:ln/>
        </p:spPr>
        <p:txBody>
          <a:bodyPr wrap="square" lIns="508" tIns="508" rIns="508" bIns="508" rtlCol="0" anchor="t">
            <a:normAutofit/>
          </a:bodyPr>
          <a:lstStyle/>
          <a:p>
            <a:pPr marL="0" indent="0" algn="ctr">
              <a:buNone/>
            </a:pPr>
            <a:r>
              <a:rPr lang="en-US" sz="2300" b="1" dirty="0">
                <a:solidFill>
                  <a:srgbClr val="072B48"/>
                </a:solidFill>
                <a:latin typeface="Aptos" pitchFamily="34" charset="0"/>
                <a:ea typeface="Aptos" pitchFamily="34" charset="-122"/>
                <a:cs typeface="Aptos" pitchFamily="34" charset="-120"/>
              </a:rPr>
              <a:t>1</a:t>
            </a:r>
            <a:endParaRPr lang="en-US" sz="2300" dirty="0"/>
          </a:p>
        </p:txBody>
      </p:sp>
      <p:sp>
        <p:nvSpPr>
          <p:cNvPr id="12" name="Text 9"/>
          <p:cNvSpPr/>
          <p:nvPr/>
        </p:nvSpPr>
        <p:spPr>
          <a:xfrm>
            <a:off x="841248" y="2395728"/>
            <a:ext cx="1920240" cy="292608"/>
          </a:xfrm>
          <a:prstGeom prst="rect">
            <a:avLst/>
          </a:prstGeom>
          <a:noFill/>
          <a:ln/>
        </p:spPr>
        <p:txBody>
          <a:bodyPr wrap="square" lIns="508" tIns="508" rIns="508" bIns="508" rtlCol="0" anchor="t">
            <a:normAutofit/>
          </a:bodyPr>
          <a:lstStyle/>
          <a:p>
            <a:pPr marL="0" indent="0" algn="ctr">
              <a:buNone/>
            </a:pPr>
            <a:r>
              <a:rPr lang="en-US" sz="1500" b="1" dirty="0">
                <a:solidFill>
                  <a:srgbClr val="072B48"/>
                </a:solidFill>
                <a:latin typeface="Aptos" pitchFamily="34" charset="0"/>
                <a:ea typeface="Aptos" pitchFamily="34" charset="-122"/>
                <a:cs typeface="Aptos" pitchFamily="34" charset="-120"/>
              </a:rPr>
              <a:t>Pick the moment</a:t>
            </a:r>
            <a:endParaRPr lang="en-US" sz="1500" dirty="0"/>
          </a:p>
        </p:txBody>
      </p:sp>
      <p:sp>
        <p:nvSpPr>
          <p:cNvPr id="13" name="Text 10"/>
          <p:cNvSpPr/>
          <p:nvPr/>
        </p:nvSpPr>
        <p:spPr>
          <a:xfrm>
            <a:off x="914400" y="2907792"/>
            <a:ext cx="1783080" cy="731520"/>
          </a:xfrm>
          <a:prstGeom prst="rect">
            <a:avLst/>
          </a:prstGeom>
          <a:noFill/>
          <a:ln/>
        </p:spPr>
        <p:txBody>
          <a:bodyPr wrap="square" lIns="508" tIns="508" rIns="508" bIns="508" rtlCol="0" anchor="t">
            <a:normAutofit/>
          </a:bodyPr>
          <a:lstStyle/>
          <a:p>
            <a:pPr marL="0" indent="0" algn="ctr">
              <a:buNone/>
            </a:pPr>
            <a:r>
              <a:rPr lang="en-US" sz="1150" dirty="0">
                <a:solidFill>
                  <a:srgbClr val="111820"/>
                </a:solidFill>
                <a:latin typeface="Aptos" pitchFamily="34" charset="0"/>
                <a:ea typeface="Aptos" pitchFamily="34" charset="-122"/>
                <a:cs typeface="Aptos" pitchFamily="34" charset="-120"/>
              </a:rPr>
              <a:t>Choose a task where people make fast safety decisions.</a:t>
            </a:r>
            <a:endParaRPr lang="en-US" sz="1150" dirty="0"/>
          </a:p>
        </p:txBody>
      </p:sp>
      <p:sp>
        <p:nvSpPr>
          <p:cNvPr id="14" name="Shape 11"/>
          <p:cNvSpPr/>
          <p:nvPr/>
        </p:nvSpPr>
        <p:spPr>
          <a:xfrm>
            <a:off x="3429000" y="1600200"/>
            <a:ext cx="2331720" cy="3063240"/>
          </a:xfrm>
          <a:prstGeom prst="roundRect">
            <a:avLst>
              <a:gd name="adj" fmla="val 5882"/>
            </a:avLst>
          </a:prstGeom>
          <a:solidFill>
            <a:srgbClr val="DDEFF8"/>
          </a:solidFill>
          <a:ln w="15240">
            <a:solidFill>
              <a:srgbClr val="15537C"/>
            </a:solidFill>
            <a:prstDash val="solid"/>
          </a:ln>
        </p:spPr>
        <p:txBody>
          <a:bodyPr/>
          <a:lstStyle/>
          <a:p>
            <a:endParaRPr lang="en-US"/>
          </a:p>
        </p:txBody>
      </p:sp>
      <p:sp>
        <p:nvSpPr>
          <p:cNvPr id="15" name="Text 12"/>
          <p:cNvSpPr/>
          <p:nvPr/>
        </p:nvSpPr>
        <p:spPr>
          <a:xfrm>
            <a:off x="3611880" y="1874520"/>
            <a:ext cx="502920" cy="365760"/>
          </a:xfrm>
          <a:prstGeom prst="rect">
            <a:avLst/>
          </a:prstGeom>
          <a:noFill/>
          <a:ln/>
        </p:spPr>
        <p:txBody>
          <a:bodyPr wrap="square" lIns="508" tIns="508" rIns="508" bIns="508" rtlCol="0" anchor="t">
            <a:normAutofit/>
          </a:bodyPr>
          <a:lstStyle/>
          <a:p>
            <a:pPr marL="0" indent="0" algn="ctr">
              <a:buNone/>
            </a:pPr>
            <a:r>
              <a:rPr lang="en-US" sz="2300" b="1" dirty="0">
                <a:solidFill>
                  <a:srgbClr val="072B48"/>
                </a:solidFill>
                <a:latin typeface="Aptos" pitchFamily="34" charset="0"/>
                <a:ea typeface="Aptos" pitchFamily="34" charset="-122"/>
                <a:cs typeface="Aptos" pitchFamily="34" charset="-120"/>
              </a:rPr>
              <a:t>2</a:t>
            </a:r>
            <a:endParaRPr lang="en-US" sz="2300" dirty="0"/>
          </a:p>
        </p:txBody>
      </p:sp>
      <p:sp>
        <p:nvSpPr>
          <p:cNvPr id="16" name="Text 13"/>
          <p:cNvSpPr/>
          <p:nvPr/>
        </p:nvSpPr>
        <p:spPr>
          <a:xfrm>
            <a:off x="3630168" y="2395728"/>
            <a:ext cx="1920240" cy="292608"/>
          </a:xfrm>
          <a:prstGeom prst="rect">
            <a:avLst/>
          </a:prstGeom>
          <a:noFill/>
          <a:ln/>
        </p:spPr>
        <p:txBody>
          <a:bodyPr wrap="square" lIns="508" tIns="508" rIns="508" bIns="508" rtlCol="0" anchor="t">
            <a:normAutofit/>
          </a:bodyPr>
          <a:lstStyle/>
          <a:p>
            <a:pPr marL="0" indent="0" algn="ctr">
              <a:buNone/>
            </a:pPr>
            <a:r>
              <a:rPr lang="en-US" sz="1500" b="1" dirty="0">
                <a:solidFill>
                  <a:srgbClr val="072B48"/>
                </a:solidFill>
                <a:latin typeface="Aptos" pitchFamily="34" charset="0"/>
                <a:ea typeface="Aptos" pitchFamily="34" charset="-122"/>
                <a:cs typeface="Aptos" pitchFamily="34" charset="-120"/>
              </a:rPr>
              <a:t>Customize</a:t>
            </a:r>
            <a:endParaRPr lang="en-US" sz="1500" dirty="0"/>
          </a:p>
        </p:txBody>
      </p:sp>
      <p:sp>
        <p:nvSpPr>
          <p:cNvPr id="17" name="Text 14"/>
          <p:cNvSpPr/>
          <p:nvPr/>
        </p:nvSpPr>
        <p:spPr>
          <a:xfrm>
            <a:off x="3703320" y="2907792"/>
            <a:ext cx="1783080" cy="731520"/>
          </a:xfrm>
          <a:prstGeom prst="rect">
            <a:avLst/>
          </a:prstGeom>
          <a:noFill/>
          <a:ln/>
        </p:spPr>
        <p:txBody>
          <a:bodyPr wrap="square" lIns="508" tIns="508" rIns="508" bIns="508" rtlCol="0" anchor="t">
            <a:normAutofit/>
          </a:bodyPr>
          <a:lstStyle/>
          <a:p>
            <a:pPr marL="0" indent="0" algn="ctr">
              <a:buNone/>
            </a:pPr>
            <a:r>
              <a:rPr lang="en-US" sz="1150" dirty="0">
                <a:solidFill>
                  <a:srgbClr val="111820"/>
                </a:solidFill>
                <a:latin typeface="Aptos" pitchFamily="34" charset="0"/>
                <a:ea typeface="Aptos" pitchFamily="34" charset="-122"/>
                <a:cs typeface="Aptos" pitchFamily="34" charset="-120"/>
              </a:rPr>
              <a:t>Add your site QR, emergency contact, reporting method, or procedure name.</a:t>
            </a:r>
            <a:endParaRPr lang="en-US" sz="1150" dirty="0"/>
          </a:p>
        </p:txBody>
      </p:sp>
      <p:sp>
        <p:nvSpPr>
          <p:cNvPr id="18" name="Shape 15"/>
          <p:cNvSpPr/>
          <p:nvPr/>
        </p:nvSpPr>
        <p:spPr>
          <a:xfrm>
            <a:off x="6217920" y="1600200"/>
            <a:ext cx="2331720" cy="3063240"/>
          </a:xfrm>
          <a:prstGeom prst="roundRect">
            <a:avLst>
              <a:gd name="adj" fmla="val 5882"/>
            </a:avLst>
          </a:prstGeom>
          <a:solidFill>
            <a:srgbClr val="FFF3BE"/>
          </a:solidFill>
          <a:ln w="15240">
            <a:solidFill>
              <a:srgbClr val="F7BE1C"/>
            </a:solidFill>
            <a:prstDash val="solid"/>
          </a:ln>
        </p:spPr>
        <p:txBody>
          <a:bodyPr/>
          <a:lstStyle/>
          <a:p>
            <a:endParaRPr lang="en-US"/>
          </a:p>
        </p:txBody>
      </p:sp>
      <p:sp>
        <p:nvSpPr>
          <p:cNvPr id="19" name="Text 16"/>
          <p:cNvSpPr/>
          <p:nvPr/>
        </p:nvSpPr>
        <p:spPr>
          <a:xfrm>
            <a:off x="6400800" y="1874520"/>
            <a:ext cx="502920" cy="365760"/>
          </a:xfrm>
          <a:prstGeom prst="rect">
            <a:avLst/>
          </a:prstGeom>
          <a:noFill/>
          <a:ln/>
        </p:spPr>
        <p:txBody>
          <a:bodyPr wrap="square" lIns="508" tIns="508" rIns="508" bIns="508" rtlCol="0" anchor="t">
            <a:normAutofit/>
          </a:bodyPr>
          <a:lstStyle/>
          <a:p>
            <a:pPr marL="0" indent="0" algn="ctr">
              <a:buNone/>
            </a:pPr>
            <a:r>
              <a:rPr lang="en-US" sz="2300" b="1" dirty="0">
                <a:solidFill>
                  <a:srgbClr val="072B48"/>
                </a:solidFill>
                <a:latin typeface="Aptos" pitchFamily="34" charset="0"/>
                <a:ea typeface="Aptos" pitchFamily="34" charset="-122"/>
                <a:cs typeface="Aptos" pitchFamily="34" charset="-120"/>
              </a:rPr>
              <a:t>3</a:t>
            </a:r>
            <a:endParaRPr lang="en-US" sz="2300" dirty="0"/>
          </a:p>
        </p:txBody>
      </p:sp>
      <p:sp>
        <p:nvSpPr>
          <p:cNvPr id="20" name="Text 17"/>
          <p:cNvSpPr/>
          <p:nvPr/>
        </p:nvSpPr>
        <p:spPr>
          <a:xfrm>
            <a:off x="6419088" y="2395728"/>
            <a:ext cx="1920240" cy="292608"/>
          </a:xfrm>
          <a:prstGeom prst="rect">
            <a:avLst/>
          </a:prstGeom>
          <a:noFill/>
          <a:ln/>
        </p:spPr>
        <p:txBody>
          <a:bodyPr wrap="square" lIns="508" tIns="508" rIns="508" bIns="508" rtlCol="0" anchor="t">
            <a:normAutofit/>
          </a:bodyPr>
          <a:lstStyle/>
          <a:p>
            <a:pPr marL="0" indent="0" algn="ctr">
              <a:buNone/>
            </a:pPr>
            <a:r>
              <a:rPr lang="en-US" sz="1500" b="1" dirty="0">
                <a:solidFill>
                  <a:srgbClr val="072B48"/>
                </a:solidFill>
                <a:latin typeface="Aptos" pitchFamily="34" charset="0"/>
                <a:ea typeface="Aptos" pitchFamily="34" charset="-122"/>
                <a:cs typeface="Aptos" pitchFamily="34" charset="-120"/>
              </a:rPr>
              <a:t>Coach</a:t>
            </a:r>
            <a:endParaRPr lang="en-US" sz="1500" dirty="0"/>
          </a:p>
        </p:txBody>
      </p:sp>
      <p:sp>
        <p:nvSpPr>
          <p:cNvPr id="21" name="Text 18"/>
          <p:cNvSpPr/>
          <p:nvPr/>
        </p:nvSpPr>
        <p:spPr>
          <a:xfrm>
            <a:off x="6492240" y="2907792"/>
            <a:ext cx="1783080" cy="731520"/>
          </a:xfrm>
          <a:prstGeom prst="rect">
            <a:avLst/>
          </a:prstGeom>
          <a:noFill/>
          <a:ln/>
        </p:spPr>
        <p:txBody>
          <a:bodyPr wrap="square" lIns="508" tIns="508" rIns="508" bIns="508" rtlCol="0" anchor="t">
            <a:normAutofit/>
          </a:bodyPr>
          <a:lstStyle/>
          <a:p>
            <a:pPr marL="0" indent="0" algn="ctr">
              <a:buNone/>
            </a:pPr>
            <a:r>
              <a:rPr lang="en-US" sz="1150" dirty="0">
                <a:solidFill>
                  <a:srgbClr val="111820"/>
                </a:solidFill>
                <a:latin typeface="Aptos" pitchFamily="34" charset="0"/>
                <a:ea typeface="Aptos" pitchFamily="34" charset="-122"/>
                <a:cs typeface="Aptos" pitchFamily="34" charset="-120"/>
              </a:rPr>
              <a:t>Use the 60-second talk track during a toolbox talk, shift huddle, or floor walk.</a:t>
            </a:r>
            <a:endParaRPr lang="en-US" sz="1150" dirty="0"/>
          </a:p>
        </p:txBody>
      </p:sp>
      <p:sp>
        <p:nvSpPr>
          <p:cNvPr id="22" name="Shape 19"/>
          <p:cNvSpPr/>
          <p:nvPr/>
        </p:nvSpPr>
        <p:spPr>
          <a:xfrm>
            <a:off x="9006840" y="1600200"/>
            <a:ext cx="2331720" cy="3063240"/>
          </a:xfrm>
          <a:prstGeom prst="roundRect">
            <a:avLst>
              <a:gd name="adj" fmla="val 5882"/>
            </a:avLst>
          </a:prstGeom>
          <a:solidFill>
            <a:srgbClr val="DDEFF8"/>
          </a:solidFill>
          <a:ln w="15240">
            <a:solidFill>
              <a:srgbClr val="15537C"/>
            </a:solidFill>
            <a:prstDash val="solid"/>
          </a:ln>
        </p:spPr>
        <p:txBody>
          <a:bodyPr/>
          <a:lstStyle/>
          <a:p>
            <a:endParaRPr lang="en-US"/>
          </a:p>
        </p:txBody>
      </p:sp>
      <p:sp>
        <p:nvSpPr>
          <p:cNvPr id="23" name="Text 20"/>
          <p:cNvSpPr/>
          <p:nvPr/>
        </p:nvSpPr>
        <p:spPr>
          <a:xfrm>
            <a:off x="9189720" y="1874520"/>
            <a:ext cx="502920" cy="365760"/>
          </a:xfrm>
          <a:prstGeom prst="rect">
            <a:avLst/>
          </a:prstGeom>
          <a:noFill/>
          <a:ln/>
        </p:spPr>
        <p:txBody>
          <a:bodyPr wrap="square" lIns="508" tIns="508" rIns="508" bIns="508" rtlCol="0" anchor="t">
            <a:normAutofit/>
          </a:bodyPr>
          <a:lstStyle/>
          <a:p>
            <a:pPr marL="0" indent="0" algn="ctr">
              <a:buNone/>
            </a:pPr>
            <a:r>
              <a:rPr lang="en-US" sz="2300" b="1" dirty="0">
                <a:solidFill>
                  <a:srgbClr val="072B48"/>
                </a:solidFill>
                <a:latin typeface="Aptos" pitchFamily="34" charset="0"/>
                <a:ea typeface="Aptos" pitchFamily="34" charset="-122"/>
                <a:cs typeface="Aptos" pitchFamily="34" charset="-120"/>
              </a:rPr>
              <a:t>4</a:t>
            </a:r>
            <a:endParaRPr lang="en-US" sz="2300" dirty="0"/>
          </a:p>
        </p:txBody>
      </p:sp>
      <p:sp>
        <p:nvSpPr>
          <p:cNvPr id="24" name="Text 21"/>
          <p:cNvSpPr/>
          <p:nvPr/>
        </p:nvSpPr>
        <p:spPr>
          <a:xfrm>
            <a:off x="9208008" y="2395728"/>
            <a:ext cx="1920240" cy="292608"/>
          </a:xfrm>
          <a:prstGeom prst="rect">
            <a:avLst/>
          </a:prstGeom>
          <a:noFill/>
          <a:ln/>
        </p:spPr>
        <p:txBody>
          <a:bodyPr wrap="square" lIns="508" tIns="508" rIns="508" bIns="508" rtlCol="0" anchor="t">
            <a:normAutofit/>
          </a:bodyPr>
          <a:lstStyle/>
          <a:p>
            <a:pPr marL="0" indent="0" algn="ctr">
              <a:buNone/>
            </a:pPr>
            <a:r>
              <a:rPr lang="en-US" sz="1500" b="1" dirty="0">
                <a:solidFill>
                  <a:srgbClr val="072B48"/>
                </a:solidFill>
                <a:latin typeface="Aptos" pitchFamily="34" charset="0"/>
                <a:ea typeface="Aptos" pitchFamily="34" charset="-122"/>
                <a:cs typeface="Aptos" pitchFamily="34" charset="-120"/>
              </a:rPr>
              <a:t>Reinforce</a:t>
            </a:r>
            <a:endParaRPr lang="en-US" sz="1500" dirty="0"/>
          </a:p>
        </p:txBody>
      </p:sp>
      <p:sp>
        <p:nvSpPr>
          <p:cNvPr id="25" name="Text 22"/>
          <p:cNvSpPr/>
          <p:nvPr/>
        </p:nvSpPr>
        <p:spPr>
          <a:xfrm>
            <a:off x="9281160" y="2907792"/>
            <a:ext cx="1783080" cy="731520"/>
          </a:xfrm>
          <a:prstGeom prst="rect">
            <a:avLst/>
          </a:prstGeom>
          <a:noFill/>
          <a:ln/>
        </p:spPr>
        <p:txBody>
          <a:bodyPr wrap="square" lIns="508" tIns="508" rIns="508" bIns="508" rtlCol="0" anchor="t">
            <a:normAutofit/>
          </a:bodyPr>
          <a:lstStyle/>
          <a:p>
            <a:pPr marL="0" indent="0" algn="ctr">
              <a:buNone/>
            </a:pPr>
            <a:r>
              <a:rPr lang="en-US" sz="1150" dirty="0">
                <a:solidFill>
                  <a:srgbClr val="111820"/>
                </a:solidFill>
                <a:latin typeface="Aptos" pitchFamily="34" charset="0"/>
                <a:ea typeface="Aptos" pitchFamily="34" charset="-122"/>
                <a:cs typeface="Aptos" pitchFamily="34" charset="-120"/>
              </a:rPr>
              <a:t>Attach to badges, post by task areas, or hand out after related training.</a:t>
            </a:r>
            <a:endParaRPr lang="en-US" sz="1150" dirty="0"/>
          </a:p>
        </p:txBody>
      </p:sp>
      <p:sp>
        <p:nvSpPr>
          <p:cNvPr id="26" name="Text 23"/>
          <p:cNvSpPr/>
          <p:nvPr/>
        </p:nvSpPr>
        <p:spPr>
          <a:xfrm>
            <a:off x="914400" y="5623560"/>
            <a:ext cx="10332720" cy="320040"/>
          </a:xfrm>
          <a:prstGeom prst="rect">
            <a:avLst/>
          </a:prstGeom>
          <a:noFill/>
          <a:ln/>
        </p:spPr>
        <p:txBody>
          <a:bodyPr wrap="square" lIns="508" tIns="508" rIns="508" bIns="508" rtlCol="0" anchor="t">
            <a:normAutofit/>
          </a:bodyPr>
          <a:lstStyle/>
          <a:p>
            <a:pPr marL="0" indent="0" algn="ctr">
              <a:buNone/>
            </a:pPr>
            <a:r>
              <a:rPr lang="en-US" sz="1250" b="1" dirty="0">
                <a:solidFill>
                  <a:srgbClr val="B7262A"/>
                </a:solidFill>
                <a:latin typeface="Aptos" pitchFamily="34" charset="0"/>
                <a:ea typeface="Aptos" pitchFamily="34" charset="-122"/>
                <a:cs typeface="Aptos" pitchFamily="34" charset="-120"/>
              </a:rPr>
              <a:t>Do not distribute without confirming the content aligns with your employer’s procedures, hazard assessments, SDSs, training requirements, and applicable regulations.</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188720"/>
            <a:ext cx="3657600" cy="3657600"/>
          </a:xfrm>
          <a:prstGeom prst="arc">
            <a:avLst/>
          </a:prstGeom>
          <a:noFill/>
          <a:ln w="228600">
            <a:solidFill>
              <a:srgbClr val="DDEFF8">
                <a:alpha val="35000"/>
              </a:srgbClr>
            </a:solidFill>
            <a:prstDash val="solid"/>
            <a:headEnd type="none"/>
            <a:tailEnd type="none"/>
          </a:ln>
        </p:spPr>
        <p:txBody>
          <a:bodyPr/>
          <a:lstStyle/>
          <a:p>
            <a:endParaRPr lang="en-US"/>
          </a:p>
        </p:txBody>
      </p:sp>
      <p:sp>
        <p:nvSpPr>
          <p:cNvPr id="4" name="Shape 2"/>
          <p:cNvSpPr/>
          <p:nvPr/>
        </p:nvSpPr>
        <p:spPr>
          <a:xfrm>
            <a:off x="9326880" y="4754880"/>
            <a:ext cx="4206240" cy="4206240"/>
          </a:xfrm>
          <a:prstGeom prst="arc">
            <a:avLst/>
          </a:prstGeom>
          <a:noFill/>
          <a:ln w="254000">
            <a:solidFill>
              <a:srgbClr val="FFF3BE">
                <a:alpha val="35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412410" y="228600"/>
            <a:ext cx="775380" cy="658368"/>
          </a:xfrm>
          <a:prstGeom prst="rect">
            <a:avLst/>
          </a:prstGeom>
        </p:spPr>
      </p:pic>
      <p:sp>
        <p:nvSpPr>
          <p:cNvPr id="6" name="Text 3"/>
          <p:cNvSpPr/>
          <p:nvPr/>
        </p:nvSpPr>
        <p:spPr>
          <a:xfrm>
            <a:off x="1417320" y="219456"/>
            <a:ext cx="210312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417320" y="438912"/>
            <a:ext cx="667512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References + Customization Safeguard</a:t>
            </a:r>
            <a:endParaRPr lang="en-US" sz="2200" dirty="0"/>
          </a:p>
        </p:txBody>
      </p:sp>
      <p:sp>
        <p:nvSpPr>
          <p:cNvPr id="8" name="Text 5"/>
          <p:cNvSpPr/>
          <p:nvPr/>
        </p:nvSpPr>
        <p:spPr>
          <a:xfrm>
            <a:off x="8321040" y="320040"/>
            <a:ext cx="3474720" cy="347472"/>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Keep this slide in the editable version</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Text 7"/>
          <p:cNvSpPr/>
          <p:nvPr/>
        </p:nvSpPr>
        <p:spPr>
          <a:xfrm>
            <a:off x="685800" y="1417320"/>
            <a:ext cx="4572000" cy="228600"/>
          </a:xfrm>
          <a:prstGeom prst="rect">
            <a:avLst/>
          </a:prstGeom>
          <a:noFill/>
          <a:ln/>
        </p:spPr>
        <p:txBody>
          <a:bodyPr wrap="square" lIns="508" tIns="508" rIns="508" bIns="508" rtlCol="0" anchor="t">
            <a:normAutofit/>
          </a:bodyPr>
          <a:lstStyle/>
          <a:p>
            <a:pPr marL="0" indent="0" algn="l">
              <a:buNone/>
            </a:pPr>
            <a:r>
              <a:rPr lang="en-US" sz="1400" b="1" dirty="0">
                <a:solidFill>
                  <a:srgbClr val="072B48"/>
                </a:solidFill>
                <a:latin typeface="Aptos" pitchFamily="34" charset="0"/>
                <a:ea typeface="Aptos" pitchFamily="34" charset="-122"/>
                <a:cs typeface="Aptos" pitchFamily="34" charset="-120"/>
              </a:rPr>
              <a:t>Referenced OSHA topics used for alignment:</a:t>
            </a:r>
            <a:endParaRPr lang="en-US" sz="1400" dirty="0"/>
          </a:p>
        </p:txBody>
      </p:sp>
      <p:sp>
        <p:nvSpPr>
          <p:cNvPr id="11" name="Text 8"/>
          <p:cNvSpPr/>
          <p:nvPr/>
        </p:nvSpPr>
        <p:spPr>
          <a:xfrm>
            <a:off x="777240" y="1828800"/>
            <a:ext cx="4937760" cy="1097280"/>
          </a:xfrm>
          <a:prstGeom prst="rect">
            <a:avLst/>
          </a:prstGeom>
          <a:noFill/>
          <a:ln/>
        </p:spPr>
        <p:txBody>
          <a:bodyPr wrap="square" lIns="508" tIns="508" rIns="508" bIns="508" rtlCol="0" anchor="t">
            <a:normAutofit/>
          </a:bodyPr>
          <a:lstStyle/>
          <a:p>
            <a:pPr marL="0" indent="0" algn="l">
              <a:buNone/>
            </a:pPr>
            <a:r>
              <a:rPr lang="en-US" sz="1300" dirty="0">
                <a:solidFill>
                  <a:srgbClr val="111820"/>
                </a:solidFill>
                <a:latin typeface="Aptos" pitchFamily="34" charset="0"/>
                <a:ea typeface="Aptos" pitchFamily="34" charset="-122"/>
                <a:cs typeface="Aptos" pitchFamily="34" charset="-120"/>
              </a:rPr>
              <a:t>• Control of Hazardous Energy: 29 CFR 1910.147</a:t>
            </a:r>
            <a:endParaRPr lang="en-US" sz="1300" dirty="0"/>
          </a:p>
          <a:p>
            <a:pPr marL="0" indent="0" algn="l">
              <a:buNone/>
            </a:pPr>
            <a:r>
              <a:rPr lang="en-US" sz="1300" dirty="0">
                <a:solidFill>
                  <a:srgbClr val="111820"/>
                </a:solidFill>
                <a:latin typeface="Aptos" pitchFamily="34" charset="0"/>
                <a:ea typeface="Aptos" pitchFamily="34" charset="-122"/>
                <a:cs typeface="Aptos" pitchFamily="34" charset="-120"/>
              </a:rPr>
              <a:t>• Personal Protective Equipment: 29 CFR 1910.132</a:t>
            </a:r>
            <a:endParaRPr lang="en-US" sz="1300" dirty="0"/>
          </a:p>
          <a:p>
            <a:pPr marL="0" indent="0" algn="l">
              <a:buNone/>
            </a:pPr>
            <a:r>
              <a:rPr lang="en-US" sz="1300" dirty="0">
                <a:solidFill>
                  <a:srgbClr val="111820"/>
                </a:solidFill>
                <a:latin typeface="Aptos" pitchFamily="34" charset="0"/>
                <a:ea typeface="Aptos" pitchFamily="34" charset="-122"/>
                <a:cs typeface="Aptos" pitchFamily="34" charset="-120"/>
              </a:rPr>
              <a:t>• Powered Industrial Trucks: 29 CFR 1910.178</a:t>
            </a:r>
            <a:endParaRPr lang="en-US" sz="1300" dirty="0"/>
          </a:p>
          <a:p>
            <a:pPr marL="0" indent="0" algn="l">
              <a:buNone/>
            </a:pPr>
            <a:r>
              <a:rPr lang="en-US" sz="1300" dirty="0">
                <a:solidFill>
                  <a:srgbClr val="111820"/>
                </a:solidFill>
                <a:latin typeface="Aptos" pitchFamily="34" charset="0"/>
                <a:ea typeface="Aptos" pitchFamily="34" charset="-122"/>
                <a:cs typeface="Aptos" pitchFamily="34" charset="-120"/>
              </a:rPr>
              <a:t>• Emergency Action Plans: 29 CFR 1910.38</a:t>
            </a:r>
            <a:endParaRPr lang="en-US" sz="1300" dirty="0"/>
          </a:p>
          <a:p>
            <a:pPr marL="0" indent="0" algn="l">
              <a:buNone/>
            </a:pPr>
            <a:r>
              <a:rPr lang="en-US" sz="1300" dirty="0">
                <a:solidFill>
                  <a:srgbClr val="111820"/>
                </a:solidFill>
                <a:latin typeface="Aptos" pitchFamily="34" charset="0"/>
                <a:ea typeface="Aptos" pitchFamily="34" charset="-122"/>
                <a:cs typeface="Aptos" pitchFamily="34" charset="-120"/>
              </a:rPr>
              <a:t>• Hazard Communication: 29 CFR 1910.1200</a:t>
            </a:r>
            <a:endParaRPr lang="en-US" sz="1300" dirty="0"/>
          </a:p>
        </p:txBody>
      </p:sp>
      <p:sp>
        <p:nvSpPr>
          <p:cNvPr id="12" name="Shape 9"/>
          <p:cNvSpPr/>
          <p:nvPr/>
        </p:nvSpPr>
        <p:spPr>
          <a:xfrm>
            <a:off x="6446520" y="1417320"/>
            <a:ext cx="4617720" cy="2834640"/>
          </a:xfrm>
          <a:prstGeom prst="roundRect">
            <a:avLst>
              <a:gd name="adj" fmla="val 4839"/>
            </a:avLst>
          </a:prstGeom>
          <a:solidFill>
            <a:srgbClr val="F3F5F7"/>
          </a:solidFill>
          <a:ln w="12700">
            <a:solidFill>
              <a:srgbClr val="D9E1E8"/>
            </a:solidFill>
            <a:prstDash val="solid"/>
          </a:ln>
        </p:spPr>
        <p:txBody>
          <a:bodyPr/>
          <a:lstStyle/>
          <a:p>
            <a:endParaRPr lang="en-US"/>
          </a:p>
        </p:txBody>
      </p:sp>
      <p:sp>
        <p:nvSpPr>
          <p:cNvPr id="13" name="Text 10"/>
          <p:cNvSpPr/>
          <p:nvPr/>
        </p:nvSpPr>
        <p:spPr>
          <a:xfrm>
            <a:off x="6720840" y="1691640"/>
            <a:ext cx="3840480" cy="256032"/>
          </a:xfrm>
          <a:prstGeom prst="rect">
            <a:avLst/>
          </a:prstGeom>
          <a:noFill/>
          <a:ln/>
        </p:spPr>
        <p:txBody>
          <a:bodyPr wrap="square" lIns="508" tIns="508" rIns="508" bIns="508" rtlCol="0" anchor="t">
            <a:normAutofit/>
          </a:bodyPr>
          <a:lstStyle/>
          <a:p>
            <a:pPr marL="0" indent="0" algn="l">
              <a:buNone/>
            </a:pPr>
            <a:r>
              <a:rPr lang="en-US" sz="1500" b="1" dirty="0">
                <a:solidFill>
                  <a:srgbClr val="072B48"/>
                </a:solidFill>
                <a:latin typeface="Aptos" pitchFamily="34" charset="0"/>
                <a:ea typeface="Aptos" pitchFamily="34" charset="-122"/>
                <a:cs typeface="Aptos" pitchFamily="34" charset="-120"/>
              </a:rPr>
              <a:t>Distribution statement</a:t>
            </a:r>
            <a:endParaRPr lang="en-US" sz="1500" dirty="0"/>
          </a:p>
        </p:txBody>
      </p:sp>
      <p:sp>
        <p:nvSpPr>
          <p:cNvPr id="14" name="Text 11"/>
          <p:cNvSpPr/>
          <p:nvPr/>
        </p:nvSpPr>
        <p:spPr>
          <a:xfrm>
            <a:off x="6720840" y="2148840"/>
            <a:ext cx="3950208" cy="960120"/>
          </a:xfrm>
          <a:prstGeom prst="rect">
            <a:avLst/>
          </a:prstGeom>
          <a:noFill/>
          <a:ln/>
        </p:spPr>
        <p:txBody>
          <a:bodyPr wrap="square" lIns="508" tIns="508" rIns="508" bIns="508" rtlCol="0" anchor="t">
            <a:normAutofit/>
          </a:bodyPr>
          <a:lstStyle/>
          <a:p>
            <a:pPr marL="0" indent="0" algn="l">
              <a:buNone/>
            </a:pPr>
            <a:r>
              <a:rPr lang="en-US" sz="1300" dirty="0">
                <a:solidFill>
                  <a:srgbClr val="111820"/>
                </a:solidFill>
                <a:latin typeface="Aptos" pitchFamily="34" charset="0"/>
                <a:ea typeface="Aptos" pitchFamily="34" charset="-122"/>
                <a:cs typeface="Aptos" pitchFamily="34" charset="-120"/>
              </a:rPr>
              <a:t>These cards are quick-reference aids only. They do not replace employer-required training, written programs, task-specific procedures, hazard assessments, SDSs, or applicable legal requirements.</a:t>
            </a:r>
            <a:endParaRPr lang="en-US" sz="1300" dirty="0"/>
          </a:p>
        </p:txBody>
      </p:sp>
      <p:sp>
        <p:nvSpPr>
          <p:cNvPr id="15" name="Text 12"/>
          <p:cNvSpPr/>
          <p:nvPr/>
        </p:nvSpPr>
        <p:spPr>
          <a:xfrm>
            <a:off x="6720840" y="3474720"/>
            <a:ext cx="3840480" cy="256032"/>
          </a:xfrm>
          <a:prstGeom prst="rect">
            <a:avLst/>
          </a:prstGeom>
          <a:noFill/>
          <a:ln/>
        </p:spPr>
        <p:txBody>
          <a:bodyPr wrap="square" lIns="508" tIns="508" rIns="508" bIns="508" rtlCol="0" anchor="t">
            <a:normAutofit/>
          </a:bodyPr>
          <a:lstStyle/>
          <a:p>
            <a:pPr marL="0" indent="0" algn="l">
              <a:buNone/>
            </a:pPr>
            <a:r>
              <a:rPr lang="en-US" sz="1080" b="1" dirty="0">
                <a:solidFill>
                  <a:srgbClr val="F7BE1C"/>
                </a:solidFill>
                <a:latin typeface="Aptos" pitchFamily="34" charset="0"/>
                <a:ea typeface="Aptos" pitchFamily="34" charset="-122"/>
                <a:cs typeface="Aptos" pitchFamily="34" charset="-120"/>
              </a:rPr>
              <a:t>Recommended footer language for downloads: “Customize and verify before use.”</a:t>
            </a:r>
            <a:endParaRPr lang="en-US" sz="1080" dirty="0"/>
          </a:p>
        </p:txBody>
      </p:sp>
      <p:pic>
        <p:nvPicPr>
          <p:cNvPr id="16" name="Image 1" descr="/mnt/data/Carolina_Star_Safety_Squad_Logo_small.png"/>
          <p:cNvPicPr>
            <a:picLocks noChangeAspect="1"/>
          </p:cNvPicPr>
          <p:nvPr/>
        </p:nvPicPr>
        <p:blipFill>
          <a:blip r:embed="rId3"/>
          <a:stretch>
            <a:fillRect/>
          </a:stretch>
        </p:blipFill>
        <p:spPr>
          <a:xfrm>
            <a:off x="5380764" y="4892040"/>
            <a:ext cx="1399991" cy="1188720"/>
          </a:xfrm>
          <a:prstGeom prst="rect">
            <a:avLst/>
          </a:prstGeom>
        </p:spPr>
      </p:pic>
      <p:sp>
        <p:nvSpPr>
          <p:cNvPr id="17" name="Text 13"/>
          <p:cNvSpPr/>
          <p:nvPr/>
        </p:nvSpPr>
        <p:spPr>
          <a:xfrm>
            <a:off x="4160520" y="6172200"/>
            <a:ext cx="3840480" cy="201168"/>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Safety Squad Pocket Safety Series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3593</Words>
  <Application>Microsoft Office PowerPoint</Application>
  <PresentationFormat>Widescreen</PresentationFormat>
  <Paragraphs>498</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Safety Squad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Little Things Pocket Safety Series</dc:title>
  <dc:subject>Customizable pocket safety cards</dc:subject>
  <dc:creator>Carolina Star Safety Squad</dc:creator>
  <cp:lastModifiedBy>Jennifer Pastern</cp:lastModifiedBy>
  <cp:revision>2</cp:revision>
  <dcterms:created xsi:type="dcterms:W3CDTF">2026-09-12T16:15:25Z</dcterms:created>
  <dcterms:modified xsi:type="dcterms:W3CDTF">2026-09-12T16:18:47Z</dcterms:modified>
</cp:coreProperties>
</file>