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82" r:id="rId3"/>
    <p:sldId id="257" r:id="rId4"/>
    <p:sldId id="258" r:id="rId5"/>
    <p:sldId id="259" r:id="rId6"/>
    <p:sldId id="278" r:id="rId7"/>
    <p:sldId id="283" r:id="rId8"/>
    <p:sldId id="277" r:id="rId9"/>
    <p:sldId id="260" r:id="rId10"/>
    <p:sldId id="264" r:id="rId11"/>
    <p:sldId id="261" r:id="rId12"/>
    <p:sldId id="262" r:id="rId13"/>
    <p:sldId id="263" r:id="rId14"/>
    <p:sldId id="275" r:id="rId15"/>
    <p:sldId id="267" r:id="rId16"/>
    <p:sldId id="284" r:id="rId17"/>
    <p:sldId id="265" r:id="rId18"/>
    <p:sldId id="281" r:id="rId19"/>
    <p:sldId id="266" r:id="rId20"/>
    <p:sldId id="268" r:id="rId21"/>
    <p:sldId id="272" r:id="rId22"/>
    <p:sldId id="269" r:id="rId23"/>
    <p:sldId id="280" r:id="rId24"/>
    <p:sldId id="276" r:id="rId25"/>
    <p:sldId id="273" r:id="rId26"/>
    <p:sldId id="279" r:id="rId27"/>
    <p:sldId id="270" r:id="rId28"/>
    <p:sldId id="271" r:id="rId29"/>
    <p:sldId id="274" r:id="rId30"/>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man, Alan" initials="FA" lastIdx="1" clrIdx="0">
    <p:extLst>
      <p:ext uri="{19B8F6BF-5375-455C-9EA6-DF929625EA0E}">
        <p15:presenceInfo xmlns:p15="http://schemas.microsoft.com/office/powerpoint/2012/main" userId="S-1-5-21-117609710-436374069-1202660629-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68DACCAB-650C-44C3-A07F-273F8E50C829}" type="datetimeFigureOut">
              <a:rPr lang="en-US" smtClean="0"/>
              <a:t>7/3/2023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2C2AA56-8FDC-4518-9CC4-77BF0346F182}" type="slidenum">
              <a:rPr lang="en-US" smtClean="0"/>
              <a:t>‹#›</a:t>
            </a:fld>
            <a:endParaRPr lang="en-US"/>
          </a:p>
        </p:txBody>
      </p:sp>
    </p:spTree>
    <p:extLst>
      <p:ext uri="{BB962C8B-B14F-4D97-AF65-F5344CB8AC3E}">
        <p14:creationId xmlns:p14="http://schemas.microsoft.com/office/powerpoint/2010/main" val="416672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a:t>
            </a:fld>
            <a:endParaRPr lang="en-US"/>
          </a:p>
        </p:txBody>
      </p:sp>
    </p:spTree>
    <p:extLst>
      <p:ext uri="{BB962C8B-B14F-4D97-AF65-F5344CB8AC3E}">
        <p14:creationId xmlns:p14="http://schemas.microsoft.com/office/powerpoint/2010/main" val="35723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12</a:t>
            </a:fld>
            <a:endParaRPr lang="en-US"/>
          </a:p>
        </p:txBody>
      </p:sp>
    </p:spTree>
    <p:extLst>
      <p:ext uri="{BB962C8B-B14F-4D97-AF65-F5344CB8AC3E}">
        <p14:creationId xmlns:p14="http://schemas.microsoft.com/office/powerpoint/2010/main" val="51200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13</a:t>
            </a:fld>
            <a:endParaRPr lang="en-US"/>
          </a:p>
        </p:txBody>
      </p:sp>
    </p:spTree>
    <p:extLst>
      <p:ext uri="{BB962C8B-B14F-4D97-AF65-F5344CB8AC3E}">
        <p14:creationId xmlns:p14="http://schemas.microsoft.com/office/powerpoint/2010/main" val="321433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14</a:t>
            </a:fld>
            <a:endParaRPr lang="en-US"/>
          </a:p>
        </p:txBody>
      </p:sp>
    </p:spTree>
    <p:extLst>
      <p:ext uri="{BB962C8B-B14F-4D97-AF65-F5344CB8AC3E}">
        <p14:creationId xmlns:p14="http://schemas.microsoft.com/office/powerpoint/2010/main" val="348608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15</a:t>
            </a:fld>
            <a:endParaRPr lang="en-US"/>
          </a:p>
        </p:txBody>
      </p:sp>
    </p:spTree>
    <p:extLst>
      <p:ext uri="{BB962C8B-B14F-4D97-AF65-F5344CB8AC3E}">
        <p14:creationId xmlns:p14="http://schemas.microsoft.com/office/powerpoint/2010/main" val="311295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17</a:t>
            </a:fld>
            <a:endParaRPr lang="en-US"/>
          </a:p>
        </p:txBody>
      </p:sp>
    </p:spTree>
    <p:extLst>
      <p:ext uri="{BB962C8B-B14F-4D97-AF65-F5344CB8AC3E}">
        <p14:creationId xmlns:p14="http://schemas.microsoft.com/office/powerpoint/2010/main" val="391411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18</a:t>
            </a:fld>
            <a:endParaRPr lang="en-US"/>
          </a:p>
        </p:txBody>
      </p:sp>
    </p:spTree>
    <p:extLst>
      <p:ext uri="{BB962C8B-B14F-4D97-AF65-F5344CB8AC3E}">
        <p14:creationId xmlns:p14="http://schemas.microsoft.com/office/powerpoint/2010/main" val="357054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19</a:t>
            </a:fld>
            <a:endParaRPr lang="en-US"/>
          </a:p>
        </p:txBody>
      </p:sp>
    </p:spTree>
    <p:extLst>
      <p:ext uri="{BB962C8B-B14F-4D97-AF65-F5344CB8AC3E}">
        <p14:creationId xmlns:p14="http://schemas.microsoft.com/office/powerpoint/2010/main" val="1058592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20</a:t>
            </a:fld>
            <a:endParaRPr lang="en-US"/>
          </a:p>
        </p:txBody>
      </p:sp>
    </p:spTree>
    <p:extLst>
      <p:ext uri="{BB962C8B-B14F-4D97-AF65-F5344CB8AC3E}">
        <p14:creationId xmlns:p14="http://schemas.microsoft.com/office/powerpoint/2010/main" val="316541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21</a:t>
            </a:fld>
            <a:endParaRPr lang="en-US"/>
          </a:p>
        </p:txBody>
      </p:sp>
    </p:spTree>
    <p:extLst>
      <p:ext uri="{BB962C8B-B14F-4D97-AF65-F5344CB8AC3E}">
        <p14:creationId xmlns:p14="http://schemas.microsoft.com/office/powerpoint/2010/main" val="2430006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22</a:t>
            </a:fld>
            <a:endParaRPr lang="en-US"/>
          </a:p>
        </p:txBody>
      </p:sp>
    </p:spTree>
    <p:extLst>
      <p:ext uri="{BB962C8B-B14F-4D97-AF65-F5344CB8AC3E}">
        <p14:creationId xmlns:p14="http://schemas.microsoft.com/office/powerpoint/2010/main" val="273393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3</a:t>
            </a:fld>
            <a:endParaRPr lang="en-US"/>
          </a:p>
        </p:txBody>
      </p:sp>
    </p:spTree>
    <p:extLst>
      <p:ext uri="{BB962C8B-B14F-4D97-AF65-F5344CB8AC3E}">
        <p14:creationId xmlns:p14="http://schemas.microsoft.com/office/powerpoint/2010/main" val="4004817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23</a:t>
            </a:fld>
            <a:endParaRPr lang="en-US"/>
          </a:p>
        </p:txBody>
      </p:sp>
    </p:spTree>
    <p:extLst>
      <p:ext uri="{BB962C8B-B14F-4D97-AF65-F5344CB8AC3E}">
        <p14:creationId xmlns:p14="http://schemas.microsoft.com/office/powerpoint/2010/main" val="387960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24</a:t>
            </a:fld>
            <a:endParaRPr lang="en-US"/>
          </a:p>
        </p:txBody>
      </p:sp>
    </p:spTree>
    <p:extLst>
      <p:ext uri="{BB962C8B-B14F-4D97-AF65-F5344CB8AC3E}">
        <p14:creationId xmlns:p14="http://schemas.microsoft.com/office/powerpoint/2010/main" val="3085732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25</a:t>
            </a:fld>
            <a:endParaRPr lang="en-US"/>
          </a:p>
        </p:txBody>
      </p:sp>
    </p:spTree>
    <p:extLst>
      <p:ext uri="{BB962C8B-B14F-4D97-AF65-F5344CB8AC3E}">
        <p14:creationId xmlns:p14="http://schemas.microsoft.com/office/powerpoint/2010/main" val="203393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26</a:t>
            </a:fld>
            <a:endParaRPr lang="en-US"/>
          </a:p>
        </p:txBody>
      </p:sp>
    </p:spTree>
    <p:extLst>
      <p:ext uri="{BB962C8B-B14F-4D97-AF65-F5344CB8AC3E}">
        <p14:creationId xmlns:p14="http://schemas.microsoft.com/office/powerpoint/2010/main" val="4221987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27</a:t>
            </a:fld>
            <a:endParaRPr lang="en-US"/>
          </a:p>
        </p:txBody>
      </p:sp>
    </p:spTree>
    <p:extLst>
      <p:ext uri="{BB962C8B-B14F-4D97-AF65-F5344CB8AC3E}">
        <p14:creationId xmlns:p14="http://schemas.microsoft.com/office/powerpoint/2010/main" val="279680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28</a:t>
            </a:fld>
            <a:endParaRPr lang="en-US"/>
          </a:p>
        </p:txBody>
      </p:sp>
    </p:spTree>
    <p:extLst>
      <p:ext uri="{BB962C8B-B14F-4D97-AF65-F5344CB8AC3E}">
        <p14:creationId xmlns:p14="http://schemas.microsoft.com/office/powerpoint/2010/main" val="2275101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29</a:t>
            </a:fld>
            <a:endParaRPr lang="en-US"/>
          </a:p>
        </p:txBody>
      </p:sp>
    </p:spTree>
    <p:extLst>
      <p:ext uri="{BB962C8B-B14F-4D97-AF65-F5344CB8AC3E}">
        <p14:creationId xmlns:p14="http://schemas.microsoft.com/office/powerpoint/2010/main" val="359568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4</a:t>
            </a:fld>
            <a:endParaRPr lang="en-US"/>
          </a:p>
        </p:txBody>
      </p:sp>
    </p:spTree>
    <p:extLst>
      <p:ext uri="{BB962C8B-B14F-4D97-AF65-F5344CB8AC3E}">
        <p14:creationId xmlns:p14="http://schemas.microsoft.com/office/powerpoint/2010/main" val="344364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5</a:t>
            </a:fld>
            <a:endParaRPr lang="en-US"/>
          </a:p>
        </p:txBody>
      </p:sp>
    </p:spTree>
    <p:extLst>
      <p:ext uri="{BB962C8B-B14F-4D97-AF65-F5344CB8AC3E}">
        <p14:creationId xmlns:p14="http://schemas.microsoft.com/office/powerpoint/2010/main" val="417297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6</a:t>
            </a:fld>
            <a:endParaRPr lang="en-US"/>
          </a:p>
        </p:txBody>
      </p:sp>
    </p:spTree>
    <p:extLst>
      <p:ext uri="{BB962C8B-B14F-4D97-AF65-F5344CB8AC3E}">
        <p14:creationId xmlns:p14="http://schemas.microsoft.com/office/powerpoint/2010/main" val="228310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8</a:t>
            </a:fld>
            <a:endParaRPr lang="en-US"/>
          </a:p>
        </p:txBody>
      </p:sp>
    </p:spTree>
    <p:extLst>
      <p:ext uri="{BB962C8B-B14F-4D97-AF65-F5344CB8AC3E}">
        <p14:creationId xmlns:p14="http://schemas.microsoft.com/office/powerpoint/2010/main" val="298342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9</a:t>
            </a:fld>
            <a:endParaRPr lang="en-US"/>
          </a:p>
        </p:txBody>
      </p:sp>
    </p:spTree>
    <p:extLst>
      <p:ext uri="{BB962C8B-B14F-4D97-AF65-F5344CB8AC3E}">
        <p14:creationId xmlns:p14="http://schemas.microsoft.com/office/powerpoint/2010/main" val="289415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10</a:t>
            </a:fld>
            <a:endParaRPr lang="en-US"/>
          </a:p>
        </p:txBody>
      </p:sp>
    </p:spTree>
    <p:extLst>
      <p:ext uri="{BB962C8B-B14F-4D97-AF65-F5344CB8AC3E}">
        <p14:creationId xmlns:p14="http://schemas.microsoft.com/office/powerpoint/2010/main" val="81117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C2AA56-8FDC-4518-9CC4-77BF0346F182}" type="slidenum">
              <a:rPr lang="en-US" smtClean="0"/>
              <a:t>11</a:t>
            </a:fld>
            <a:endParaRPr lang="en-US"/>
          </a:p>
        </p:txBody>
      </p:sp>
    </p:spTree>
    <p:extLst>
      <p:ext uri="{BB962C8B-B14F-4D97-AF65-F5344CB8AC3E}">
        <p14:creationId xmlns:p14="http://schemas.microsoft.com/office/powerpoint/2010/main" val="1081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7/3/2023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hyperlink" Target="https://www.creativesafetypublishing.com/ten-funny-safety-video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fif"/></Relationships>
</file>

<file path=ppt/slides/_rels/slide2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City Of Mount Airy</a:t>
            </a:r>
            <a:endParaRPr lang="en-US" dirty="0"/>
          </a:p>
        </p:txBody>
      </p:sp>
      <p:sp>
        <p:nvSpPr>
          <p:cNvPr id="3" name="Subtitle 2"/>
          <p:cNvSpPr>
            <a:spLocks noGrp="1"/>
          </p:cNvSpPr>
          <p:nvPr>
            <p:ph type="subTitle" idx="1"/>
          </p:nvPr>
        </p:nvSpPr>
        <p:spPr>
          <a:xfrm>
            <a:off x="1352001" y="3810001"/>
            <a:ext cx="8676222" cy="1905000"/>
          </a:xfrm>
        </p:spPr>
        <p:txBody>
          <a:bodyPr>
            <a:normAutofit fontScale="40000" lnSpcReduction="20000"/>
          </a:bodyPr>
          <a:lstStyle/>
          <a:p>
            <a:r>
              <a:rPr lang="en-US" sz="6700" dirty="0" smtClean="0"/>
              <a:t>Asbestos Awareness </a:t>
            </a:r>
          </a:p>
          <a:p>
            <a:endParaRPr lang="en-US" dirty="0"/>
          </a:p>
          <a:p>
            <a:endParaRPr lang="en-US" dirty="0" smtClean="0"/>
          </a:p>
          <a:p>
            <a:endParaRPr lang="en-US" dirty="0"/>
          </a:p>
          <a:p>
            <a:endParaRPr lang="en-US" dirty="0" smtClean="0"/>
          </a:p>
          <a:p>
            <a:r>
              <a:rPr lang="en-US" dirty="0"/>
              <a:t>	</a:t>
            </a:r>
            <a:r>
              <a:rPr lang="en-US" dirty="0" smtClean="0"/>
              <a:t>		</a:t>
            </a:r>
          </a:p>
          <a:p>
            <a:endParaRPr lang="en-US" dirty="0"/>
          </a:p>
          <a:p>
            <a:r>
              <a:rPr lang="en-US" dirty="0" smtClean="0"/>
              <a:t>											J.A. Freeman 2023</a:t>
            </a:r>
            <a:endParaRPr lang="en-US" dirty="0"/>
          </a:p>
        </p:txBody>
      </p:sp>
    </p:spTree>
    <p:extLst>
      <p:ext uri="{BB962C8B-B14F-4D97-AF65-F5344CB8AC3E}">
        <p14:creationId xmlns:p14="http://schemas.microsoft.com/office/powerpoint/2010/main" val="2576258946"/>
      </p:ext>
    </p:extLst>
  </p:cSld>
  <p:clrMapOvr>
    <a:masterClrMapping/>
  </p:clrMapOvr>
  <mc:AlternateContent xmlns:mc="http://schemas.openxmlformats.org/markup-compatibility/2006" xmlns:p14="http://schemas.microsoft.com/office/powerpoint/2010/main">
    <mc:Choice Requires="p14">
      <p:transition spd="slow" p14:dur="2000" advTm="38000"/>
    </mc:Choice>
    <mc:Fallback xmlns="">
      <p:transition spd="slow" advTm="3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aybestos/Raymark Industries, Inc. &amp; Asbestos | ELG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47" y="318654"/>
            <a:ext cx="3786947" cy="22952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ernie Banton | Asbestos Cement Building Products and Materi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963" y="416934"/>
            <a:ext cx="4017819" cy="30928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bestos Insulation | Brands, Uses &amp; Expos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38" y="3426691"/>
            <a:ext cx="3713055" cy="315811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ipsitz, Ponterio &amp; Comerford | Mesothelioma &amp; Personal Injury Attorne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927" y="3740727"/>
            <a:ext cx="4045528" cy="284408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sbestos Baby Su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116" y="729673"/>
            <a:ext cx="3360629" cy="524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23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235825"/>
          </a:xfrm>
        </p:spPr>
        <p:txBody>
          <a:bodyPr/>
          <a:lstStyle/>
          <a:p>
            <a:r>
              <a:rPr lang="en-US" dirty="0" smtClean="0"/>
              <a:t>Asbestos in Concrete (AC pipe)</a:t>
            </a:r>
            <a:endParaRPr lang="en-US" dirty="0"/>
          </a:p>
        </p:txBody>
      </p:sp>
      <p:sp>
        <p:nvSpPr>
          <p:cNvPr id="3" name="Content Placeholder 2"/>
          <p:cNvSpPr>
            <a:spLocks noGrp="1"/>
          </p:cNvSpPr>
          <p:nvPr>
            <p:ph idx="1"/>
          </p:nvPr>
        </p:nvSpPr>
        <p:spPr>
          <a:xfrm>
            <a:off x="1141413" y="2666999"/>
            <a:ext cx="9905998" cy="3584172"/>
          </a:xfrm>
        </p:spPr>
        <p:txBody>
          <a:bodyPr/>
          <a:lstStyle/>
          <a:p>
            <a:r>
              <a:rPr lang="en-US" dirty="0" smtClean="0"/>
              <a:t>Asbestos fibers added to increase tensile strength and reduce cracking</a:t>
            </a:r>
          </a:p>
          <a:p>
            <a:r>
              <a:rPr lang="en-US" dirty="0" smtClean="0"/>
              <a:t>Fire Resistant (Not much benefit in this aspect)</a:t>
            </a:r>
          </a:p>
          <a:p>
            <a:r>
              <a:rPr lang="en-US" dirty="0" smtClean="0"/>
              <a:t>Longer Life span (Up to 70 years+)</a:t>
            </a:r>
          </a:p>
          <a:p>
            <a:r>
              <a:rPr lang="en-US" dirty="0" smtClean="0"/>
              <a:t>Low cost</a:t>
            </a:r>
          </a:p>
          <a:p>
            <a:r>
              <a:rPr lang="en-US" dirty="0" smtClean="0"/>
              <a:t>Easily Available</a:t>
            </a:r>
          </a:p>
          <a:p>
            <a:r>
              <a:rPr lang="en-US" dirty="0" smtClean="0"/>
              <a:t>Able to mix well with other concrete ingredients</a:t>
            </a:r>
            <a:endParaRPr lang="en-US" dirty="0"/>
          </a:p>
        </p:txBody>
      </p:sp>
    </p:spTree>
    <p:extLst>
      <p:ext uri="{BB962C8B-B14F-4D97-AF65-F5344CB8AC3E}">
        <p14:creationId xmlns:p14="http://schemas.microsoft.com/office/powerpoint/2010/main" val="48611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61505"/>
          </a:xfrm>
        </p:spPr>
        <p:txBody>
          <a:bodyPr/>
          <a:lstStyle/>
          <a:p>
            <a:r>
              <a:rPr lang="en-US" dirty="0" smtClean="0">
                <a:solidFill>
                  <a:srgbClr val="FF0000"/>
                </a:solidFill>
              </a:rPr>
              <a:t>Dangers</a:t>
            </a:r>
            <a:r>
              <a:rPr lang="en-US" dirty="0" smtClean="0"/>
              <a:t> of Asbestos</a:t>
            </a:r>
            <a:endParaRPr lang="en-US" dirty="0"/>
          </a:p>
        </p:txBody>
      </p:sp>
      <p:sp>
        <p:nvSpPr>
          <p:cNvPr id="3" name="Content Placeholder 2"/>
          <p:cNvSpPr>
            <a:spLocks noGrp="1"/>
          </p:cNvSpPr>
          <p:nvPr>
            <p:ph idx="1"/>
          </p:nvPr>
        </p:nvSpPr>
        <p:spPr>
          <a:xfrm>
            <a:off x="1141413" y="1795549"/>
            <a:ext cx="9905998" cy="3995651"/>
          </a:xfrm>
        </p:spPr>
        <p:txBody>
          <a:bodyPr/>
          <a:lstStyle/>
          <a:p>
            <a:r>
              <a:rPr lang="en-US" dirty="0" smtClean="0"/>
              <a:t>Too small to be Seen</a:t>
            </a:r>
          </a:p>
          <a:p>
            <a:r>
              <a:rPr lang="en-US" dirty="0" smtClean="0"/>
              <a:t>Breathing asbestos particles causes asbestosis. (Build up of scar –like tissue)</a:t>
            </a:r>
          </a:p>
          <a:p>
            <a:r>
              <a:rPr lang="en-US" dirty="0" smtClean="0"/>
              <a:t>Pleural Disease- non cancerous lung disease in the lining of the chest cavity</a:t>
            </a:r>
          </a:p>
          <a:p>
            <a:r>
              <a:rPr lang="en-US" dirty="0" smtClean="0"/>
              <a:t>Lung </a:t>
            </a:r>
            <a:r>
              <a:rPr lang="en-US" dirty="0"/>
              <a:t>Cancer </a:t>
            </a:r>
            <a:endParaRPr lang="en-US" dirty="0" smtClean="0"/>
          </a:p>
          <a:p>
            <a:r>
              <a:rPr lang="en-US" dirty="0" smtClean="0"/>
              <a:t>Mesothelioma (Fatal malignant tumor in the lining of the lungs or Stomach)</a:t>
            </a:r>
          </a:p>
          <a:p>
            <a:r>
              <a:rPr lang="en-US" dirty="0" smtClean="0"/>
              <a:t>Benign Intestinal Polyps- Usually from ingesting</a:t>
            </a:r>
            <a:endParaRPr lang="en-US" dirty="0"/>
          </a:p>
        </p:txBody>
      </p:sp>
    </p:spTree>
    <p:extLst>
      <p:ext uri="{BB962C8B-B14F-4D97-AF65-F5344CB8AC3E}">
        <p14:creationId xmlns:p14="http://schemas.microsoft.com/office/powerpoint/2010/main" val="727235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n the know: Symptoms of Mesothelioma Cancer - Conscious &amp; C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40145"/>
            <a:ext cx="9291782" cy="598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37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CRF 1910.1001 ASBESTOS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9780221">
            <a:off x="5442022" y="2319691"/>
            <a:ext cx="3254145" cy="4344451"/>
          </a:xfrm>
        </p:spPr>
      </p:pic>
    </p:spTree>
    <p:extLst>
      <p:ext uri="{BB962C8B-B14F-4D97-AF65-F5344CB8AC3E}">
        <p14:creationId xmlns:p14="http://schemas.microsoft.com/office/powerpoint/2010/main" val="2187582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Permissible Exposure Limit (PEL)</a:t>
            </a:r>
            <a:endParaRPr lang="en-US" dirty="0"/>
          </a:p>
        </p:txBody>
      </p:sp>
      <p:sp>
        <p:nvSpPr>
          <p:cNvPr id="3" name="Content Placeholder 2"/>
          <p:cNvSpPr>
            <a:spLocks noGrp="1"/>
          </p:cNvSpPr>
          <p:nvPr>
            <p:ph idx="1"/>
          </p:nvPr>
        </p:nvSpPr>
        <p:spPr/>
        <p:txBody>
          <a:bodyPr/>
          <a:lstStyle/>
          <a:p>
            <a:r>
              <a:rPr lang="en-US" dirty="0">
                <a:effectLst/>
              </a:rPr>
              <a:t>Permissible Exposure Limit (PEL) for asbestos is 0.1 fiber per cubic centimeter of air as an eight-hour time-weighted average (TWA), with an excursion limit (EL) of 1.0 asbestos fibers per cubic centimeter over a 30-minute period. The employer must ensure that no one is exposed above these limits</a:t>
            </a:r>
            <a:r>
              <a:rPr lang="en-US" dirty="0" smtClean="0">
                <a:effectLst/>
              </a:rPr>
              <a:t>. 29CRF1910.1001(c), (1) and (2).</a:t>
            </a:r>
            <a:endParaRPr lang="en-US" dirty="0"/>
          </a:p>
        </p:txBody>
      </p:sp>
    </p:spTree>
    <p:extLst>
      <p:ext uri="{BB962C8B-B14F-4D97-AF65-F5344CB8AC3E}">
        <p14:creationId xmlns:p14="http://schemas.microsoft.com/office/powerpoint/2010/main" val="3063422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 Weighted Average</a:t>
            </a:r>
            <a:endParaRPr lang="en-US" dirty="0"/>
          </a:p>
        </p:txBody>
      </p:sp>
      <p:sp>
        <p:nvSpPr>
          <p:cNvPr id="3" name="Content Placeholder 2"/>
          <p:cNvSpPr>
            <a:spLocks noGrp="1"/>
          </p:cNvSpPr>
          <p:nvPr>
            <p:ph idx="1"/>
          </p:nvPr>
        </p:nvSpPr>
        <p:spPr/>
        <p:txBody>
          <a:bodyPr>
            <a:normAutofit lnSpcReduction="10000"/>
          </a:bodyPr>
          <a:lstStyle/>
          <a:p>
            <a:r>
              <a:rPr lang="en-US" dirty="0">
                <a:effectLst/>
              </a:rPr>
              <a:t>A method of calculating a worker’s daily exposure to a hazardous substance (such as chemicals, dusts, fumes, mists, gases, or vapors) or agent (such as occupational noise), averaged to an 8-hour workday, taking into account the average levels of the substance or agent and the time spent in the area. A time-weighted average is equal to the sum of the portion of each time period (as a decimal, such as 0.25 hour) multiplied by the levels of the substance or agent during the time period divided by the hours in the workday (usually 8 hours). OSHA uses this guideline to determine permissible exposure limits (PELs) and it is essential in assessing a worker’s exposure and determining what protective measures should be taken. Also see </a:t>
            </a:r>
            <a:r>
              <a:rPr lang="en-US" i="1" dirty="0">
                <a:effectLst/>
              </a:rPr>
              <a:t>permissible exposure limit</a:t>
            </a:r>
            <a:r>
              <a:rPr lang="en-US" dirty="0">
                <a:effectLst/>
              </a:rPr>
              <a:t>.</a:t>
            </a:r>
            <a:endParaRPr lang="en-US" dirty="0"/>
          </a:p>
        </p:txBody>
      </p:sp>
    </p:spTree>
    <p:extLst>
      <p:ext uri="{BB962C8B-B14F-4D97-AF65-F5344CB8AC3E}">
        <p14:creationId xmlns:p14="http://schemas.microsoft.com/office/powerpoint/2010/main" val="196980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one Micrometer </a:t>
            </a:r>
            <a:endParaRPr lang="en-US" dirty="0"/>
          </a:p>
        </p:txBody>
      </p:sp>
      <p:sp>
        <p:nvSpPr>
          <p:cNvPr id="4" name="Text Placeholder 3"/>
          <p:cNvSpPr>
            <a:spLocks noGrp="1"/>
          </p:cNvSpPr>
          <p:nvPr>
            <p:ph type="body" sz="half" idx="2"/>
          </p:nvPr>
        </p:nvSpPr>
        <p:spPr/>
        <p:txBody>
          <a:bodyPr/>
          <a:lstStyle/>
          <a:p>
            <a:r>
              <a:rPr lang="en-US" dirty="0" smtClean="0"/>
              <a:t>This is a 6 micrometer diameter carbon filament above a 50 micrometer hair</a:t>
            </a:r>
            <a:endParaRPr lang="en-US" dirty="0"/>
          </a:p>
        </p:txBody>
      </p:sp>
      <p:pic>
        <p:nvPicPr>
          <p:cNvPr id="8194" name="Picture 2" descr="Cfaser haarrp.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6246" b="162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96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524" y="355193"/>
            <a:ext cx="5699272" cy="6028982"/>
          </a:xfrm>
          <a:prstGeom prst="rect">
            <a:avLst/>
          </a:prstGeom>
        </p:spPr>
      </p:pic>
    </p:spTree>
    <p:extLst>
      <p:ext uri="{BB962C8B-B14F-4D97-AF65-F5344CB8AC3E}">
        <p14:creationId xmlns:p14="http://schemas.microsoft.com/office/powerpoint/2010/main" val="357160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Big Is 1μm? | rosler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619" y="186717"/>
            <a:ext cx="6251170" cy="6413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85788"/>
            <a:ext cx="2628900"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12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923330"/>
          </a:xfrm>
          <a:prstGeom prst="rect">
            <a:avLst/>
          </a:prstGeom>
        </p:spPr>
        <p:txBody>
          <a:bodyPr>
            <a:spAutoFit/>
          </a:bodyPr>
          <a:lstStyle/>
          <a:p>
            <a:r>
              <a:rPr lang="en-US" dirty="0">
                <a:hlinkClick r:id="rId2"/>
              </a:rPr>
              <a:t>Ten Funny Safety Videos – Creative Safety Publishing | Quality Safety Publications, Guides, Posters and Infographics</a:t>
            </a:r>
            <a:endParaRPr lang="en-US" dirty="0"/>
          </a:p>
        </p:txBody>
      </p:sp>
    </p:spTree>
    <p:extLst>
      <p:ext uri="{BB962C8B-B14F-4D97-AF65-F5344CB8AC3E}">
        <p14:creationId xmlns:p14="http://schemas.microsoft.com/office/powerpoint/2010/main" val="395160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Figure, Tumor sizes are often measured...] - PDQ Cancer Information  Summaries - NCBI Bookshel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5877" y="2808177"/>
            <a:ext cx="6417425" cy="344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9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713" y="349411"/>
            <a:ext cx="7647709" cy="5990705"/>
          </a:xfrm>
          <a:prstGeom prst="rect">
            <a:avLst/>
          </a:prstGeom>
        </p:spPr>
      </p:pic>
      <p:sp>
        <p:nvSpPr>
          <p:cNvPr id="4" name="TextBox 3"/>
          <p:cNvSpPr txBox="1"/>
          <p:nvPr/>
        </p:nvSpPr>
        <p:spPr>
          <a:xfrm>
            <a:off x="5495636" y="5569527"/>
            <a:ext cx="2641600" cy="369332"/>
          </a:xfrm>
          <a:prstGeom prst="rect">
            <a:avLst/>
          </a:prstGeom>
          <a:noFill/>
        </p:spPr>
        <p:txBody>
          <a:bodyPr wrap="square" rtlCol="0">
            <a:spAutoFit/>
          </a:bodyPr>
          <a:lstStyle/>
          <a:p>
            <a:r>
              <a:rPr lang="en-US" dirty="0" smtClean="0"/>
              <a:t>Right or Wrong</a:t>
            </a:r>
            <a:endParaRPr lang="en-US" dirty="0"/>
          </a:p>
        </p:txBody>
      </p:sp>
    </p:spTree>
    <p:extLst>
      <p:ext uri="{BB962C8B-B14F-4D97-AF65-F5344CB8AC3E}">
        <p14:creationId xmlns:p14="http://schemas.microsoft.com/office/powerpoint/2010/main" val="4175667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Protection</a:t>
            </a:r>
            <a:endParaRPr lang="en-US" dirty="0"/>
          </a:p>
        </p:txBody>
      </p:sp>
      <p:sp>
        <p:nvSpPr>
          <p:cNvPr id="3" name="Content Placeholder 2"/>
          <p:cNvSpPr>
            <a:spLocks noGrp="1"/>
          </p:cNvSpPr>
          <p:nvPr>
            <p:ph idx="1"/>
          </p:nvPr>
        </p:nvSpPr>
        <p:spPr>
          <a:xfrm>
            <a:off x="1141413" y="1928553"/>
            <a:ext cx="9905998" cy="3862647"/>
          </a:xfrm>
        </p:spPr>
        <p:txBody>
          <a:bodyPr/>
          <a:lstStyle/>
          <a:p>
            <a:r>
              <a:rPr lang="en-US" dirty="0" smtClean="0"/>
              <a:t>Engineer out the danger</a:t>
            </a:r>
          </a:p>
          <a:p>
            <a:r>
              <a:rPr lang="en-US" dirty="0"/>
              <a:t>Work-Practice Controls </a:t>
            </a:r>
            <a:r>
              <a:rPr lang="en-US" dirty="0" smtClean="0"/>
              <a:t>(</a:t>
            </a:r>
            <a:r>
              <a:rPr lang="en-US" dirty="0" smtClean="0">
                <a:solidFill>
                  <a:srgbClr val="FF0000"/>
                </a:solidFill>
              </a:rPr>
              <a:t>Water</a:t>
            </a:r>
            <a:r>
              <a:rPr lang="en-US" dirty="0" smtClean="0"/>
              <a:t>, Vacuum,  </a:t>
            </a:r>
            <a:r>
              <a:rPr lang="en-US" dirty="0"/>
              <a:t>Outsource) (JHA) </a:t>
            </a:r>
          </a:p>
          <a:p>
            <a:r>
              <a:rPr lang="en-US" dirty="0" smtClean="0"/>
              <a:t>PPE (1910.1001(g)(3)(i, ii)</a:t>
            </a:r>
          </a:p>
          <a:p>
            <a:pPr lvl="1"/>
            <a:r>
              <a:rPr lang="en-US" dirty="0" smtClean="0"/>
              <a:t>Respirators, (See CRF 1910.134 (d)(3)(i)(A)) and (CRF 1910.133)</a:t>
            </a:r>
          </a:p>
          <a:p>
            <a:pPr lvl="1"/>
            <a:r>
              <a:rPr lang="en-US" dirty="0" smtClean="0"/>
              <a:t>Eye protection</a:t>
            </a:r>
          </a:p>
          <a:p>
            <a:pPr lvl="1"/>
            <a:r>
              <a:rPr lang="en-US" dirty="0" smtClean="0"/>
              <a:t>Disposable coveralls or similar full-body clothing</a:t>
            </a:r>
          </a:p>
          <a:p>
            <a:r>
              <a:rPr lang="en-US" dirty="0" smtClean="0"/>
              <a:t>(Job Hazard Analysis)</a:t>
            </a:r>
          </a:p>
          <a:p>
            <a:endParaRPr lang="en-US" dirty="0"/>
          </a:p>
        </p:txBody>
      </p:sp>
    </p:spTree>
    <p:extLst>
      <p:ext uri="{BB962C8B-B14F-4D97-AF65-F5344CB8AC3E}">
        <p14:creationId xmlns:p14="http://schemas.microsoft.com/office/powerpoint/2010/main" val="2342186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out the risk</a:t>
            </a:r>
            <a:endParaRPr lang="en-US" dirty="0"/>
          </a:p>
        </p:txBody>
      </p:sp>
      <p:sp>
        <p:nvSpPr>
          <p:cNvPr id="3" name="Content Placeholder 2"/>
          <p:cNvSpPr>
            <a:spLocks noGrp="1"/>
          </p:cNvSpPr>
          <p:nvPr>
            <p:ph idx="1"/>
          </p:nvPr>
        </p:nvSpPr>
        <p:spPr/>
        <p:txBody>
          <a:bodyPr>
            <a:normAutofit/>
          </a:bodyPr>
          <a:lstStyle/>
          <a:p>
            <a:r>
              <a:rPr lang="en-US" sz="2800" dirty="0">
                <a:effectLst/>
              </a:rPr>
              <a:t>Safety engineering is the process of designing workplaces to prevent accidents. Engineering Safety Concepts provides detailed approaches and modes for accident reduction by using a risk management process to identify and "design out" hazards.</a:t>
            </a:r>
            <a:endParaRPr lang="en-US" sz="2800" dirty="0"/>
          </a:p>
        </p:txBody>
      </p:sp>
    </p:spTree>
    <p:extLst>
      <p:ext uri="{BB962C8B-B14F-4D97-AF65-F5344CB8AC3E}">
        <p14:creationId xmlns:p14="http://schemas.microsoft.com/office/powerpoint/2010/main" val="161863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and Silica mitigation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842817" y="2996478"/>
            <a:ext cx="4139907" cy="293049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Stihl TS 440 14&quot; Concrete Cutquik Saw | Chas. E. Phipps"/>
          <p:cNvSpPr>
            <a:spLocks noChangeAspect="1" noChangeArrowheads="1"/>
          </p:cNvSpPr>
          <p:nvPr/>
        </p:nvSpPr>
        <p:spPr bwMode="auto">
          <a:xfrm>
            <a:off x="63500" y="-136525"/>
            <a:ext cx="2124075" cy="140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642" y="2917767"/>
            <a:ext cx="5121769" cy="3192088"/>
          </a:xfrm>
          <a:prstGeom prst="rect">
            <a:avLst/>
          </a:prstGeom>
        </p:spPr>
      </p:pic>
    </p:spTree>
    <p:extLst>
      <p:ext uri="{BB962C8B-B14F-4D97-AF65-F5344CB8AC3E}">
        <p14:creationId xmlns:p14="http://schemas.microsoft.com/office/powerpoint/2010/main" val="1306539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895" y="707942"/>
            <a:ext cx="8490162" cy="5401913"/>
          </a:xfrm>
          <a:prstGeom prst="rect">
            <a:avLst/>
          </a:prstGeom>
        </p:spPr>
      </p:pic>
    </p:spTree>
    <p:extLst>
      <p:ext uri="{BB962C8B-B14F-4D97-AF65-F5344CB8AC3E}">
        <p14:creationId xmlns:p14="http://schemas.microsoft.com/office/powerpoint/2010/main" val="3871928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047" y="689956"/>
            <a:ext cx="7789026" cy="5370022"/>
          </a:xfrm>
          <a:prstGeom prst="rect">
            <a:avLst/>
          </a:prstGeom>
        </p:spPr>
      </p:pic>
    </p:spTree>
    <p:extLst>
      <p:ext uri="{BB962C8B-B14F-4D97-AF65-F5344CB8AC3E}">
        <p14:creationId xmlns:p14="http://schemas.microsoft.com/office/powerpoint/2010/main" val="2340596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fibre Mitigation Continued;</a:t>
            </a:r>
            <a:endParaRPr lang="en-US" dirty="0"/>
          </a:p>
        </p:txBody>
      </p:sp>
      <p:sp>
        <p:nvSpPr>
          <p:cNvPr id="3" name="Content Placeholder 2"/>
          <p:cNvSpPr>
            <a:spLocks noGrp="1"/>
          </p:cNvSpPr>
          <p:nvPr>
            <p:ph idx="1"/>
          </p:nvPr>
        </p:nvSpPr>
        <p:spPr/>
        <p:txBody>
          <a:bodyPr/>
          <a:lstStyle/>
          <a:p>
            <a:r>
              <a:rPr lang="en-US" dirty="0" smtClean="0"/>
              <a:t>EMPLOYERS MUST:</a:t>
            </a:r>
          </a:p>
          <a:p>
            <a:pPr lvl="1"/>
            <a:r>
              <a:rPr lang="en-US" dirty="0" smtClean="0"/>
              <a:t>Properly dispose of one-use garments. (Seal in impermeable bags/containers)</a:t>
            </a:r>
          </a:p>
          <a:p>
            <a:pPr lvl="1"/>
            <a:r>
              <a:rPr lang="en-US" dirty="0" smtClean="0"/>
              <a:t>Properly clean non disposable garments</a:t>
            </a:r>
          </a:p>
          <a:p>
            <a:pPr lvl="1"/>
            <a:r>
              <a:rPr lang="en-US" dirty="0" smtClean="0"/>
              <a:t>Prohibit the removal of asbestos from protective clothing and equipment using blowing or shaking.</a:t>
            </a:r>
          </a:p>
          <a:p>
            <a:pPr lvl="1"/>
            <a:r>
              <a:rPr lang="en-US" dirty="0" smtClean="0"/>
              <a:t>Follow OHSA Standard number CRF </a:t>
            </a:r>
            <a:r>
              <a:rPr lang="en-US" i="1" dirty="0" smtClean="0"/>
              <a:t>1910.1001 (Asbestos)</a:t>
            </a:r>
            <a:endParaRPr lang="en-US" i="1" dirty="0"/>
          </a:p>
        </p:txBody>
      </p:sp>
    </p:spTree>
    <p:extLst>
      <p:ext uri="{BB962C8B-B14F-4D97-AF65-F5344CB8AC3E}">
        <p14:creationId xmlns:p14="http://schemas.microsoft.com/office/powerpoint/2010/main" val="1637735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Surveillance</a:t>
            </a:r>
            <a:endParaRPr lang="en-US" dirty="0"/>
          </a:p>
        </p:txBody>
      </p:sp>
      <p:sp>
        <p:nvSpPr>
          <p:cNvPr id="3" name="Content Placeholder 2"/>
          <p:cNvSpPr>
            <a:spLocks noGrp="1"/>
          </p:cNvSpPr>
          <p:nvPr>
            <p:ph idx="1"/>
          </p:nvPr>
        </p:nvSpPr>
        <p:spPr/>
        <p:txBody>
          <a:bodyPr/>
          <a:lstStyle/>
          <a:p>
            <a:r>
              <a:rPr lang="en-US" dirty="0" smtClean="0"/>
              <a:t>Pre-work, yearly, and post work examinations</a:t>
            </a:r>
          </a:p>
          <a:p>
            <a:r>
              <a:rPr lang="en-US" dirty="0" smtClean="0"/>
              <a:t>Employer SHALL establish and maintain records for each employee subject to medical surveillance under (CRF 1910.1001(L))</a:t>
            </a:r>
          </a:p>
          <a:p>
            <a:r>
              <a:rPr lang="en-US" dirty="0" smtClean="0"/>
              <a:t>Medical Records must be made available to employees</a:t>
            </a:r>
          </a:p>
          <a:p>
            <a:r>
              <a:rPr lang="en-US" dirty="0" smtClean="0"/>
              <a:t>Records maintained for duration of employment PLUS 30 years (CRF1910.1020)</a:t>
            </a:r>
            <a:endParaRPr lang="en-US" dirty="0"/>
          </a:p>
        </p:txBody>
      </p:sp>
    </p:spTree>
    <p:extLst>
      <p:ext uri="{BB962C8B-B14F-4D97-AF65-F5344CB8AC3E}">
        <p14:creationId xmlns:p14="http://schemas.microsoft.com/office/powerpoint/2010/main" val="1560019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599"/>
            <a:ext cx="9905998" cy="6073833"/>
          </a:xfrm>
        </p:spPr>
        <p:txBody>
          <a:bodyPr>
            <a:normAutofit/>
          </a:bodyPr>
          <a:lstStyle/>
          <a:p>
            <a:pPr algn="ctr"/>
            <a:r>
              <a:rPr lang="en-US" sz="8000" dirty="0" smtClean="0">
                <a:solidFill>
                  <a:schemeClr val="accent6"/>
                </a:solidFill>
              </a:rPr>
              <a:t>Questions</a:t>
            </a:r>
            <a:br>
              <a:rPr lang="en-US" sz="8000" dirty="0" smtClean="0">
                <a:solidFill>
                  <a:schemeClr val="accent6"/>
                </a:solidFill>
              </a:rPr>
            </a:br>
            <a:r>
              <a:rPr lang="en-US" sz="8000" dirty="0" smtClean="0">
                <a:solidFill>
                  <a:schemeClr val="accent6"/>
                </a:solidFill>
              </a:rPr>
              <a:t>or</a:t>
            </a:r>
            <a:br>
              <a:rPr lang="en-US" sz="8000" dirty="0" smtClean="0">
                <a:solidFill>
                  <a:schemeClr val="accent6"/>
                </a:solidFill>
              </a:rPr>
            </a:br>
            <a:r>
              <a:rPr lang="en-US" sz="8000" dirty="0" smtClean="0">
                <a:solidFill>
                  <a:schemeClr val="accent6"/>
                </a:solidFill>
              </a:rPr>
              <a:t>Concerns?</a:t>
            </a:r>
            <a:r>
              <a:rPr lang="en-US" sz="8000" dirty="0" smtClean="0">
                <a:solidFill>
                  <a:srgbClr val="FF0000"/>
                </a:solidFill>
              </a:rPr>
              <a:t/>
            </a:r>
            <a:br>
              <a:rPr lang="en-US" sz="8000" dirty="0" smtClean="0">
                <a:solidFill>
                  <a:srgbClr val="FF0000"/>
                </a:solidFill>
              </a:rPr>
            </a:br>
            <a:r>
              <a:rPr lang="en-US" sz="800" dirty="0">
                <a:solidFill>
                  <a:srgbClr val="FF0000"/>
                </a:solidFill>
              </a:rPr>
              <a:t/>
            </a:r>
            <a:br>
              <a:rPr lang="en-US" sz="800" dirty="0">
                <a:solidFill>
                  <a:srgbClr val="FF0000"/>
                </a:solidFill>
              </a:rPr>
            </a:br>
            <a:r>
              <a:rPr lang="en-US" sz="800" dirty="0" smtClean="0">
                <a:solidFill>
                  <a:srgbClr val="FF0000"/>
                </a:solidFill>
              </a:rPr>
              <a:t/>
            </a:r>
            <a:br>
              <a:rPr lang="en-US" sz="800" dirty="0" smtClean="0">
                <a:solidFill>
                  <a:srgbClr val="FF0000"/>
                </a:solidFill>
              </a:rPr>
            </a:br>
            <a:r>
              <a:rPr lang="en-US" sz="800" dirty="0">
                <a:solidFill>
                  <a:srgbClr val="FF0000"/>
                </a:solidFill>
              </a:rPr>
              <a:t/>
            </a:r>
            <a:br>
              <a:rPr lang="en-US" sz="800" dirty="0">
                <a:solidFill>
                  <a:srgbClr val="FF0000"/>
                </a:solidFill>
              </a:rPr>
            </a:br>
            <a:r>
              <a:rPr lang="en-US" sz="800" dirty="0" smtClean="0">
                <a:solidFill>
                  <a:srgbClr val="FF0000"/>
                </a:solidFill>
              </a:rPr>
              <a:t/>
            </a:r>
            <a:br>
              <a:rPr lang="en-US" sz="800" dirty="0" smtClean="0">
                <a:solidFill>
                  <a:srgbClr val="FF0000"/>
                </a:solidFill>
              </a:rPr>
            </a:br>
            <a:endParaRPr lang="en-US" sz="8000" dirty="0">
              <a:solidFill>
                <a:srgbClr val="FF0000"/>
              </a:solidFill>
            </a:endParaRPr>
          </a:p>
        </p:txBody>
      </p:sp>
    </p:spTree>
    <p:extLst>
      <p:ext uri="{BB962C8B-B14F-4D97-AF65-F5344CB8AC3E}">
        <p14:creationId xmlns:p14="http://schemas.microsoft.com/office/powerpoint/2010/main" val="4109941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6196"/>
          </a:xfrm>
        </p:spPr>
        <p:txBody>
          <a:bodyPr/>
          <a:lstStyle/>
          <a:p>
            <a:r>
              <a:rPr lang="en-US" dirty="0" smtClean="0"/>
              <a:t>What is Asbestos?</a:t>
            </a:r>
            <a:endParaRPr lang="en-US" dirty="0"/>
          </a:p>
        </p:txBody>
      </p:sp>
      <p:pic>
        <p:nvPicPr>
          <p:cNvPr id="1028" name="Picture 4" descr="Asbestos - Neilson Research Corp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1521229"/>
            <a:ext cx="9753600" cy="497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484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3658" y="798022"/>
            <a:ext cx="7930342" cy="3539430"/>
          </a:xfrm>
          <a:prstGeom prst="rect">
            <a:avLst/>
          </a:prstGeom>
        </p:spPr>
        <p:txBody>
          <a:bodyPr wrap="square">
            <a:spAutoFit/>
          </a:bodyPr>
          <a:lstStyle/>
          <a:p>
            <a:r>
              <a:rPr lang="en-US" sz="3200" dirty="0">
                <a:solidFill>
                  <a:schemeClr val="tx1">
                    <a:lumMod val="95000"/>
                  </a:schemeClr>
                </a:solidFill>
                <a:latin typeface="Roboto"/>
              </a:rPr>
              <a:t>Asbestos is a naturally occurring fibrous silicate mineral. There are six types, all of which are composed of long and thin fibrous crystals, each fibre being composed of many microscopic "fibrils" that can be released into the atmosphere by abrasion and other processes.</a:t>
            </a:r>
            <a:endParaRPr lang="en-US" sz="3200" dirty="0">
              <a:solidFill>
                <a:schemeClr val="tx1">
                  <a:lumMod val="95000"/>
                </a:schemeClr>
              </a:solidFill>
            </a:endParaRPr>
          </a:p>
        </p:txBody>
      </p:sp>
    </p:spTree>
    <p:extLst>
      <p:ext uri="{BB962C8B-B14F-4D97-AF65-F5344CB8AC3E}">
        <p14:creationId xmlns:p14="http://schemas.microsoft.com/office/powerpoint/2010/main" val="95640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a:t>
            </a:r>
            <a:endParaRPr lang="en-US" dirty="0"/>
          </a:p>
        </p:txBody>
      </p:sp>
      <p:sp>
        <p:nvSpPr>
          <p:cNvPr id="4" name="Text Placeholder 3"/>
          <p:cNvSpPr>
            <a:spLocks noGrp="1"/>
          </p:cNvSpPr>
          <p:nvPr>
            <p:ph type="body" sz="half" idx="2"/>
          </p:nvPr>
        </p:nvSpPr>
        <p:spPr/>
        <p:txBody>
          <a:bodyPr>
            <a:normAutofit/>
          </a:bodyPr>
          <a:lstStyle/>
          <a:p>
            <a:r>
              <a:rPr lang="en-US" sz="1800" dirty="0" smtClean="0"/>
              <a:t>Magnification reveals the sharp needle-like fibrils </a:t>
            </a:r>
            <a:endParaRPr lang="en-US" sz="1800" dirty="0"/>
          </a:p>
        </p:txBody>
      </p:sp>
      <p:pic>
        <p:nvPicPr>
          <p:cNvPr id="3074" name="Picture 2" descr="What is Asbestos? - Lucion Service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3409" b="13409"/>
          <a:stretch>
            <a:fillRect/>
          </a:stretch>
        </p:blipFill>
        <p:spPr bwMode="auto">
          <a:xfrm>
            <a:off x="1838296" y="582977"/>
            <a:ext cx="8225944" cy="349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9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Protection Agency (EPA)</a:t>
            </a:r>
            <a:endParaRPr lang="en-US" dirty="0"/>
          </a:p>
        </p:txBody>
      </p:sp>
      <p:sp>
        <p:nvSpPr>
          <p:cNvPr id="3" name="Rectangle 2"/>
          <p:cNvSpPr/>
          <p:nvPr/>
        </p:nvSpPr>
        <p:spPr>
          <a:xfrm>
            <a:off x="3048000" y="2828836"/>
            <a:ext cx="6096000" cy="1200329"/>
          </a:xfrm>
          <a:prstGeom prst="rect">
            <a:avLst/>
          </a:prstGeom>
        </p:spPr>
        <p:txBody>
          <a:bodyPr>
            <a:spAutoFit/>
          </a:bodyPr>
          <a:lstStyle/>
          <a:p>
            <a:r>
              <a:rPr lang="en-US" dirty="0">
                <a:solidFill>
                  <a:srgbClr val="FFC000"/>
                </a:solidFill>
                <a:latin typeface="Google Sans"/>
              </a:rPr>
              <a:t>July 12, 1989</a:t>
            </a:r>
          </a:p>
          <a:p>
            <a:r>
              <a:rPr lang="en-US" dirty="0">
                <a:solidFill>
                  <a:srgbClr val="FFC000"/>
                </a:solidFill>
                <a:latin typeface="Google Sans"/>
              </a:rPr>
              <a:t>Asbestos Ban in the U.S. On July 12, 1989, the U.S. Environmental Protection Agency issued a final rule to ban the majority of asbestos products.</a:t>
            </a:r>
            <a:endParaRPr lang="en-US" b="0" i="0" dirty="0">
              <a:solidFill>
                <a:srgbClr val="FFC000"/>
              </a:solidFill>
              <a:effectLst/>
              <a:latin typeface="Roboto"/>
            </a:endParaRPr>
          </a:p>
        </p:txBody>
      </p:sp>
    </p:spTree>
    <p:extLst>
      <p:ext uri="{BB962C8B-B14F-4D97-AF65-F5344CB8AC3E}">
        <p14:creationId xmlns:p14="http://schemas.microsoft.com/office/powerpoint/2010/main" val="127440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540327"/>
            <a:ext cx="8046720" cy="2172390"/>
          </a:xfrm>
          <a:prstGeom prst="rect">
            <a:avLst/>
          </a:prstGeom>
        </p:spPr>
        <p:txBody>
          <a:bodyPr wrap="square">
            <a:spAutoFit/>
          </a:bodyPr>
          <a:lstStyle/>
          <a:p>
            <a:pPr indent="-6350" fontAlgn="base"/>
            <a:r>
              <a:rPr lang="en-US" dirty="0">
                <a:solidFill>
                  <a:srgbClr val="FFC000"/>
                </a:solidFill>
                <a:latin typeface="inherit"/>
              </a:rPr>
              <a:t>West Side of Main Street – Downtown Mount Airy </a:t>
            </a:r>
            <a:endParaRPr lang="en-US" dirty="0">
              <a:solidFill>
                <a:srgbClr val="FFC000"/>
              </a:solidFill>
              <a:latin typeface="Calibri" panose="020F0502020204030204" pitchFamily="34" charset="0"/>
            </a:endParaRPr>
          </a:p>
          <a:p>
            <a:pPr fontAlgn="base">
              <a:spcAft>
                <a:spcPts val="1095"/>
              </a:spcAft>
            </a:pPr>
            <a:r>
              <a:rPr lang="en-US" dirty="0">
                <a:solidFill>
                  <a:srgbClr val="FFC000"/>
                </a:solidFill>
                <a:latin typeface="Calibri" panose="020F0502020204030204" pitchFamily="34" charset="0"/>
              </a:rPr>
              <a:t> </a:t>
            </a:r>
          </a:p>
          <a:p>
            <a:pPr marR="0" indent="-6350" algn="just" fontAlgn="base">
              <a:spcBef>
                <a:spcPts val="0"/>
              </a:spcBef>
              <a:spcAft>
                <a:spcPts val="1050"/>
              </a:spcAft>
            </a:pPr>
            <a:r>
              <a:rPr lang="en-US" dirty="0">
                <a:solidFill>
                  <a:srgbClr val="FFC000"/>
                </a:solidFill>
                <a:latin typeface="Calibri" panose="020F0502020204030204" pitchFamily="34" charset="0"/>
              </a:rPr>
              <a:t>The project will include the replacement of the existing water and sewer mains that serve portions of Franklin Street, Oak Street, Virginia Street and Willow Street in Downtown Mount Airy. </a:t>
            </a:r>
            <a:r>
              <a:rPr lang="en-US" dirty="0">
                <a:solidFill>
                  <a:srgbClr val="FF0000"/>
                </a:solidFill>
                <a:latin typeface="Calibri" panose="020F0502020204030204" pitchFamily="34" charset="0"/>
              </a:rPr>
              <a:t>The lines that serve the area are 70+ years old </a:t>
            </a:r>
            <a:r>
              <a:rPr lang="en-US" dirty="0">
                <a:solidFill>
                  <a:srgbClr val="FFC000"/>
                </a:solidFill>
                <a:latin typeface="Calibri" panose="020F0502020204030204" pitchFamily="34" charset="0"/>
              </a:rPr>
              <a:t>and are prone to frequent breakages. The planned project will replace outdated and deteriorated water and sewer infrastructure that has caused significant issues for the City.  </a:t>
            </a:r>
            <a:endParaRPr lang="en-US" b="0" i="0" dirty="0">
              <a:solidFill>
                <a:srgbClr val="FFC000"/>
              </a:solidFill>
              <a:effectLst/>
              <a:latin typeface="Calibri" panose="020F0502020204030204" pitchFamily="34" charset="0"/>
            </a:endParaRPr>
          </a:p>
        </p:txBody>
      </p:sp>
    </p:spTree>
    <p:extLst>
      <p:ext uri="{BB962C8B-B14F-4D97-AF65-F5344CB8AC3E}">
        <p14:creationId xmlns:p14="http://schemas.microsoft.com/office/powerpoint/2010/main" val="460360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Rectangle 2"/>
          <p:cNvSpPr/>
          <p:nvPr/>
        </p:nvSpPr>
        <p:spPr>
          <a:xfrm>
            <a:off x="1141413" y="2776451"/>
            <a:ext cx="8002587" cy="2862322"/>
          </a:xfrm>
          <a:prstGeom prst="rect">
            <a:avLst/>
          </a:prstGeom>
        </p:spPr>
        <p:txBody>
          <a:bodyPr wrap="square">
            <a:spAutoFit/>
          </a:bodyPr>
          <a:lstStyle/>
          <a:p>
            <a:r>
              <a:rPr lang="en-US" dirty="0">
                <a:solidFill>
                  <a:srgbClr val="FFFF00"/>
                </a:solidFill>
                <a:latin typeface="Google Sans"/>
              </a:rPr>
              <a:t>Each of these substances is composed predominantly of silicon and oxygen; asbestos and silica are crystalline, and asbestos and man-made mineral fibers are fibers. Man-made mineral fibers and asbestos are used as insulating agents, with the former having generally replaced the latter in recent years</a:t>
            </a:r>
            <a:r>
              <a:rPr lang="en-US" dirty="0" smtClean="0">
                <a:solidFill>
                  <a:srgbClr val="FFFF00"/>
                </a:solidFill>
                <a:latin typeface="Google Sans"/>
              </a:rPr>
              <a:t>.</a:t>
            </a:r>
          </a:p>
          <a:p>
            <a:endParaRPr lang="en-US" dirty="0">
              <a:solidFill>
                <a:srgbClr val="FFFF00"/>
              </a:solidFill>
              <a:latin typeface="Google Sans"/>
            </a:endParaRPr>
          </a:p>
          <a:p>
            <a:r>
              <a:rPr lang="en-US" dirty="0"/>
              <a:t>Asbestosis is a chronic fibrotic lung disease that results from the long-term inhalation of respirable asbestos fibers. Silicosis is a respiratory disease caused by inhalation of silica dust that leads to inflammation and then scarring of the lung tissue.</a:t>
            </a:r>
            <a:endParaRPr lang="en-US" dirty="0">
              <a:solidFill>
                <a:srgbClr val="FFFF00"/>
              </a:solidFill>
            </a:endParaRPr>
          </a:p>
        </p:txBody>
      </p:sp>
    </p:spTree>
    <p:extLst>
      <p:ext uri="{BB962C8B-B14F-4D97-AF65-F5344CB8AC3E}">
        <p14:creationId xmlns:p14="http://schemas.microsoft.com/office/powerpoint/2010/main" val="186093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44880"/>
          </a:xfrm>
        </p:spPr>
        <p:txBody>
          <a:bodyPr/>
          <a:lstStyle/>
          <a:p>
            <a:r>
              <a:rPr lang="en-US" dirty="0" smtClean="0"/>
              <a:t>Asbestos Uses: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Fire Retardant panels</a:t>
            </a:r>
          </a:p>
          <a:p>
            <a:r>
              <a:rPr lang="en-US" dirty="0" smtClean="0"/>
              <a:t>Piping (Concrete Filler and Coating agent)</a:t>
            </a:r>
          </a:p>
          <a:p>
            <a:r>
              <a:rPr lang="en-US" dirty="0" smtClean="0"/>
              <a:t>Corrugated Sheeting</a:t>
            </a:r>
          </a:p>
          <a:p>
            <a:r>
              <a:rPr lang="en-US" dirty="0" smtClean="0"/>
              <a:t>Flat sheeting</a:t>
            </a:r>
          </a:p>
          <a:p>
            <a:r>
              <a:rPr lang="en-US" dirty="0" smtClean="0"/>
              <a:t>Mortar and plaster</a:t>
            </a:r>
          </a:p>
          <a:p>
            <a:r>
              <a:rPr lang="en-US" dirty="0" smtClean="0"/>
              <a:t>Vehicles (Clutch, Brake pads and Transmission Parts)</a:t>
            </a:r>
          </a:p>
          <a:p>
            <a:r>
              <a:rPr lang="en-US" dirty="0" smtClean="0"/>
              <a:t>Clothing</a:t>
            </a:r>
          </a:p>
          <a:p>
            <a:r>
              <a:rPr lang="en-US" dirty="0" smtClean="0"/>
              <a:t>Shingles, Ceiling and floor Tiles</a:t>
            </a:r>
          </a:p>
          <a:p>
            <a:r>
              <a:rPr lang="en-US" dirty="0" smtClean="0"/>
              <a:t>Many, Many other Products</a:t>
            </a:r>
            <a:endParaRPr lang="en-US" dirty="0"/>
          </a:p>
        </p:txBody>
      </p:sp>
    </p:spTree>
    <p:extLst>
      <p:ext uri="{BB962C8B-B14F-4D97-AF65-F5344CB8AC3E}">
        <p14:creationId xmlns:p14="http://schemas.microsoft.com/office/powerpoint/2010/main" val="3203729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2676</TotalTime>
  <Words>959</Words>
  <Application>Microsoft Office PowerPoint</Application>
  <PresentationFormat>Widescreen</PresentationFormat>
  <Paragraphs>105</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Google Sans</vt:lpstr>
      <vt:lpstr>inherit</vt:lpstr>
      <vt:lpstr>Roboto</vt:lpstr>
      <vt:lpstr>Mesh</vt:lpstr>
      <vt:lpstr>City Of Mount Airy</vt:lpstr>
      <vt:lpstr>PowerPoint Presentation</vt:lpstr>
      <vt:lpstr>What is Asbestos?</vt:lpstr>
      <vt:lpstr>PowerPoint Presentation</vt:lpstr>
      <vt:lpstr>Asbestos </vt:lpstr>
      <vt:lpstr>Environmental Protection Agency (EPA)</vt:lpstr>
      <vt:lpstr>PowerPoint Presentation</vt:lpstr>
      <vt:lpstr>What’s the Difference?</vt:lpstr>
      <vt:lpstr>Asbestos Uses:</vt:lpstr>
      <vt:lpstr>PowerPoint Presentation</vt:lpstr>
      <vt:lpstr>Asbestos in Concrete (AC pipe)</vt:lpstr>
      <vt:lpstr>Dangers of Asbestos</vt:lpstr>
      <vt:lpstr>PowerPoint Presentation</vt:lpstr>
      <vt:lpstr>CRF 1910.1001 ASBESTOS</vt:lpstr>
      <vt:lpstr>Permissible Exposure Limit (PEL)</vt:lpstr>
      <vt:lpstr>Time Weighted Average</vt:lpstr>
      <vt:lpstr>How big is one Micrometer </vt:lpstr>
      <vt:lpstr>PowerPoint Presentation</vt:lpstr>
      <vt:lpstr>PowerPoint Presentation</vt:lpstr>
      <vt:lpstr>PowerPoint Presentation</vt:lpstr>
      <vt:lpstr>PowerPoint Presentation</vt:lpstr>
      <vt:lpstr>Respiratory Protection</vt:lpstr>
      <vt:lpstr>Engineering out the risk</vt:lpstr>
      <vt:lpstr>Asbestos and Silica mitigation</vt:lpstr>
      <vt:lpstr>PowerPoint Presentation</vt:lpstr>
      <vt:lpstr>PowerPoint Presentation</vt:lpstr>
      <vt:lpstr>Asbestos fibre Mitigation Continued;</vt:lpstr>
      <vt:lpstr>Medical Surveillance</vt:lpstr>
      <vt:lpstr>Questions or Concerns?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Mount Airy</dc:title>
  <dc:creator>Freeman, Alan</dc:creator>
  <cp:lastModifiedBy>Freeman, Alan</cp:lastModifiedBy>
  <cp:revision>56</cp:revision>
  <cp:lastPrinted>2023-06-01T15:36:51Z</cp:lastPrinted>
  <dcterms:created xsi:type="dcterms:W3CDTF">2023-05-24T14:27:01Z</dcterms:created>
  <dcterms:modified xsi:type="dcterms:W3CDTF">2023-07-03T16:08:22Z</dcterms:modified>
</cp:coreProperties>
</file>