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9708"/>
    <a:srgbClr val="FDECD3"/>
    <a:srgbClr val="FBD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4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FB488-A793-45EC-8E9C-5866ABA51B2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D1003-3B63-4D5C-B7B0-6A79EBF8A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99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D1003-3B63-4D5C-B7B0-6A79EBF8AF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77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63241-1ABB-42FC-3DFC-388ABC3C6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D219D2-8EE1-90B4-DF2F-2AB8EA48E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771E2-B0A6-740F-521E-7D959850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04EE1-A438-FF24-9784-DF494C5B0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114BB-2B67-01DF-E129-90A1A48C3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2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66E14-61A8-AD4F-FA01-FF1D9C503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AE69F-CB36-3140-4EC5-8AF3B682C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A69C0-CA3B-69A1-DCF1-7E0F62B7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A3C3E-DE79-FC61-0CFC-3D2674365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DE351-0E8E-8A78-DA9F-238BD3B1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2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2176E7-E083-E852-020B-E994F0CEF8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19E0C2-7427-5D97-B043-9CD6C1839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E1249-7B0C-6D3D-201F-0EF2970E5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DD2C2-F229-5E35-40DE-3F085E01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2479C-6FEF-C14D-4FE2-A61653A81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7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C8D63-D298-6B84-8448-C7EDBE7AE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9AAC8-DFC9-A584-55EC-03056FBD2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D01CA-EA14-28A6-A327-AD5A4200F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02AC-EF7F-4CD6-EAA8-8049490F1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CBC50-F39A-9224-2BD9-3D9C28B58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48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476AC-32E5-3EF9-DA0F-2CD492FB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3D4E2-8B0D-70CE-217E-B709E77B9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F9943-0847-6077-1415-59EF30AEF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44B88-0A33-E2A1-E26D-0A42800F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BFF13-2995-48E7-8C9A-C758E6AD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6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13964-5639-F737-EB89-A83A6F3D5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EC806-09E3-5A59-DE12-3B17AE188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DCDCA-F60A-3C2C-10BE-347088F89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85988-4196-B7B7-2288-69E2E50AE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2F2AD0-684A-D909-D945-8DA90964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D7D3B-B28F-3903-0DB8-094E3FB5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50043-52A2-CD08-FDEF-20869420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94267-5DAF-0853-A3E1-DFEB25251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8DC2C-D8DA-EB8F-B744-9DFC5DE3E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A0ACF8-BE4A-C3B0-A882-4EFDEE3BF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B2098-0EBF-FDC2-DC37-6E27B73B8A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05FA63-E989-EB5D-E31B-7E6A5CF2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0DBB8B-3443-AD11-48DD-FB8EC85C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FEBB63-AB97-9714-FD92-BB1E9B19C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5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60C21-CC5F-C744-0A9D-54CD0B212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23DB5-5AD5-516B-808E-72A4D8F9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4EB0D3-D4AF-1919-B845-E8A41CEAA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F45794-7D63-DE55-CADD-7ACC89128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8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20D8DE-969B-99E6-7521-E5D345043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7DE43-D76C-36E9-DC59-50D6B10F1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D203C-DADB-AE5D-9770-503C273EA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38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D3D64-EBAA-675D-EE51-FF4A8EABF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17584-4AAC-8D39-EF3A-696E3AB58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204D1-A893-B57D-C4D3-D1F869521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61200-1D1C-321C-6984-497EFF466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F973B-20F9-5D20-95AF-687C5D459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5BA20-11D6-4EAA-5052-6B01B641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62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7388-AA2C-BC91-58D9-6E17B1C9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DEEC5E-1D83-8E5D-DF49-392EDAFC9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DF9C4-BD4E-4C50-D994-9BCE2C6D1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2BA705-CFD0-4AFF-1593-4F8E35774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3955C-806A-6610-634B-E3A1E6AFC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5DD4FA-363F-C8F0-E326-8F97DCFC4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2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864A8C-B4B1-F015-730B-4B0556466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D00F-1BBD-751D-8EF7-4B865D8BD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5FF52-E1AC-3E12-FD29-4CB2C9F551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5255AE-541C-45E2-8D3D-B1890596C5E7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F09AD-E573-64AC-5F29-A53DE904C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99F88-BD1F-5812-1E5C-9EA312DD3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2CB3A1-75B3-4AED-BD79-BEDE9CEC5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1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6813D4C-65E9-7328-27EB-22F1CD5C96AC}"/>
              </a:ext>
            </a:extLst>
          </p:cNvPr>
          <p:cNvGrpSpPr/>
          <p:nvPr/>
        </p:nvGrpSpPr>
        <p:grpSpPr>
          <a:xfrm>
            <a:off x="468469" y="2055221"/>
            <a:ext cx="1828800" cy="2447103"/>
            <a:chOff x="651349" y="2055221"/>
            <a:chExt cx="1828800" cy="2447103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DF238A0-79C0-BC43-2BE5-C27FCD3D177F}"/>
                </a:ext>
              </a:extLst>
            </p:cNvPr>
            <p:cNvSpPr/>
            <p:nvPr/>
          </p:nvSpPr>
          <p:spPr>
            <a:xfrm>
              <a:off x="651349" y="2673524"/>
              <a:ext cx="1828800" cy="1828800"/>
            </a:xfrm>
            <a:prstGeom prst="roundRect">
              <a:avLst/>
            </a:prstGeom>
            <a:noFill/>
            <a:ln w="38100">
              <a:solidFill>
                <a:srgbClr val="F8970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 package fell on the employee’s toe.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D0A0C8CD-455B-5FB9-AE23-D1E4DA5A6333}"/>
                </a:ext>
              </a:extLst>
            </p:cNvPr>
            <p:cNvSpPr/>
            <p:nvPr/>
          </p:nvSpPr>
          <p:spPr>
            <a:xfrm>
              <a:off x="651349" y="2055221"/>
              <a:ext cx="1828800" cy="476453"/>
            </a:xfrm>
            <a:prstGeom prst="roundRect">
              <a:avLst/>
            </a:prstGeom>
            <a:solidFill>
              <a:srgbClr val="FDECD3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Why?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B0BDEF2-ABBA-A566-F765-9D87AF596F4F}"/>
              </a:ext>
            </a:extLst>
          </p:cNvPr>
          <p:cNvGrpSpPr/>
          <p:nvPr/>
        </p:nvGrpSpPr>
        <p:grpSpPr>
          <a:xfrm>
            <a:off x="2809886" y="2055215"/>
            <a:ext cx="1828800" cy="2447109"/>
            <a:chOff x="2892343" y="2055219"/>
            <a:chExt cx="1828800" cy="244710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35318B2-1337-73D1-2643-038D5092060C}"/>
                </a:ext>
              </a:extLst>
            </p:cNvPr>
            <p:cNvSpPr/>
            <p:nvPr/>
          </p:nvSpPr>
          <p:spPr>
            <a:xfrm>
              <a:off x="2892343" y="2673528"/>
              <a:ext cx="1828800" cy="1828800"/>
            </a:xfrm>
            <a:prstGeom prst="roundRect">
              <a:avLst/>
            </a:prstGeom>
            <a:noFill/>
            <a:ln w="38100">
              <a:solidFill>
                <a:srgbClr val="F8970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The employee dropped the package.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8182361C-501A-B428-9303-C84E7CF21265}"/>
                </a:ext>
              </a:extLst>
            </p:cNvPr>
            <p:cNvSpPr/>
            <p:nvPr/>
          </p:nvSpPr>
          <p:spPr>
            <a:xfrm>
              <a:off x="2892343" y="2055219"/>
              <a:ext cx="1828800" cy="476453"/>
            </a:xfrm>
            <a:prstGeom prst="roundRect">
              <a:avLst/>
            </a:prstGeom>
            <a:solidFill>
              <a:srgbClr val="FDECD3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Why?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A028BE5-6523-12DA-8195-B99737C91ECB}"/>
              </a:ext>
            </a:extLst>
          </p:cNvPr>
          <p:cNvGrpSpPr/>
          <p:nvPr/>
        </p:nvGrpSpPr>
        <p:grpSpPr>
          <a:xfrm>
            <a:off x="5151303" y="2055215"/>
            <a:ext cx="1828800" cy="2447109"/>
            <a:chOff x="5133337" y="2055219"/>
            <a:chExt cx="1828800" cy="2447109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8C53BC6C-23CB-84D9-E497-9631FD75CE8A}"/>
                </a:ext>
              </a:extLst>
            </p:cNvPr>
            <p:cNvSpPr/>
            <p:nvPr/>
          </p:nvSpPr>
          <p:spPr>
            <a:xfrm>
              <a:off x="5133337" y="2673528"/>
              <a:ext cx="1828800" cy="1828800"/>
            </a:xfrm>
            <a:prstGeom prst="roundRect">
              <a:avLst/>
            </a:prstGeom>
            <a:noFill/>
            <a:ln w="38100">
              <a:solidFill>
                <a:srgbClr val="F8970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The package exceeded the 35 lb. weight limit for single-person lifting and slipped.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EFB284AD-9B6D-B397-AA3F-77DD331A2108}"/>
                </a:ext>
              </a:extLst>
            </p:cNvPr>
            <p:cNvSpPr/>
            <p:nvPr/>
          </p:nvSpPr>
          <p:spPr>
            <a:xfrm>
              <a:off x="5133337" y="2055219"/>
              <a:ext cx="1828800" cy="476453"/>
            </a:xfrm>
            <a:prstGeom prst="roundRect">
              <a:avLst/>
            </a:prstGeom>
            <a:solidFill>
              <a:srgbClr val="FDECD3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Why?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B77F0B0-9F59-7D8D-7DEE-14E0BC758172}"/>
              </a:ext>
            </a:extLst>
          </p:cNvPr>
          <p:cNvGrpSpPr/>
          <p:nvPr/>
        </p:nvGrpSpPr>
        <p:grpSpPr>
          <a:xfrm>
            <a:off x="7492720" y="2052695"/>
            <a:ext cx="1828800" cy="2449629"/>
            <a:chOff x="7374331" y="2052695"/>
            <a:chExt cx="1828800" cy="2449629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EB9D83B8-AB35-610D-B61F-0B69A6129EED}"/>
                </a:ext>
              </a:extLst>
            </p:cNvPr>
            <p:cNvSpPr/>
            <p:nvPr/>
          </p:nvSpPr>
          <p:spPr>
            <a:xfrm>
              <a:off x="7374331" y="2673524"/>
              <a:ext cx="1828800" cy="1828800"/>
            </a:xfrm>
            <a:prstGeom prst="roundRect">
              <a:avLst/>
            </a:prstGeom>
            <a:noFill/>
            <a:ln w="38100">
              <a:solidFill>
                <a:srgbClr val="F8970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The employee was not trained on the 35 lb. weight limit protocol.</a:t>
              </a: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A2EA06F0-801E-B6AC-2CC4-5055BF1AA236}"/>
                </a:ext>
              </a:extLst>
            </p:cNvPr>
            <p:cNvSpPr/>
            <p:nvPr/>
          </p:nvSpPr>
          <p:spPr>
            <a:xfrm>
              <a:off x="7374331" y="2052695"/>
              <a:ext cx="1828800" cy="476453"/>
            </a:xfrm>
            <a:prstGeom prst="roundRect">
              <a:avLst/>
            </a:prstGeom>
            <a:solidFill>
              <a:srgbClr val="FDECD3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Why?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8979623-7C43-8953-DD7A-A3B546745C53}"/>
              </a:ext>
            </a:extLst>
          </p:cNvPr>
          <p:cNvGrpSpPr/>
          <p:nvPr/>
        </p:nvGrpSpPr>
        <p:grpSpPr>
          <a:xfrm>
            <a:off x="9834137" y="2052695"/>
            <a:ext cx="1840436" cy="2449630"/>
            <a:chOff x="9615325" y="2052694"/>
            <a:chExt cx="1840436" cy="2449630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E4532F51-05D6-A22B-8283-B0534364F607}"/>
                </a:ext>
              </a:extLst>
            </p:cNvPr>
            <p:cNvSpPr/>
            <p:nvPr/>
          </p:nvSpPr>
          <p:spPr>
            <a:xfrm>
              <a:off x="9615325" y="2673524"/>
              <a:ext cx="1828800" cy="1828800"/>
            </a:xfrm>
            <a:prstGeom prst="roundRect">
              <a:avLst/>
            </a:prstGeom>
            <a:noFill/>
            <a:ln w="38100">
              <a:solidFill>
                <a:srgbClr val="F8970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The training program does not have the weight limit requirement included.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9E1CD1C8-8C3B-AB2D-0590-E264F74450FA}"/>
                </a:ext>
              </a:extLst>
            </p:cNvPr>
            <p:cNvSpPr/>
            <p:nvPr/>
          </p:nvSpPr>
          <p:spPr>
            <a:xfrm>
              <a:off x="9626961" y="2052694"/>
              <a:ext cx="1828800" cy="476453"/>
            </a:xfrm>
            <a:prstGeom prst="roundRect">
              <a:avLst/>
            </a:prstGeom>
            <a:solidFill>
              <a:srgbClr val="FDECD3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ADLaM Display" panose="02010000000000000000" pitchFamily="2" charset="0"/>
                  <a:ea typeface="ADLaM Display" panose="02010000000000000000" pitchFamily="2" charset="0"/>
                  <a:cs typeface="ADLaM Display" panose="02010000000000000000" pitchFamily="2" charset="0"/>
                </a:rPr>
                <a:t>Why?</a:t>
              </a:r>
            </a:p>
          </p:txBody>
        </p:sp>
      </p:grp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44747435-B30E-F94E-40F3-383CA13F9AF4}"/>
              </a:ext>
            </a:extLst>
          </p:cNvPr>
          <p:cNvSpPr/>
          <p:nvPr/>
        </p:nvSpPr>
        <p:spPr>
          <a:xfrm>
            <a:off x="468469" y="1014548"/>
            <a:ext cx="1828800" cy="476453"/>
          </a:xfrm>
          <a:prstGeom prst="roundRect">
            <a:avLst/>
          </a:prstGeom>
          <a:solidFill>
            <a:srgbClr val="FDECD3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Incident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6400A5E-BC22-DA6A-28D7-5E95D553FC63}"/>
              </a:ext>
            </a:extLst>
          </p:cNvPr>
          <p:cNvSpPr/>
          <p:nvPr/>
        </p:nvSpPr>
        <p:spPr>
          <a:xfrm>
            <a:off x="2687727" y="1014548"/>
            <a:ext cx="9053222" cy="476453"/>
          </a:xfrm>
          <a:prstGeom prst="roundRect">
            <a:avLst/>
          </a:prstGeom>
          <a:noFill/>
          <a:ln w="38100">
            <a:solidFill>
              <a:srgbClr val="F8970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 employee suffered a broken toe at work.</a:t>
            </a:r>
            <a:endParaRPr lang="en-US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3DA3C7E-8F99-C5EF-F0D9-640354BD0FE3}"/>
              </a:ext>
            </a:extLst>
          </p:cNvPr>
          <p:cNvSpPr/>
          <p:nvPr/>
        </p:nvSpPr>
        <p:spPr>
          <a:xfrm>
            <a:off x="468469" y="5138054"/>
            <a:ext cx="1828800" cy="476453"/>
          </a:xfrm>
          <a:prstGeom prst="roundRect">
            <a:avLst/>
          </a:prstGeom>
          <a:solidFill>
            <a:srgbClr val="FDECD3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Root Cause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A360691-1683-AA6E-5607-F1E2E8A3CFE8}"/>
              </a:ext>
            </a:extLst>
          </p:cNvPr>
          <p:cNvSpPr/>
          <p:nvPr/>
        </p:nvSpPr>
        <p:spPr>
          <a:xfrm>
            <a:off x="2687727" y="5138054"/>
            <a:ext cx="9053222" cy="476453"/>
          </a:xfrm>
          <a:prstGeom prst="roundRect">
            <a:avLst/>
          </a:prstGeom>
          <a:noFill/>
          <a:ln w="38100">
            <a:solidFill>
              <a:srgbClr val="F8970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Training program omitted the 35 lb. weight requirement for single-person lifting.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8944B8B3-05A4-FCE2-9F67-56365E75DA3D}"/>
              </a:ext>
            </a:extLst>
          </p:cNvPr>
          <p:cNvSpPr/>
          <p:nvPr/>
        </p:nvSpPr>
        <p:spPr>
          <a:xfrm>
            <a:off x="468469" y="6003308"/>
            <a:ext cx="1828800" cy="476453"/>
          </a:xfrm>
          <a:prstGeom prst="roundRect">
            <a:avLst/>
          </a:prstGeom>
          <a:solidFill>
            <a:srgbClr val="FDECD3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Solution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A48A944-6C2B-C36D-1871-EFF9B8CD7723}"/>
              </a:ext>
            </a:extLst>
          </p:cNvPr>
          <p:cNvSpPr/>
          <p:nvPr/>
        </p:nvSpPr>
        <p:spPr>
          <a:xfrm>
            <a:off x="2687727" y="6003308"/>
            <a:ext cx="9053222" cy="476453"/>
          </a:xfrm>
          <a:prstGeom prst="roundRect">
            <a:avLst/>
          </a:prstGeom>
          <a:noFill/>
          <a:ln w="38100">
            <a:solidFill>
              <a:srgbClr val="F8970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training for missing elements and correct them; implement knowledge checks.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65EBF8F-7CC3-A23B-D3AC-7F87779903DE}"/>
              </a:ext>
            </a:extLst>
          </p:cNvPr>
          <p:cNvSpPr txBox="1"/>
          <p:nvPr/>
        </p:nvSpPr>
        <p:spPr>
          <a:xfrm>
            <a:off x="0" y="182542"/>
            <a:ext cx="12191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5 Whys Diagram</a:t>
            </a:r>
          </a:p>
        </p:txBody>
      </p:sp>
    </p:spTree>
    <p:extLst>
      <p:ext uri="{BB962C8B-B14F-4D97-AF65-F5344CB8AC3E}">
        <p14:creationId xmlns:p14="http://schemas.microsoft.com/office/powerpoint/2010/main" val="241944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0FE0-B21A-0CBB-9D10-A3450724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38646-465D-85BB-E49C-97A5EA3DF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96154" cy="4351338"/>
          </a:xfrm>
        </p:spPr>
        <p:txBody>
          <a:bodyPr/>
          <a:lstStyle/>
          <a:p>
            <a:r>
              <a:rPr lang="en-US" dirty="0"/>
              <a:t>The Incident, 5 Whys, Root Cause, and Solution boxes are editable for the RCA you are performing.  </a:t>
            </a:r>
          </a:p>
          <a:p>
            <a:r>
              <a:rPr lang="en-US" dirty="0"/>
              <a:t>If you reach a cause for which you have no control, go back to the previous cause.</a:t>
            </a:r>
          </a:p>
          <a:p>
            <a:r>
              <a:rPr lang="en-US" dirty="0"/>
              <a:t>More great examples can be found from a simple Google search!</a:t>
            </a:r>
          </a:p>
        </p:txBody>
      </p:sp>
    </p:spTree>
    <p:extLst>
      <p:ext uri="{BB962C8B-B14F-4D97-AF65-F5344CB8AC3E}">
        <p14:creationId xmlns:p14="http://schemas.microsoft.com/office/powerpoint/2010/main" val="290023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162</Words>
  <Application>Microsoft Office PowerPoint</Application>
  <PresentationFormat>Widescreen</PresentationFormat>
  <Paragraphs>22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ADLaM Display</vt:lpstr>
      <vt:lpstr>Aptos</vt:lpstr>
      <vt:lpstr>Aptos Display</vt:lpstr>
      <vt:lpstr>Arial</vt:lpstr>
      <vt:lpstr>Office Theme</vt:lpstr>
      <vt:lpstr>PowerPoint Presentation</vt:lpstr>
      <vt:lpstr>Notes: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Comer, Stephen</dc:creator>
  <cp:lastModifiedBy>Comer, Stephen</cp:lastModifiedBy>
  <cp:revision>1</cp:revision>
  <dcterms:created xsi:type="dcterms:W3CDTF">2025-07-28T18:45:11Z</dcterms:created>
  <dcterms:modified xsi:type="dcterms:W3CDTF">2025-07-28T19:35:22Z</dcterms:modified>
</cp:coreProperties>
</file>