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8" r:id="rId3"/>
    <p:sldId id="261" r:id="rId4"/>
    <p:sldId id="266" r:id="rId5"/>
    <p:sldId id="259" r:id="rId6"/>
    <p:sldId id="260" r:id="rId7"/>
    <p:sldId id="262" r:id="rId8"/>
    <p:sldId id="267" r:id="rId9"/>
    <p:sldId id="268" r:id="rId10"/>
    <p:sldId id="269" r:id="rId11"/>
    <p:sldId id="270" r:id="rId12"/>
    <p:sldId id="27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60" d="100"/>
          <a:sy n="160" d="100"/>
        </p:scale>
        <p:origin x="247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er, Stephen" userId="48b01031-3872-45d3-8c82-1e1ed730f1f7" providerId="ADAL" clId="{276F99C9-DFAC-4766-984E-4DB76BB38D67}"/>
    <pc:docChg chg="undo custSel delSld modSld sldOrd">
      <pc:chgData name="Comer, Stephen" userId="48b01031-3872-45d3-8c82-1e1ed730f1f7" providerId="ADAL" clId="{276F99C9-DFAC-4766-984E-4DB76BB38D67}" dt="2024-09-09T13:56:59.961" v="129" actId="20577"/>
      <pc:docMkLst>
        <pc:docMk/>
      </pc:docMkLst>
      <pc:sldChg chg="modSp mod">
        <pc:chgData name="Comer, Stephen" userId="48b01031-3872-45d3-8c82-1e1ed730f1f7" providerId="ADAL" clId="{276F99C9-DFAC-4766-984E-4DB76BB38D67}" dt="2024-09-09T13:52:33.285" v="105" actId="14100"/>
        <pc:sldMkLst>
          <pc:docMk/>
          <pc:sldMk cId="3435244454" sldId="256"/>
        </pc:sldMkLst>
        <pc:picChg chg="mod">
          <ac:chgData name="Comer, Stephen" userId="48b01031-3872-45d3-8c82-1e1ed730f1f7" providerId="ADAL" clId="{276F99C9-DFAC-4766-984E-4DB76BB38D67}" dt="2024-09-09T13:52:21.865" v="103" actId="14100"/>
          <ac:picMkLst>
            <pc:docMk/>
            <pc:sldMk cId="3435244454" sldId="256"/>
            <ac:picMk id="4" creationId="{6B01204E-C05D-4B86-8F98-91AC63FCE112}"/>
          </ac:picMkLst>
        </pc:picChg>
        <pc:picChg chg="mod">
          <ac:chgData name="Comer, Stephen" userId="48b01031-3872-45d3-8c82-1e1ed730f1f7" providerId="ADAL" clId="{276F99C9-DFAC-4766-984E-4DB76BB38D67}" dt="2024-09-09T13:52:29.078" v="104" actId="14100"/>
          <ac:picMkLst>
            <pc:docMk/>
            <pc:sldMk cId="3435244454" sldId="256"/>
            <ac:picMk id="6" creationId="{857C93A7-FD6A-4740-966C-0030E9FEF279}"/>
          </ac:picMkLst>
        </pc:picChg>
        <pc:picChg chg="mod">
          <ac:chgData name="Comer, Stephen" userId="48b01031-3872-45d3-8c82-1e1ed730f1f7" providerId="ADAL" clId="{276F99C9-DFAC-4766-984E-4DB76BB38D67}" dt="2024-09-09T13:52:33.285" v="105" actId="14100"/>
          <ac:picMkLst>
            <pc:docMk/>
            <pc:sldMk cId="3435244454" sldId="256"/>
            <ac:picMk id="9" creationId="{2684D733-3A18-49F6-B6A4-227726EF6420}"/>
          </ac:picMkLst>
        </pc:picChg>
      </pc:sldChg>
      <pc:sldChg chg="modSp mod">
        <pc:chgData name="Comer, Stephen" userId="48b01031-3872-45d3-8c82-1e1ed730f1f7" providerId="ADAL" clId="{276F99C9-DFAC-4766-984E-4DB76BB38D67}" dt="2024-09-09T13:52:10.865" v="101" actId="1076"/>
        <pc:sldMkLst>
          <pc:docMk/>
          <pc:sldMk cId="2050508537" sldId="258"/>
        </pc:sldMkLst>
        <pc:spChg chg="mod">
          <ac:chgData name="Comer, Stephen" userId="48b01031-3872-45d3-8c82-1e1ed730f1f7" providerId="ADAL" clId="{276F99C9-DFAC-4766-984E-4DB76BB38D67}" dt="2024-09-09T13:52:10.865" v="101" actId="1076"/>
          <ac:spMkLst>
            <pc:docMk/>
            <pc:sldMk cId="2050508537" sldId="258"/>
            <ac:spMk id="10" creationId="{0F98B303-6CF0-4453-BD53-9A75388090B7}"/>
          </ac:spMkLst>
        </pc:spChg>
      </pc:sldChg>
      <pc:sldChg chg="modSp mod">
        <pc:chgData name="Comer, Stephen" userId="48b01031-3872-45d3-8c82-1e1ed730f1f7" providerId="ADAL" clId="{276F99C9-DFAC-4766-984E-4DB76BB38D67}" dt="2024-09-09T13:56:59.961" v="129" actId="20577"/>
        <pc:sldMkLst>
          <pc:docMk/>
          <pc:sldMk cId="1788863859" sldId="259"/>
        </pc:sldMkLst>
        <pc:spChg chg="mod">
          <ac:chgData name="Comer, Stephen" userId="48b01031-3872-45d3-8c82-1e1ed730f1f7" providerId="ADAL" clId="{276F99C9-DFAC-4766-984E-4DB76BB38D67}" dt="2024-09-09T13:56:59.961" v="129" actId="20577"/>
          <ac:spMkLst>
            <pc:docMk/>
            <pc:sldMk cId="1788863859" sldId="259"/>
            <ac:spMk id="11" creationId="{2F344B03-FAD1-44FF-9994-091743FB289A}"/>
          </ac:spMkLst>
        </pc:spChg>
      </pc:sldChg>
      <pc:sldChg chg="del">
        <pc:chgData name="Comer, Stephen" userId="48b01031-3872-45d3-8c82-1e1ed730f1f7" providerId="ADAL" clId="{276F99C9-DFAC-4766-984E-4DB76BB38D67}" dt="2024-09-09T13:51:29.279" v="88" actId="2696"/>
        <pc:sldMkLst>
          <pc:docMk/>
          <pc:sldMk cId="4048448505" sldId="265"/>
        </pc:sldMkLst>
      </pc:sldChg>
      <pc:sldChg chg="ord">
        <pc:chgData name="Comer, Stephen" userId="48b01031-3872-45d3-8c82-1e1ed730f1f7" providerId="ADAL" clId="{276F99C9-DFAC-4766-984E-4DB76BB38D67}" dt="2024-09-09T13:53:13.854" v="107"/>
        <pc:sldMkLst>
          <pc:docMk/>
          <pc:sldMk cId="2125230757" sldId="268"/>
        </pc:sldMkLst>
      </pc:sldChg>
      <pc:sldChg chg="modSp mod">
        <pc:chgData name="Comer, Stephen" userId="48b01031-3872-45d3-8c82-1e1ed730f1f7" providerId="ADAL" clId="{276F99C9-DFAC-4766-984E-4DB76BB38D67}" dt="2024-09-09T13:51:07.926" v="87" actId="20577"/>
        <pc:sldMkLst>
          <pc:docMk/>
          <pc:sldMk cId="3483240830" sldId="270"/>
        </pc:sldMkLst>
        <pc:spChg chg="mod">
          <ac:chgData name="Comer, Stephen" userId="48b01031-3872-45d3-8c82-1e1ed730f1f7" providerId="ADAL" clId="{276F99C9-DFAC-4766-984E-4DB76BB38D67}" dt="2024-09-09T13:51:07.926" v="87" actId="20577"/>
          <ac:spMkLst>
            <pc:docMk/>
            <pc:sldMk cId="3483240830" sldId="270"/>
            <ac:spMk id="14" creationId="{CF093CBE-F89B-4C20-A4ED-5F49085A86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990CE9-9122-4EA5-8A0A-5726517DD35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D5FA2A6-27AF-4E88-9C49-6C9A2B3FC6C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0D97D8B-D6E8-41D2-BCED-89FAA5A0840D}" type="datetimeFigureOut">
              <a:rPr lang="en-US" smtClean="0"/>
              <a:t>9/9/2024</a:t>
            </a:fld>
            <a:endParaRPr lang="en-US"/>
          </a:p>
        </p:txBody>
      </p:sp>
      <p:sp>
        <p:nvSpPr>
          <p:cNvPr id="4" name="Footer Placeholder 3">
            <a:extLst>
              <a:ext uri="{FF2B5EF4-FFF2-40B4-BE49-F238E27FC236}">
                <a16:creationId xmlns:a16="http://schemas.microsoft.com/office/drawing/2014/main" id="{EACE5393-F7E0-444B-A298-1384E4CF0F8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28F67B-F453-4859-A93C-E989724E268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5627E9-926E-4BB5-B856-EC6A63F87006}" type="slidenum">
              <a:rPr lang="en-US" smtClean="0"/>
              <a:t>‹#›</a:t>
            </a:fld>
            <a:endParaRPr lang="en-US"/>
          </a:p>
        </p:txBody>
      </p:sp>
    </p:spTree>
    <p:extLst>
      <p:ext uri="{BB962C8B-B14F-4D97-AF65-F5344CB8AC3E}">
        <p14:creationId xmlns:p14="http://schemas.microsoft.com/office/powerpoint/2010/main" val="39916446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F90F-AFDC-441D-9B11-C8861EB11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D7BB2E-DA26-42A4-82A2-D44A2E124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942281-6EEF-4982-929D-04DB0033CCAA}"/>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5" name="Footer Placeholder 4">
            <a:extLst>
              <a:ext uri="{FF2B5EF4-FFF2-40B4-BE49-F238E27FC236}">
                <a16:creationId xmlns:a16="http://schemas.microsoft.com/office/drawing/2014/main" id="{BBDF24AE-7C9E-4BCF-81E6-905D11293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41D8D-97AA-42D9-AB3F-5D6374F2E31A}"/>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132996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8BFB-A57F-4402-8712-458F8033A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400FF5-9D5A-4526-9354-486FFBA0BE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BA387-3809-47A4-9278-68E916613193}"/>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5" name="Footer Placeholder 4">
            <a:extLst>
              <a:ext uri="{FF2B5EF4-FFF2-40B4-BE49-F238E27FC236}">
                <a16:creationId xmlns:a16="http://schemas.microsoft.com/office/drawing/2014/main" id="{1CF2C44B-A22A-4412-AEF1-618288DDD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742D5-1FF6-47E2-9393-18E64E1324C5}"/>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170669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2C330-1B59-48C0-9932-B6D34674B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91B7F5-061B-49F6-BC6D-0E0C36C11E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6A132-878A-4087-9FE9-8DFF2CD2825C}"/>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5" name="Footer Placeholder 4">
            <a:extLst>
              <a:ext uri="{FF2B5EF4-FFF2-40B4-BE49-F238E27FC236}">
                <a16:creationId xmlns:a16="http://schemas.microsoft.com/office/drawing/2014/main" id="{5619CFEA-9B94-4BD5-9984-E762BD046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39C8B-A62E-49EE-8AEA-725CFC53A092}"/>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31365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C0C8-9C7A-4780-A1E5-C0B8DE5F5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3D879-8E0C-49FB-9C19-8B87EDA124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ECDBD-8331-46BF-8192-615D762FED1F}"/>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5" name="Footer Placeholder 4">
            <a:extLst>
              <a:ext uri="{FF2B5EF4-FFF2-40B4-BE49-F238E27FC236}">
                <a16:creationId xmlns:a16="http://schemas.microsoft.com/office/drawing/2014/main" id="{2608E638-DAC1-4ED4-81BD-473EA6FE3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5806B-2686-4591-B0AB-E92575F3367F}"/>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276612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0228-31C7-4536-8AC2-DC1D649B09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B524B2-04BD-4627-AAE8-1D9EAB537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C10D7-C186-44E6-8D79-9D96A5279410}"/>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5" name="Footer Placeholder 4">
            <a:extLst>
              <a:ext uri="{FF2B5EF4-FFF2-40B4-BE49-F238E27FC236}">
                <a16:creationId xmlns:a16="http://schemas.microsoft.com/office/drawing/2014/main" id="{EDC8E0F0-392D-48AA-9E5C-B941DF3B0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70F32-6FA2-4FE0-A620-B035925E0B90}"/>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109761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1D12-A2A8-46F7-9929-91B0EAA64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D3F7E-44B9-40B9-AE85-BE550A0942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AC5381-187A-4EDE-A849-5D752A1BC4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F2B76-CA09-46B6-8283-77D4EA8E9CEF}"/>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6" name="Footer Placeholder 5">
            <a:extLst>
              <a:ext uri="{FF2B5EF4-FFF2-40B4-BE49-F238E27FC236}">
                <a16:creationId xmlns:a16="http://schemas.microsoft.com/office/drawing/2014/main" id="{9F929F19-80AC-44BD-83E3-81C341971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E8D75-E994-4291-BFE6-63D3D42C881A}"/>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258480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44DA-974B-4ED9-89ED-6463BF30E4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7A74C-073F-4DF0-B027-A9E5AC505C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856F31-169D-47FA-99D7-3D454379CA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5E4FB-8B56-46EF-9AD5-6E016A39E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328C36-8B95-4F5F-93E8-7CF497C3A4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D06AE-5084-4EC5-BA70-B95198E7F1CE}"/>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8" name="Footer Placeholder 7">
            <a:extLst>
              <a:ext uri="{FF2B5EF4-FFF2-40B4-BE49-F238E27FC236}">
                <a16:creationId xmlns:a16="http://schemas.microsoft.com/office/drawing/2014/main" id="{6F2BE0B7-7759-401F-9D6B-74EA4C1CA1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1555FD-505F-4CF1-B635-4136D0AE9FC7}"/>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222812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C0AA-57E2-44D5-8C85-4D7929809C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206B84-4224-4429-A502-72CFC7343B28}"/>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4" name="Footer Placeholder 3">
            <a:extLst>
              <a:ext uri="{FF2B5EF4-FFF2-40B4-BE49-F238E27FC236}">
                <a16:creationId xmlns:a16="http://schemas.microsoft.com/office/drawing/2014/main" id="{B5E2AABC-BC45-4B30-9F69-C3141CFDFC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AAEC19-A242-4C25-91A3-75DB18EF741F}"/>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119858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1BD97-D380-4048-A4B1-2095F9FDF8AC}"/>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3" name="Footer Placeholder 2">
            <a:extLst>
              <a:ext uri="{FF2B5EF4-FFF2-40B4-BE49-F238E27FC236}">
                <a16:creationId xmlns:a16="http://schemas.microsoft.com/office/drawing/2014/main" id="{060B7DDC-840A-429B-8381-D0A0AAA9C4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34092-EF10-47F8-B913-CCF0CDF3809B}"/>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387734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FD1C-A2AC-4D0D-B501-3CD1083AA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0C7FD8-B9EF-4577-89B2-7B7B83601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53C662-3404-4796-AEF8-7988111B9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1099F4-A709-4FC6-AEA0-059FC4CBA831}"/>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6" name="Footer Placeholder 5">
            <a:extLst>
              <a:ext uri="{FF2B5EF4-FFF2-40B4-BE49-F238E27FC236}">
                <a16:creationId xmlns:a16="http://schemas.microsoft.com/office/drawing/2014/main" id="{1F40DA91-41D0-411F-8334-2656A3327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E0701-6FD6-4CF2-B663-7CF92A42076C}"/>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146339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5BAE-7229-41AA-84A5-CE95EDEE2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224DC-D74F-43D7-86A5-24C82C9A95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98CBF-7742-48C9-AB2F-B2091DB84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3DEE81-4A9C-46DD-A314-950FE3A26DED}"/>
              </a:ext>
            </a:extLst>
          </p:cNvPr>
          <p:cNvSpPr>
            <a:spLocks noGrp="1"/>
          </p:cNvSpPr>
          <p:nvPr>
            <p:ph type="dt" sz="half" idx="10"/>
          </p:nvPr>
        </p:nvSpPr>
        <p:spPr/>
        <p:txBody>
          <a:bodyPr/>
          <a:lstStyle/>
          <a:p>
            <a:fld id="{8F7BC405-5832-4161-856F-7CDAE0855ACE}" type="datetimeFigureOut">
              <a:rPr lang="en-US" smtClean="0"/>
              <a:t>9/9/2024</a:t>
            </a:fld>
            <a:endParaRPr lang="en-US"/>
          </a:p>
        </p:txBody>
      </p:sp>
      <p:sp>
        <p:nvSpPr>
          <p:cNvPr id="6" name="Footer Placeholder 5">
            <a:extLst>
              <a:ext uri="{FF2B5EF4-FFF2-40B4-BE49-F238E27FC236}">
                <a16:creationId xmlns:a16="http://schemas.microsoft.com/office/drawing/2014/main" id="{55D996AF-6D5F-492D-ABFD-1455BE200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51451-D8A3-4D8F-88ED-6F7732D738AE}"/>
              </a:ext>
            </a:extLst>
          </p:cNvPr>
          <p:cNvSpPr>
            <a:spLocks noGrp="1"/>
          </p:cNvSpPr>
          <p:nvPr>
            <p:ph type="sldNum" sz="quarter" idx="12"/>
          </p:nvPr>
        </p:nvSpPr>
        <p:spPr/>
        <p:txBody>
          <a:bodyPr/>
          <a:lstStyle/>
          <a:p>
            <a:fld id="{B38ACCAC-448B-4650-B690-7CAB692F360A}" type="slidenum">
              <a:rPr lang="en-US" smtClean="0"/>
              <a:t>‹#›</a:t>
            </a:fld>
            <a:endParaRPr lang="en-US"/>
          </a:p>
        </p:txBody>
      </p:sp>
    </p:spTree>
    <p:extLst>
      <p:ext uri="{BB962C8B-B14F-4D97-AF65-F5344CB8AC3E}">
        <p14:creationId xmlns:p14="http://schemas.microsoft.com/office/powerpoint/2010/main" val="201007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EF73F-54A2-4E8A-9EEE-5F43E2FDF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9BC01-A9A2-4AF5-B434-330D9D067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71EF1-D5AA-4659-86C6-DD3D61596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BC405-5832-4161-856F-7CDAE0855ACE}" type="datetimeFigureOut">
              <a:rPr lang="en-US" smtClean="0"/>
              <a:t>9/9/2024</a:t>
            </a:fld>
            <a:endParaRPr lang="en-US"/>
          </a:p>
        </p:txBody>
      </p:sp>
      <p:sp>
        <p:nvSpPr>
          <p:cNvPr id="5" name="Footer Placeholder 4">
            <a:extLst>
              <a:ext uri="{FF2B5EF4-FFF2-40B4-BE49-F238E27FC236}">
                <a16:creationId xmlns:a16="http://schemas.microsoft.com/office/drawing/2014/main" id="{36E21A13-7D45-4937-BD11-DBB4EDFC9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760461-63C5-4BFE-91D9-2617A54C3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ACCAC-448B-4650-B690-7CAB692F360A}" type="slidenum">
              <a:rPr lang="en-US" smtClean="0"/>
              <a:t>‹#›</a:t>
            </a:fld>
            <a:endParaRPr lang="en-US"/>
          </a:p>
        </p:txBody>
      </p:sp>
    </p:spTree>
    <p:extLst>
      <p:ext uri="{BB962C8B-B14F-4D97-AF65-F5344CB8AC3E}">
        <p14:creationId xmlns:p14="http://schemas.microsoft.com/office/powerpoint/2010/main" val="22341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rotWithShape="1">
          <a:blip r:embed="rId2"/>
          <a:srcRect l="899" t="1068" b="1734"/>
          <a:stretch/>
        </p:blipFill>
        <p:spPr>
          <a:xfrm>
            <a:off x="202" y="0"/>
            <a:ext cx="12202815" cy="6891750"/>
          </a:xfrm>
          <a:prstGeom prst="rect">
            <a:avLst/>
          </a:prstGeom>
          <a:ln>
            <a:solidFill>
              <a:schemeClr val="bg1"/>
            </a:solid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413302">
            <a:off x="2185064" y="5869509"/>
            <a:ext cx="2332027"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666347" y="5792334"/>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9175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44579"/>
          </a:xfrm>
          <a:prstGeom prst="rect">
            <a:avLst/>
          </a:prstGeom>
        </p:spPr>
      </p:pic>
      <p:sp>
        <p:nvSpPr>
          <p:cNvPr id="8" name="TextBox 7">
            <a:extLst>
              <a:ext uri="{FF2B5EF4-FFF2-40B4-BE49-F238E27FC236}">
                <a16:creationId xmlns:a16="http://schemas.microsoft.com/office/drawing/2014/main" id="{15EFC15B-FCA1-48B6-9983-225C89CC5ED8}"/>
              </a:ext>
            </a:extLst>
          </p:cNvPr>
          <p:cNvSpPr txBox="1"/>
          <p:nvPr/>
        </p:nvSpPr>
        <p:spPr>
          <a:xfrm>
            <a:off x="7675173" y="522257"/>
            <a:ext cx="4480103" cy="3785652"/>
          </a:xfrm>
          <a:prstGeom prst="rect">
            <a:avLst/>
          </a:prstGeom>
          <a:noFill/>
        </p:spPr>
        <p:txBody>
          <a:bodyPr wrap="square" rtlCol="0">
            <a:spAutoFit/>
          </a:bodyPr>
          <a:lstStyle/>
          <a:p>
            <a:pPr algn="ctr"/>
            <a:r>
              <a:rPr lang="en-US" sz="8000" b="1" i="1" dirty="0">
                <a:ln w="31750">
                  <a:solidFill>
                    <a:schemeClr val="tx1"/>
                  </a:solidFill>
                </a:ln>
                <a:solidFill>
                  <a:srgbClr val="C00000"/>
                </a:solidFill>
                <a:latin typeface="Comic Sans MS" panose="030F0702030302020204" pitchFamily="66" charset="0"/>
              </a:rPr>
              <a:t>Lockout / Tagout</a:t>
            </a:r>
          </a:p>
        </p:txBody>
      </p:sp>
      <p:sp>
        <p:nvSpPr>
          <p:cNvPr id="11" name="TextBox 10">
            <a:extLst>
              <a:ext uri="{FF2B5EF4-FFF2-40B4-BE49-F238E27FC236}">
                <a16:creationId xmlns:a16="http://schemas.microsoft.com/office/drawing/2014/main" id="{B643F4A3-B270-4BFC-9F60-637D171B79CC}"/>
              </a:ext>
            </a:extLst>
          </p:cNvPr>
          <p:cNvSpPr txBox="1"/>
          <p:nvPr/>
        </p:nvSpPr>
        <p:spPr>
          <a:xfrm>
            <a:off x="5956655" y="5109991"/>
            <a:ext cx="6246362" cy="1446550"/>
          </a:xfrm>
          <a:prstGeom prst="rect">
            <a:avLst/>
          </a:prstGeom>
          <a:noFill/>
        </p:spPr>
        <p:txBody>
          <a:bodyPr wrap="square" rtlCol="0">
            <a:spAutoFit/>
          </a:bodyPr>
          <a:lstStyle/>
          <a:p>
            <a:pPr algn="ctr"/>
            <a:r>
              <a:rPr lang="en-US" sz="4400" b="1" i="1" dirty="0">
                <a:ln w="31750">
                  <a:solidFill>
                    <a:schemeClr val="tx1"/>
                  </a:solidFill>
                </a:ln>
                <a:solidFill>
                  <a:srgbClr val="C00000"/>
                </a:solidFill>
                <a:latin typeface="Comic Sans MS" panose="030F0702030302020204" pitchFamily="66" charset="0"/>
              </a:rPr>
              <a:t>February Safety Meeting</a:t>
            </a:r>
          </a:p>
        </p:txBody>
      </p:sp>
      <p:pic>
        <p:nvPicPr>
          <p:cNvPr id="1028" name="Picture 4" descr="Image result for clipart key">
            <a:extLst>
              <a:ext uri="{FF2B5EF4-FFF2-40B4-BE49-F238E27FC236}">
                <a16:creationId xmlns:a16="http://schemas.microsoft.com/office/drawing/2014/main" id="{953A0490-B7F5-4B7E-A011-F597312F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5037" y="1768370"/>
            <a:ext cx="1240374" cy="129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24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797BB8-1750-4948-9567-DDF7DE75D5D4}"/>
              </a:ext>
            </a:extLst>
          </p:cNvPr>
          <p:cNvSpPr txBox="1"/>
          <p:nvPr/>
        </p:nvSpPr>
        <p:spPr>
          <a:xfrm>
            <a:off x="980500" y="330506"/>
            <a:ext cx="10525699"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When Multiple People Work on a Machine…..</a:t>
            </a:r>
          </a:p>
        </p:txBody>
      </p:sp>
      <p:sp>
        <p:nvSpPr>
          <p:cNvPr id="14" name="TextBox 13">
            <a:extLst>
              <a:ext uri="{FF2B5EF4-FFF2-40B4-BE49-F238E27FC236}">
                <a16:creationId xmlns:a16="http://schemas.microsoft.com/office/drawing/2014/main" id="{CF093CBE-F89B-4C20-A4ED-5F49085A8617}"/>
              </a:ext>
            </a:extLst>
          </p:cNvPr>
          <p:cNvSpPr txBox="1"/>
          <p:nvPr/>
        </p:nvSpPr>
        <p:spPr>
          <a:xfrm>
            <a:off x="980500" y="1504607"/>
            <a:ext cx="10187499" cy="2308324"/>
          </a:xfrm>
          <a:prstGeom prst="rect">
            <a:avLst/>
          </a:prstGeom>
          <a:noFill/>
        </p:spPr>
        <p:txBody>
          <a:bodyPr wrap="square" rtlCol="0">
            <a:spAutoFit/>
          </a:bodyPr>
          <a:lstStyle/>
          <a:p>
            <a:pPr>
              <a:lnSpc>
                <a:spcPct val="150000"/>
              </a:lnSpc>
              <a:spcAft>
                <a:spcPts val="1200"/>
              </a:spcAft>
            </a:pPr>
            <a:r>
              <a:rPr lang="en-US" sz="2400" b="1" u="sng" dirty="0">
                <a:latin typeface="Comic Sans MS" panose="030F0702030302020204" pitchFamily="66" charset="0"/>
              </a:rPr>
              <a:t>Every person working on the locked out machine, MUST have their lock on the lockout device.</a:t>
            </a:r>
            <a:r>
              <a:rPr lang="en-US" sz="2400" b="1" dirty="0">
                <a:latin typeface="Comic Sans MS" panose="030F0702030302020204" pitchFamily="66" charset="0"/>
              </a:rPr>
              <a:t>  </a:t>
            </a:r>
            <a:r>
              <a:rPr lang="en-US" sz="2400" b="1" u="sng" dirty="0">
                <a:latin typeface="Comic Sans MS" panose="030F0702030302020204" pitchFamily="66" charset="0"/>
              </a:rPr>
              <a:t>No one is allowed to work under another employee’s lock.</a:t>
            </a:r>
            <a:r>
              <a:rPr lang="en-US" sz="2400" b="1" dirty="0">
                <a:latin typeface="Comic Sans MS" panose="030F0702030302020204" pitchFamily="66" charset="0"/>
              </a:rPr>
              <a:t>  </a:t>
            </a:r>
            <a:r>
              <a:rPr lang="en-US" sz="2400" b="1" u="sng" dirty="0">
                <a:solidFill>
                  <a:srgbClr val="C00000"/>
                </a:solidFill>
                <a:latin typeface="Comic Sans MS" panose="030F0702030302020204" pitchFamily="66" charset="0"/>
              </a:rPr>
              <a:t>Doing so will be treated as if you are working on a machine that is not locked out!</a:t>
            </a:r>
            <a:endParaRPr lang="en-US" sz="24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55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797BB8-1750-4948-9567-DDF7DE75D5D4}"/>
              </a:ext>
            </a:extLst>
          </p:cNvPr>
          <p:cNvSpPr txBox="1"/>
          <p:nvPr/>
        </p:nvSpPr>
        <p:spPr>
          <a:xfrm>
            <a:off x="980500" y="330506"/>
            <a:ext cx="10525699"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Locked Out Machines at Shift Change….</a:t>
            </a:r>
          </a:p>
        </p:txBody>
      </p:sp>
      <p:sp>
        <p:nvSpPr>
          <p:cNvPr id="14" name="TextBox 13">
            <a:extLst>
              <a:ext uri="{FF2B5EF4-FFF2-40B4-BE49-F238E27FC236}">
                <a16:creationId xmlns:a16="http://schemas.microsoft.com/office/drawing/2014/main" id="{CF093CBE-F89B-4C20-A4ED-5F49085A8617}"/>
              </a:ext>
            </a:extLst>
          </p:cNvPr>
          <p:cNvSpPr txBox="1"/>
          <p:nvPr/>
        </p:nvSpPr>
        <p:spPr>
          <a:xfrm>
            <a:off x="980500" y="1504607"/>
            <a:ext cx="10187499" cy="3355086"/>
          </a:xfrm>
          <a:prstGeom prst="rect">
            <a:avLst/>
          </a:prstGeom>
          <a:noFill/>
        </p:spPr>
        <p:txBody>
          <a:bodyPr wrap="square" rtlCol="0">
            <a:spAutoFit/>
          </a:bodyPr>
          <a:lstStyle/>
          <a:p>
            <a:pPr>
              <a:lnSpc>
                <a:spcPct val="150000"/>
              </a:lnSpc>
              <a:spcAft>
                <a:spcPts val="1200"/>
              </a:spcAft>
            </a:pPr>
            <a:r>
              <a:rPr lang="en-US" sz="2400" b="1" u="sng" dirty="0">
                <a:latin typeface="Comic Sans MS" panose="030F0702030302020204" pitchFamily="66" charset="0"/>
              </a:rPr>
              <a:t>A Shift Leader lock must be placed on the machine BEFORE the last person removes their lock.</a:t>
            </a:r>
            <a:r>
              <a:rPr lang="en-US" sz="2400" b="1" dirty="0">
                <a:latin typeface="Comic Sans MS" panose="030F0702030302020204" pitchFamily="66" charset="0"/>
              </a:rPr>
              <a:t>  </a:t>
            </a:r>
            <a:r>
              <a:rPr lang="en-US" sz="2400" b="1" u="sng" dirty="0">
                <a:latin typeface="Comic Sans MS" panose="030F0702030302020204" pitchFamily="66" charset="0"/>
              </a:rPr>
              <a:t>The key must be given to the Shift Leader.</a:t>
            </a:r>
            <a:r>
              <a:rPr lang="en-US" sz="2400" b="1" dirty="0">
                <a:latin typeface="Comic Sans MS" panose="030F0702030302020204" pitchFamily="66" charset="0"/>
              </a:rPr>
              <a:t>  </a:t>
            </a:r>
            <a:r>
              <a:rPr lang="en-US" sz="2400" b="1" u="sng" dirty="0">
                <a:latin typeface="Comic Sans MS" panose="030F0702030302020204" pitchFamily="66" charset="0"/>
              </a:rPr>
              <a:t>The key will be given to the next shift, and a person’s lock must be placed on the machine BEFORE the Shift Leader lock is removed. This process maintains the integrity of lockout between shift change.</a:t>
            </a:r>
            <a:endParaRPr lang="en-US" sz="2400" dirty="0">
              <a:latin typeface="Comic Sans MS" panose="030F0702030302020204" pitchFamily="66" charset="0"/>
            </a:endParaRPr>
          </a:p>
        </p:txBody>
      </p:sp>
    </p:spTree>
    <p:extLst>
      <p:ext uri="{BB962C8B-B14F-4D97-AF65-F5344CB8AC3E}">
        <p14:creationId xmlns:p14="http://schemas.microsoft.com/office/powerpoint/2010/main" val="348324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8" name="TextBox 7">
            <a:extLst>
              <a:ext uri="{FF2B5EF4-FFF2-40B4-BE49-F238E27FC236}">
                <a16:creationId xmlns:a16="http://schemas.microsoft.com/office/drawing/2014/main" id="{15EFC15B-FCA1-48B6-9983-225C89CC5ED8}"/>
              </a:ext>
            </a:extLst>
          </p:cNvPr>
          <p:cNvSpPr txBox="1"/>
          <p:nvPr/>
        </p:nvSpPr>
        <p:spPr>
          <a:xfrm>
            <a:off x="5954818" y="4521598"/>
            <a:ext cx="5822245" cy="1323439"/>
          </a:xfrm>
          <a:prstGeom prst="rect">
            <a:avLst/>
          </a:prstGeom>
          <a:noFill/>
        </p:spPr>
        <p:txBody>
          <a:bodyPr wrap="square" rtlCol="0">
            <a:spAutoFit/>
          </a:bodyPr>
          <a:lstStyle/>
          <a:p>
            <a:pPr algn="ctr"/>
            <a:r>
              <a:rPr lang="en-US" sz="8000" b="1" i="1" dirty="0">
                <a:ln w="31750">
                  <a:solidFill>
                    <a:schemeClr val="tx1"/>
                  </a:solidFill>
                </a:ln>
                <a:solidFill>
                  <a:srgbClr val="C00000"/>
                </a:solidFill>
                <a:latin typeface="Comic Sans MS" panose="030F0702030302020204" pitchFamily="66" charset="0"/>
              </a:rPr>
              <a:t>Questions?</a:t>
            </a:r>
          </a:p>
        </p:txBody>
      </p:sp>
    </p:spTree>
    <p:extLst>
      <p:ext uri="{BB962C8B-B14F-4D97-AF65-F5344CB8AC3E}">
        <p14:creationId xmlns:p14="http://schemas.microsoft.com/office/powerpoint/2010/main" val="94263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0131E4-DD19-4772-A466-42E45F42A234}"/>
              </a:ext>
            </a:extLst>
          </p:cNvPr>
          <p:cNvSpPr txBox="1"/>
          <p:nvPr/>
        </p:nvSpPr>
        <p:spPr>
          <a:xfrm>
            <a:off x="980501" y="330506"/>
            <a:ext cx="9033832"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What is Lockout / Tagout?</a:t>
            </a:r>
          </a:p>
        </p:txBody>
      </p:sp>
      <p:sp>
        <p:nvSpPr>
          <p:cNvPr id="8" name="TextBox 7">
            <a:extLst>
              <a:ext uri="{FF2B5EF4-FFF2-40B4-BE49-F238E27FC236}">
                <a16:creationId xmlns:a16="http://schemas.microsoft.com/office/drawing/2014/main" id="{7D28CD1D-B6F6-4A7D-A13B-D758E5990D9D}"/>
              </a:ext>
            </a:extLst>
          </p:cNvPr>
          <p:cNvSpPr txBox="1"/>
          <p:nvPr/>
        </p:nvSpPr>
        <p:spPr>
          <a:xfrm>
            <a:off x="980501" y="2752832"/>
            <a:ext cx="4909008" cy="3416320"/>
          </a:xfrm>
          <a:prstGeom prst="rect">
            <a:avLst/>
          </a:prstGeom>
          <a:noFill/>
        </p:spPr>
        <p:txBody>
          <a:bodyPr wrap="square" rtlCol="0">
            <a:spAutoFit/>
          </a:bodyPr>
          <a:lstStyle/>
          <a:p>
            <a:r>
              <a:rPr lang="en-US" sz="2400" b="1" dirty="0">
                <a:latin typeface="Comic Sans MS" panose="030F0702030302020204" pitchFamily="66" charset="0"/>
              </a:rPr>
              <a:t>Lockout</a:t>
            </a:r>
            <a:r>
              <a:rPr lang="en-US" sz="2400" dirty="0">
                <a:latin typeface="Comic Sans MS" panose="030F0702030302020204" pitchFamily="66" charset="0"/>
              </a:rPr>
              <a:t> is the placement of a lockout device on an energy isolating device, in accordance with an established procedure, ensuring that the energy isolating device and the equipment being controlled cannot be operated until the lockout device is removed. </a:t>
            </a:r>
            <a:endParaRPr lang="en-US" sz="2400" dirty="0"/>
          </a:p>
        </p:txBody>
      </p:sp>
      <p:sp>
        <p:nvSpPr>
          <p:cNvPr id="13" name="TextBox 12">
            <a:extLst>
              <a:ext uri="{FF2B5EF4-FFF2-40B4-BE49-F238E27FC236}">
                <a16:creationId xmlns:a16="http://schemas.microsoft.com/office/drawing/2014/main" id="{8B82E979-8089-4786-AF87-953FCC1C2FB1}"/>
              </a:ext>
            </a:extLst>
          </p:cNvPr>
          <p:cNvSpPr txBox="1"/>
          <p:nvPr/>
        </p:nvSpPr>
        <p:spPr>
          <a:xfrm>
            <a:off x="6661938" y="2752832"/>
            <a:ext cx="4486086" cy="3785652"/>
          </a:xfrm>
          <a:prstGeom prst="rect">
            <a:avLst/>
          </a:prstGeom>
          <a:noFill/>
        </p:spPr>
        <p:txBody>
          <a:bodyPr wrap="square" rtlCol="0">
            <a:spAutoFit/>
          </a:bodyPr>
          <a:lstStyle/>
          <a:p>
            <a:r>
              <a:rPr lang="en-US" sz="2400" b="1" dirty="0">
                <a:latin typeface="Comic Sans MS" panose="030F0702030302020204" pitchFamily="66" charset="0"/>
              </a:rPr>
              <a:t>Tagout</a:t>
            </a:r>
            <a:r>
              <a:rPr lang="en-US" sz="2400" dirty="0">
                <a:latin typeface="Comic Sans MS" panose="030F0702030302020204" pitchFamily="66" charset="0"/>
              </a:rPr>
              <a:t> is the placement of a tagout device on an energy isolating device, in accordance with an established procedure, to indicate that the energy isolating device and the equipment being controlled may not be operated until the tagout device is removed. </a:t>
            </a:r>
            <a:endParaRPr lang="en-US" sz="2400" dirty="0"/>
          </a:p>
        </p:txBody>
      </p:sp>
      <p:sp>
        <p:nvSpPr>
          <p:cNvPr id="14" name="TextBox 13">
            <a:extLst>
              <a:ext uri="{FF2B5EF4-FFF2-40B4-BE49-F238E27FC236}">
                <a16:creationId xmlns:a16="http://schemas.microsoft.com/office/drawing/2014/main" id="{E560D759-CEC2-4CC2-82BB-6A3B55D37866}"/>
              </a:ext>
            </a:extLst>
          </p:cNvPr>
          <p:cNvSpPr txBox="1"/>
          <p:nvPr/>
        </p:nvSpPr>
        <p:spPr>
          <a:xfrm>
            <a:off x="879165" y="1285031"/>
            <a:ext cx="10274259" cy="1569660"/>
          </a:xfrm>
          <a:prstGeom prst="rect">
            <a:avLst/>
          </a:prstGeom>
          <a:noFill/>
        </p:spPr>
        <p:txBody>
          <a:bodyPr wrap="square" rtlCol="0">
            <a:spAutoFit/>
          </a:bodyPr>
          <a:lstStyle/>
          <a:p>
            <a:pPr algn="ctr"/>
            <a:r>
              <a:rPr lang="en-US" sz="2400" dirty="0">
                <a:latin typeface="Comic Sans MS" panose="030F0702030302020204" pitchFamily="66" charset="0"/>
              </a:rPr>
              <a:t>Definitions according to the OSHA Standard for the Control of Hazardous Energy, </a:t>
            </a:r>
            <a:r>
              <a:rPr lang="en-US" sz="2400" i="1" dirty="0">
                <a:latin typeface="Comic Sans MS" panose="030F0702030302020204" pitchFamily="66" charset="0"/>
              </a:rPr>
              <a:t>Title 29 Code of Federal Regulations (CFR) Part 1910.147</a:t>
            </a:r>
            <a:endParaRPr lang="en-US" sz="2400" dirty="0">
              <a:latin typeface="Comic Sans MS" panose="030F0702030302020204" pitchFamily="66" charset="0"/>
            </a:endParaRPr>
          </a:p>
          <a:p>
            <a:endParaRPr lang="en-US" sz="2400" dirty="0"/>
          </a:p>
        </p:txBody>
      </p:sp>
    </p:spTree>
    <p:extLst>
      <p:ext uri="{BB962C8B-B14F-4D97-AF65-F5344CB8AC3E}">
        <p14:creationId xmlns:p14="http://schemas.microsoft.com/office/powerpoint/2010/main" val="205050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0131E4-DD19-4772-A466-42E45F42A234}"/>
              </a:ext>
            </a:extLst>
          </p:cNvPr>
          <p:cNvSpPr txBox="1"/>
          <p:nvPr/>
        </p:nvSpPr>
        <p:spPr>
          <a:xfrm>
            <a:off x="980501" y="330506"/>
            <a:ext cx="9033832"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What is Lockout / Tagout?</a:t>
            </a:r>
          </a:p>
        </p:txBody>
      </p:sp>
      <p:sp>
        <p:nvSpPr>
          <p:cNvPr id="8" name="TextBox 7">
            <a:extLst>
              <a:ext uri="{FF2B5EF4-FFF2-40B4-BE49-F238E27FC236}">
                <a16:creationId xmlns:a16="http://schemas.microsoft.com/office/drawing/2014/main" id="{7D28CD1D-B6F6-4A7D-A13B-D758E5990D9D}"/>
              </a:ext>
            </a:extLst>
          </p:cNvPr>
          <p:cNvSpPr txBox="1"/>
          <p:nvPr/>
        </p:nvSpPr>
        <p:spPr>
          <a:xfrm>
            <a:off x="980501" y="2752832"/>
            <a:ext cx="4909008" cy="2308324"/>
          </a:xfrm>
          <a:prstGeom prst="rect">
            <a:avLst/>
          </a:prstGeom>
          <a:noFill/>
        </p:spPr>
        <p:txBody>
          <a:bodyPr wrap="square" rtlCol="0">
            <a:spAutoFit/>
          </a:bodyPr>
          <a:lstStyle/>
          <a:p>
            <a:r>
              <a:rPr lang="en-US" sz="2400" b="1" dirty="0">
                <a:latin typeface="Comic Sans MS" panose="030F0702030302020204" pitchFamily="66" charset="0"/>
              </a:rPr>
              <a:t>Lockout</a:t>
            </a:r>
            <a:r>
              <a:rPr lang="en-US" sz="2400" dirty="0">
                <a:latin typeface="Comic Sans MS" panose="030F0702030302020204" pitchFamily="66" charset="0"/>
              </a:rPr>
              <a:t> is de-energizing a machine, and removing the possibility of energy being restored, intentionally or unintentionally, by placing a lock on the energy source.</a:t>
            </a:r>
            <a:endParaRPr lang="en-US" sz="2400" dirty="0"/>
          </a:p>
        </p:txBody>
      </p:sp>
      <p:sp>
        <p:nvSpPr>
          <p:cNvPr id="13" name="TextBox 12">
            <a:extLst>
              <a:ext uri="{FF2B5EF4-FFF2-40B4-BE49-F238E27FC236}">
                <a16:creationId xmlns:a16="http://schemas.microsoft.com/office/drawing/2014/main" id="{8B82E979-8089-4786-AF87-953FCC1C2FB1}"/>
              </a:ext>
            </a:extLst>
          </p:cNvPr>
          <p:cNvSpPr txBox="1"/>
          <p:nvPr/>
        </p:nvSpPr>
        <p:spPr>
          <a:xfrm>
            <a:off x="6661938" y="2752832"/>
            <a:ext cx="4486086" cy="1938992"/>
          </a:xfrm>
          <a:prstGeom prst="rect">
            <a:avLst/>
          </a:prstGeom>
          <a:noFill/>
        </p:spPr>
        <p:txBody>
          <a:bodyPr wrap="square" rtlCol="0">
            <a:spAutoFit/>
          </a:bodyPr>
          <a:lstStyle/>
          <a:p>
            <a:r>
              <a:rPr lang="en-US" sz="2400" b="1" dirty="0">
                <a:latin typeface="Comic Sans MS" panose="030F0702030302020204" pitchFamily="66" charset="0"/>
              </a:rPr>
              <a:t>Tagout</a:t>
            </a:r>
            <a:r>
              <a:rPr lang="en-US" sz="2400" dirty="0">
                <a:latin typeface="Comic Sans MS" panose="030F0702030302020204" pitchFamily="66" charset="0"/>
              </a:rPr>
              <a:t> is the placement of a tag on a machine, that is also locked out, that indicates that the machine may not be operated.</a:t>
            </a:r>
            <a:endParaRPr lang="en-US" sz="2400" dirty="0">
              <a:highlight>
                <a:srgbClr val="FFFF00"/>
              </a:highlight>
            </a:endParaRPr>
          </a:p>
        </p:txBody>
      </p:sp>
      <p:sp>
        <p:nvSpPr>
          <p:cNvPr id="14" name="TextBox 13">
            <a:extLst>
              <a:ext uri="{FF2B5EF4-FFF2-40B4-BE49-F238E27FC236}">
                <a16:creationId xmlns:a16="http://schemas.microsoft.com/office/drawing/2014/main" id="{E560D759-CEC2-4CC2-82BB-6A3B55D37866}"/>
              </a:ext>
            </a:extLst>
          </p:cNvPr>
          <p:cNvSpPr txBox="1"/>
          <p:nvPr/>
        </p:nvSpPr>
        <p:spPr>
          <a:xfrm>
            <a:off x="879165" y="1551731"/>
            <a:ext cx="10274259" cy="954107"/>
          </a:xfrm>
          <a:prstGeom prst="rect">
            <a:avLst/>
          </a:prstGeom>
          <a:noFill/>
        </p:spPr>
        <p:txBody>
          <a:bodyPr wrap="square" rtlCol="0">
            <a:spAutoFit/>
          </a:bodyPr>
          <a:lstStyle/>
          <a:p>
            <a:pPr algn="ctr"/>
            <a:r>
              <a:rPr lang="en-US" sz="2800" dirty="0">
                <a:latin typeface="Comic Sans MS" panose="030F0702030302020204" pitchFamily="66" charset="0"/>
              </a:rPr>
              <a:t>In other words……</a:t>
            </a:r>
          </a:p>
          <a:p>
            <a:endParaRPr lang="en-US" sz="2800" dirty="0"/>
          </a:p>
        </p:txBody>
      </p:sp>
    </p:spTree>
    <p:extLst>
      <p:ext uri="{BB962C8B-B14F-4D97-AF65-F5344CB8AC3E}">
        <p14:creationId xmlns:p14="http://schemas.microsoft.com/office/powerpoint/2010/main" val="154789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0131E4-DD19-4772-A466-42E45F42A234}"/>
              </a:ext>
            </a:extLst>
          </p:cNvPr>
          <p:cNvSpPr txBox="1"/>
          <p:nvPr/>
        </p:nvSpPr>
        <p:spPr>
          <a:xfrm>
            <a:off x="980501" y="330506"/>
            <a:ext cx="9033832"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Types of Hazardous Energy</a:t>
            </a:r>
          </a:p>
        </p:txBody>
      </p:sp>
      <p:pic>
        <p:nvPicPr>
          <p:cNvPr id="3074" name="Picture 2" descr="https://4.bp.blogspot.com/_RTtt8Hh_gW4/Sm27TF3g_WI/AAAAAAAAADI/XYc7ROesyVs/s320/electricity.JPG">
            <a:extLst>
              <a:ext uri="{FF2B5EF4-FFF2-40B4-BE49-F238E27FC236}">
                <a16:creationId xmlns:a16="http://schemas.microsoft.com/office/drawing/2014/main" id="{105CB57A-200E-4531-B724-A76BDC272B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429"/>
          <a:stretch/>
        </p:blipFill>
        <p:spPr bwMode="auto">
          <a:xfrm>
            <a:off x="687251" y="1502868"/>
            <a:ext cx="3808074" cy="2344303"/>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1AD30DB-9B48-4DE3-8D89-EC1CCB9D09D2}"/>
              </a:ext>
            </a:extLst>
          </p:cNvPr>
          <p:cNvPicPr>
            <a:picLocks noChangeAspect="1"/>
          </p:cNvPicPr>
          <p:nvPr/>
        </p:nvPicPr>
        <p:blipFill rotWithShape="1">
          <a:blip r:embed="rId6"/>
          <a:srcRect r="1610"/>
          <a:stretch/>
        </p:blipFill>
        <p:spPr>
          <a:xfrm>
            <a:off x="4431896" y="4109008"/>
            <a:ext cx="3161133" cy="2252687"/>
          </a:xfrm>
          <a:prstGeom prst="rect">
            <a:avLst/>
          </a:prstGeom>
          <a:ln w="38100">
            <a:solidFill>
              <a:srgbClr val="C00000"/>
            </a:solidFill>
          </a:ln>
        </p:spPr>
      </p:pic>
      <p:pic>
        <p:nvPicPr>
          <p:cNvPr id="16" name="Picture 15">
            <a:extLst>
              <a:ext uri="{FF2B5EF4-FFF2-40B4-BE49-F238E27FC236}">
                <a16:creationId xmlns:a16="http://schemas.microsoft.com/office/drawing/2014/main" id="{8C70AA87-8A93-46A8-86FE-A70FF2ADEF6B}"/>
              </a:ext>
            </a:extLst>
          </p:cNvPr>
          <p:cNvPicPr>
            <a:picLocks noChangeAspect="1"/>
          </p:cNvPicPr>
          <p:nvPr/>
        </p:nvPicPr>
        <p:blipFill rotWithShape="1">
          <a:blip r:embed="rId7"/>
          <a:srcRect b="10262"/>
          <a:stretch/>
        </p:blipFill>
        <p:spPr>
          <a:xfrm>
            <a:off x="7513217" y="1497142"/>
            <a:ext cx="3991532" cy="2333807"/>
          </a:xfrm>
          <a:prstGeom prst="rect">
            <a:avLst/>
          </a:prstGeom>
          <a:ln w="38100">
            <a:solidFill>
              <a:srgbClr val="C00000"/>
            </a:solidFill>
          </a:ln>
        </p:spPr>
      </p:pic>
      <p:pic>
        <p:nvPicPr>
          <p:cNvPr id="17" name="Picture 16">
            <a:extLst>
              <a:ext uri="{FF2B5EF4-FFF2-40B4-BE49-F238E27FC236}">
                <a16:creationId xmlns:a16="http://schemas.microsoft.com/office/drawing/2014/main" id="{7E1E7B40-B58C-411B-AED5-F7C209623184}"/>
              </a:ext>
            </a:extLst>
          </p:cNvPr>
          <p:cNvPicPr>
            <a:picLocks noChangeAspect="1"/>
          </p:cNvPicPr>
          <p:nvPr/>
        </p:nvPicPr>
        <p:blipFill>
          <a:blip r:embed="rId8"/>
          <a:stretch>
            <a:fillRect/>
          </a:stretch>
        </p:blipFill>
        <p:spPr>
          <a:xfrm>
            <a:off x="8204883" y="3084447"/>
            <a:ext cx="2593676" cy="314369"/>
          </a:xfrm>
          <a:prstGeom prst="rect">
            <a:avLst/>
          </a:prstGeom>
        </p:spPr>
      </p:pic>
    </p:spTree>
    <p:extLst>
      <p:ext uri="{BB962C8B-B14F-4D97-AF65-F5344CB8AC3E}">
        <p14:creationId xmlns:p14="http://schemas.microsoft.com/office/powerpoint/2010/main" val="2738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344B03-FAD1-44FF-9994-091743FB289A}"/>
              </a:ext>
            </a:extLst>
          </p:cNvPr>
          <p:cNvSpPr txBox="1"/>
          <p:nvPr/>
        </p:nvSpPr>
        <p:spPr>
          <a:xfrm>
            <a:off x="980501" y="330506"/>
            <a:ext cx="9033832"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Lockout Devices</a:t>
            </a:r>
          </a:p>
        </p:txBody>
      </p:sp>
      <p:pic>
        <p:nvPicPr>
          <p:cNvPr id="1026" name="id-1790F374-D0C4-4075-8B66-525E6C2D7490" descr="Image.jpeg">
            <a:extLst>
              <a:ext uri="{FF2B5EF4-FFF2-40B4-BE49-F238E27FC236}">
                <a16:creationId xmlns:a16="http://schemas.microsoft.com/office/drawing/2014/main" id="{72D3AED3-5731-4FCA-9EB4-5632A0B6EAD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098" y="1567867"/>
            <a:ext cx="2744083" cy="3657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id-B208D0DE-D7AC-4B40-85A6-E5C5D5F96C4B" descr="Image.jpeg">
            <a:extLst>
              <a:ext uri="{FF2B5EF4-FFF2-40B4-BE49-F238E27FC236}">
                <a16:creationId xmlns:a16="http://schemas.microsoft.com/office/drawing/2014/main" id="{AACE13B8-2866-45CE-80E0-8CAB9D023EE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466" y="1567867"/>
            <a:ext cx="2743200" cy="3657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1F7CB0-F982-43CD-B467-C4C79988DCAD}"/>
              </a:ext>
            </a:extLst>
          </p:cNvPr>
          <p:cNvSpPr txBox="1"/>
          <p:nvPr/>
        </p:nvSpPr>
        <p:spPr>
          <a:xfrm>
            <a:off x="1107501" y="5390464"/>
            <a:ext cx="2743200" cy="830997"/>
          </a:xfrm>
          <a:prstGeom prst="rect">
            <a:avLst/>
          </a:prstGeom>
          <a:noFill/>
        </p:spPr>
        <p:txBody>
          <a:bodyPr wrap="square" rtlCol="0">
            <a:spAutoFit/>
          </a:bodyPr>
          <a:lstStyle/>
          <a:p>
            <a:pPr algn="ctr"/>
            <a:r>
              <a:rPr lang="en-US" sz="2400" b="1" dirty="0">
                <a:latin typeface="Comic Sans MS" panose="030F0702030302020204" pitchFamily="66" charset="0"/>
              </a:rPr>
              <a:t>Lockout Hasp for Multiple Locks</a:t>
            </a:r>
          </a:p>
        </p:txBody>
      </p:sp>
      <p:sp>
        <p:nvSpPr>
          <p:cNvPr id="17" name="TextBox 16">
            <a:extLst>
              <a:ext uri="{FF2B5EF4-FFF2-40B4-BE49-F238E27FC236}">
                <a16:creationId xmlns:a16="http://schemas.microsoft.com/office/drawing/2014/main" id="{EC762316-43DE-405A-B5F9-9268AEB38583}"/>
              </a:ext>
            </a:extLst>
          </p:cNvPr>
          <p:cNvSpPr txBox="1"/>
          <p:nvPr/>
        </p:nvSpPr>
        <p:spPr>
          <a:xfrm>
            <a:off x="4654983" y="5390464"/>
            <a:ext cx="2743200" cy="830997"/>
          </a:xfrm>
          <a:prstGeom prst="rect">
            <a:avLst/>
          </a:prstGeom>
          <a:noFill/>
        </p:spPr>
        <p:txBody>
          <a:bodyPr wrap="square" rtlCol="0">
            <a:spAutoFit/>
          </a:bodyPr>
          <a:lstStyle/>
          <a:p>
            <a:pPr algn="ctr"/>
            <a:r>
              <a:rPr lang="en-US" sz="2400" b="1" dirty="0">
                <a:latin typeface="Comic Sans MS" panose="030F0702030302020204" pitchFamily="66" charset="0"/>
              </a:rPr>
              <a:t>Pneumatic Lockout Device</a:t>
            </a:r>
          </a:p>
        </p:txBody>
      </p:sp>
      <p:sp>
        <p:nvSpPr>
          <p:cNvPr id="18" name="TextBox 17">
            <a:extLst>
              <a:ext uri="{FF2B5EF4-FFF2-40B4-BE49-F238E27FC236}">
                <a16:creationId xmlns:a16="http://schemas.microsoft.com/office/drawing/2014/main" id="{E0493BCD-FA8C-4DA4-ABB4-DC8F551984C6}"/>
              </a:ext>
            </a:extLst>
          </p:cNvPr>
          <p:cNvSpPr txBox="1"/>
          <p:nvPr/>
        </p:nvSpPr>
        <p:spPr>
          <a:xfrm>
            <a:off x="8229466" y="5390464"/>
            <a:ext cx="2743200" cy="830997"/>
          </a:xfrm>
          <a:prstGeom prst="rect">
            <a:avLst/>
          </a:prstGeom>
          <a:noFill/>
        </p:spPr>
        <p:txBody>
          <a:bodyPr wrap="square" rtlCol="0">
            <a:spAutoFit/>
          </a:bodyPr>
          <a:lstStyle/>
          <a:p>
            <a:pPr algn="ctr"/>
            <a:r>
              <a:rPr lang="en-US" sz="2400" b="1" dirty="0">
                <a:latin typeface="Comic Sans MS" panose="030F0702030302020204" pitchFamily="66" charset="0"/>
              </a:rPr>
              <a:t>Circuit Breaker Lockout Device</a:t>
            </a:r>
          </a:p>
        </p:txBody>
      </p:sp>
      <p:pic>
        <p:nvPicPr>
          <p:cNvPr id="12" name="Picture 2">
            <a:extLst>
              <a:ext uri="{FF2B5EF4-FFF2-40B4-BE49-F238E27FC236}">
                <a16:creationId xmlns:a16="http://schemas.microsoft.com/office/drawing/2014/main" id="{0F9DAE54-882B-1BDE-73FD-588BA022CCD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2527"/>
          <a:stretch/>
        </p:blipFill>
        <p:spPr bwMode="auto">
          <a:xfrm>
            <a:off x="1103718" y="1567866"/>
            <a:ext cx="2743200" cy="3657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6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00BB7C-1062-499F-8941-EDC453274293}"/>
              </a:ext>
            </a:extLst>
          </p:cNvPr>
          <p:cNvSpPr txBox="1"/>
          <p:nvPr/>
        </p:nvSpPr>
        <p:spPr>
          <a:xfrm>
            <a:off x="980501" y="2689332"/>
            <a:ext cx="4909008" cy="3785652"/>
          </a:xfrm>
          <a:prstGeom prst="rect">
            <a:avLst/>
          </a:prstGeom>
          <a:noFill/>
        </p:spPr>
        <p:txBody>
          <a:bodyPr wrap="square" rtlCol="0">
            <a:spAutoFit/>
          </a:bodyPr>
          <a:lstStyle/>
          <a:p>
            <a:r>
              <a:rPr lang="en-US" sz="2400" b="1" dirty="0">
                <a:latin typeface="Comic Sans MS" panose="030F0702030302020204" pitchFamily="66" charset="0"/>
              </a:rPr>
              <a:t>Affected Person</a:t>
            </a:r>
            <a:r>
              <a:rPr lang="en-US" sz="2400" dirty="0">
                <a:latin typeface="Comic Sans MS" panose="030F0702030302020204" pitchFamily="66" charset="0"/>
              </a:rPr>
              <a:t> is an employee whose job requires him/her to operate or use a machine or equipment on which servicing or maintenance is being performed under lockout or tagout, or whose job requires him/her to work in an area in which such servicing or maintenance is being performed.</a:t>
            </a:r>
            <a:endParaRPr lang="en-US" sz="2400" dirty="0"/>
          </a:p>
        </p:txBody>
      </p:sp>
      <p:sp>
        <p:nvSpPr>
          <p:cNvPr id="16" name="TextBox 15">
            <a:extLst>
              <a:ext uri="{FF2B5EF4-FFF2-40B4-BE49-F238E27FC236}">
                <a16:creationId xmlns:a16="http://schemas.microsoft.com/office/drawing/2014/main" id="{19776B3F-05BF-4D43-9805-E4CCABA31C3C}"/>
              </a:ext>
            </a:extLst>
          </p:cNvPr>
          <p:cNvSpPr txBox="1"/>
          <p:nvPr/>
        </p:nvSpPr>
        <p:spPr>
          <a:xfrm>
            <a:off x="6661938" y="2638532"/>
            <a:ext cx="4486086" cy="4154984"/>
          </a:xfrm>
          <a:prstGeom prst="rect">
            <a:avLst/>
          </a:prstGeom>
          <a:noFill/>
        </p:spPr>
        <p:txBody>
          <a:bodyPr wrap="square" rtlCol="0">
            <a:spAutoFit/>
          </a:bodyPr>
          <a:lstStyle/>
          <a:p>
            <a:r>
              <a:rPr lang="en-US" sz="2400" b="1" dirty="0">
                <a:latin typeface="Comic Sans MS" panose="030F0702030302020204" pitchFamily="66" charset="0"/>
              </a:rPr>
              <a:t>Authorized Person </a:t>
            </a:r>
            <a:r>
              <a:rPr lang="en-US" sz="2400" dirty="0">
                <a:latin typeface="Comic Sans MS" panose="030F0702030302020204" pitchFamily="66" charset="0"/>
              </a:rPr>
              <a:t>is a person who locks out or tags out machines or equipment in order to perform servicing or maintenance on that machine or equipment. </a:t>
            </a:r>
            <a:r>
              <a:rPr lang="en-US" sz="2400" b="1" dirty="0">
                <a:latin typeface="Comic Sans MS" panose="030F0702030302020204" pitchFamily="66" charset="0"/>
              </a:rPr>
              <a:t>An affected employee becomes an authorized employee </a:t>
            </a:r>
            <a:r>
              <a:rPr lang="en-US" sz="2400" dirty="0">
                <a:latin typeface="Comic Sans MS" panose="030F0702030302020204" pitchFamily="66" charset="0"/>
              </a:rPr>
              <a:t>when that employee's duties include performing servicing or maintenance. </a:t>
            </a:r>
            <a:endParaRPr lang="en-US" sz="2400" dirty="0"/>
          </a:p>
        </p:txBody>
      </p:sp>
      <p:sp>
        <p:nvSpPr>
          <p:cNvPr id="17" name="TextBox 16">
            <a:extLst>
              <a:ext uri="{FF2B5EF4-FFF2-40B4-BE49-F238E27FC236}">
                <a16:creationId xmlns:a16="http://schemas.microsoft.com/office/drawing/2014/main" id="{E15E2C98-4714-4D44-BE5B-340D57DFAFAF}"/>
              </a:ext>
            </a:extLst>
          </p:cNvPr>
          <p:cNvSpPr txBox="1"/>
          <p:nvPr/>
        </p:nvSpPr>
        <p:spPr>
          <a:xfrm>
            <a:off x="879165" y="1285031"/>
            <a:ext cx="10274259" cy="1569660"/>
          </a:xfrm>
          <a:prstGeom prst="rect">
            <a:avLst/>
          </a:prstGeom>
          <a:noFill/>
        </p:spPr>
        <p:txBody>
          <a:bodyPr wrap="square" rtlCol="0">
            <a:spAutoFit/>
          </a:bodyPr>
          <a:lstStyle/>
          <a:p>
            <a:pPr algn="ctr"/>
            <a:r>
              <a:rPr lang="en-US" sz="2400" dirty="0">
                <a:latin typeface="Comic Sans MS" panose="030F0702030302020204" pitchFamily="66" charset="0"/>
              </a:rPr>
              <a:t>Definitions according to the OSHA Standard for the Control of Hazardous Energy, </a:t>
            </a:r>
            <a:r>
              <a:rPr lang="en-US" sz="2400" i="1" dirty="0">
                <a:latin typeface="Comic Sans MS" panose="030F0702030302020204" pitchFamily="66" charset="0"/>
              </a:rPr>
              <a:t>Title 29 Code of Federal Regulations (CFR) Part 1910.147</a:t>
            </a:r>
            <a:endParaRPr lang="en-US" sz="2400" dirty="0">
              <a:latin typeface="Comic Sans MS" panose="030F0702030302020204" pitchFamily="66" charset="0"/>
            </a:endParaRPr>
          </a:p>
          <a:p>
            <a:endParaRPr lang="en-US" sz="2400" dirty="0"/>
          </a:p>
        </p:txBody>
      </p:sp>
      <p:sp>
        <p:nvSpPr>
          <p:cNvPr id="18" name="TextBox 17">
            <a:extLst>
              <a:ext uri="{FF2B5EF4-FFF2-40B4-BE49-F238E27FC236}">
                <a16:creationId xmlns:a16="http://schemas.microsoft.com/office/drawing/2014/main" id="{0DFD8C9B-94CF-445A-97D0-E0BAE17C53A9}"/>
              </a:ext>
            </a:extLst>
          </p:cNvPr>
          <p:cNvSpPr txBox="1"/>
          <p:nvPr/>
        </p:nvSpPr>
        <p:spPr>
          <a:xfrm>
            <a:off x="980500" y="330506"/>
            <a:ext cx="10525699"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Affected Employees vs. Authorized Employees?</a:t>
            </a:r>
          </a:p>
        </p:txBody>
      </p:sp>
    </p:spTree>
    <p:extLst>
      <p:ext uri="{BB962C8B-B14F-4D97-AF65-F5344CB8AC3E}">
        <p14:creationId xmlns:p14="http://schemas.microsoft.com/office/powerpoint/2010/main" val="301185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28CD1D-B6F6-4A7D-A13B-D758E5990D9D}"/>
              </a:ext>
            </a:extLst>
          </p:cNvPr>
          <p:cNvSpPr txBox="1"/>
          <p:nvPr/>
        </p:nvSpPr>
        <p:spPr>
          <a:xfrm>
            <a:off x="980501" y="2752832"/>
            <a:ext cx="4909008" cy="1569660"/>
          </a:xfrm>
          <a:prstGeom prst="rect">
            <a:avLst/>
          </a:prstGeom>
          <a:noFill/>
        </p:spPr>
        <p:txBody>
          <a:bodyPr wrap="square" rtlCol="0">
            <a:spAutoFit/>
          </a:bodyPr>
          <a:lstStyle/>
          <a:p>
            <a:r>
              <a:rPr lang="en-US" sz="2400" b="1" dirty="0">
                <a:latin typeface="Comic Sans MS" panose="030F0702030302020204" pitchFamily="66" charset="0"/>
              </a:rPr>
              <a:t>Affected Person</a:t>
            </a:r>
            <a:r>
              <a:rPr lang="en-US" sz="2400" dirty="0">
                <a:latin typeface="Comic Sans MS" panose="030F0702030302020204" pitchFamily="66" charset="0"/>
              </a:rPr>
              <a:t> is an employee who works in an area or department where lockout procedures are used.</a:t>
            </a:r>
            <a:endParaRPr lang="en-US" sz="2400" dirty="0"/>
          </a:p>
        </p:txBody>
      </p:sp>
      <p:sp>
        <p:nvSpPr>
          <p:cNvPr id="13" name="TextBox 12">
            <a:extLst>
              <a:ext uri="{FF2B5EF4-FFF2-40B4-BE49-F238E27FC236}">
                <a16:creationId xmlns:a16="http://schemas.microsoft.com/office/drawing/2014/main" id="{8B82E979-8089-4786-AF87-953FCC1C2FB1}"/>
              </a:ext>
            </a:extLst>
          </p:cNvPr>
          <p:cNvSpPr txBox="1"/>
          <p:nvPr/>
        </p:nvSpPr>
        <p:spPr>
          <a:xfrm>
            <a:off x="6661938" y="2752832"/>
            <a:ext cx="4486086" cy="1569660"/>
          </a:xfrm>
          <a:prstGeom prst="rect">
            <a:avLst/>
          </a:prstGeom>
          <a:noFill/>
        </p:spPr>
        <p:txBody>
          <a:bodyPr wrap="square" rtlCol="0">
            <a:spAutoFit/>
          </a:bodyPr>
          <a:lstStyle/>
          <a:p>
            <a:r>
              <a:rPr lang="en-US" sz="2400" b="1" dirty="0">
                <a:latin typeface="Comic Sans MS" panose="030F0702030302020204" pitchFamily="66" charset="0"/>
              </a:rPr>
              <a:t>Authorized Person</a:t>
            </a:r>
            <a:r>
              <a:rPr lang="en-US" sz="2400" dirty="0">
                <a:latin typeface="Comic Sans MS" panose="030F0702030302020204" pitchFamily="66" charset="0"/>
              </a:rPr>
              <a:t> is an employee whose job requires them to perform lockout procedures.</a:t>
            </a:r>
            <a:endParaRPr lang="en-US" sz="2400" dirty="0">
              <a:highlight>
                <a:srgbClr val="FFFF00"/>
              </a:highlight>
            </a:endParaRPr>
          </a:p>
        </p:txBody>
      </p:sp>
      <p:sp>
        <p:nvSpPr>
          <p:cNvPr id="14" name="TextBox 13">
            <a:extLst>
              <a:ext uri="{FF2B5EF4-FFF2-40B4-BE49-F238E27FC236}">
                <a16:creationId xmlns:a16="http://schemas.microsoft.com/office/drawing/2014/main" id="{E560D759-CEC2-4CC2-82BB-6A3B55D37866}"/>
              </a:ext>
            </a:extLst>
          </p:cNvPr>
          <p:cNvSpPr txBox="1"/>
          <p:nvPr/>
        </p:nvSpPr>
        <p:spPr>
          <a:xfrm>
            <a:off x="879165" y="1551731"/>
            <a:ext cx="10274259" cy="954107"/>
          </a:xfrm>
          <a:prstGeom prst="rect">
            <a:avLst/>
          </a:prstGeom>
          <a:noFill/>
        </p:spPr>
        <p:txBody>
          <a:bodyPr wrap="square" rtlCol="0">
            <a:spAutoFit/>
          </a:bodyPr>
          <a:lstStyle/>
          <a:p>
            <a:pPr algn="ctr"/>
            <a:r>
              <a:rPr lang="en-US" sz="2800" dirty="0">
                <a:latin typeface="Comic Sans MS" panose="030F0702030302020204" pitchFamily="66" charset="0"/>
              </a:rPr>
              <a:t>In other words……</a:t>
            </a:r>
          </a:p>
          <a:p>
            <a:endParaRPr lang="en-US" sz="2800" dirty="0"/>
          </a:p>
        </p:txBody>
      </p:sp>
      <p:sp>
        <p:nvSpPr>
          <p:cNvPr id="16" name="TextBox 15">
            <a:extLst>
              <a:ext uri="{FF2B5EF4-FFF2-40B4-BE49-F238E27FC236}">
                <a16:creationId xmlns:a16="http://schemas.microsoft.com/office/drawing/2014/main" id="{49F10F0D-20F1-4533-B430-A9275745C19C}"/>
              </a:ext>
            </a:extLst>
          </p:cNvPr>
          <p:cNvSpPr txBox="1"/>
          <p:nvPr/>
        </p:nvSpPr>
        <p:spPr>
          <a:xfrm>
            <a:off x="980500" y="330506"/>
            <a:ext cx="10525699"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Affected Employees vs. Authorized Employees?</a:t>
            </a:r>
          </a:p>
        </p:txBody>
      </p:sp>
    </p:spTree>
    <p:extLst>
      <p:ext uri="{BB962C8B-B14F-4D97-AF65-F5344CB8AC3E}">
        <p14:creationId xmlns:p14="http://schemas.microsoft.com/office/powerpoint/2010/main" val="424330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797BB8-1750-4948-9567-DDF7DE75D5D4}"/>
              </a:ext>
            </a:extLst>
          </p:cNvPr>
          <p:cNvSpPr txBox="1"/>
          <p:nvPr/>
        </p:nvSpPr>
        <p:spPr>
          <a:xfrm>
            <a:off x="980500" y="330506"/>
            <a:ext cx="10525699"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How to Properly Lockout a Machine</a:t>
            </a:r>
          </a:p>
        </p:txBody>
      </p:sp>
      <p:sp>
        <p:nvSpPr>
          <p:cNvPr id="14" name="TextBox 13">
            <a:extLst>
              <a:ext uri="{FF2B5EF4-FFF2-40B4-BE49-F238E27FC236}">
                <a16:creationId xmlns:a16="http://schemas.microsoft.com/office/drawing/2014/main" id="{CF093CBE-F89B-4C20-A4ED-5F49085A8617}"/>
              </a:ext>
            </a:extLst>
          </p:cNvPr>
          <p:cNvSpPr txBox="1"/>
          <p:nvPr/>
        </p:nvSpPr>
        <p:spPr>
          <a:xfrm>
            <a:off x="980500" y="1504607"/>
            <a:ext cx="10187499" cy="4370427"/>
          </a:xfrm>
          <a:prstGeom prst="rect">
            <a:avLst/>
          </a:prstGeom>
          <a:noFill/>
        </p:spPr>
        <p:txBody>
          <a:bodyPr wrap="square" rtlCol="0">
            <a:spAutoFit/>
          </a:bodyPr>
          <a:lstStyle/>
          <a:p>
            <a:pPr>
              <a:lnSpc>
                <a:spcPct val="150000"/>
              </a:lnSpc>
              <a:spcAft>
                <a:spcPts val="1200"/>
              </a:spcAft>
            </a:pPr>
            <a:r>
              <a:rPr lang="en-US" sz="2400" b="1" u="sng" dirty="0">
                <a:latin typeface="Comic Sans MS" panose="030F0702030302020204" pitchFamily="66" charset="0"/>
              </a:rPr>
              <a:t>Lockout Procedure</a:t>
            </a:r>
            <a:endParaRPr lang="en-US" sz="2400" u="sng" dirty="0">
              <a:latin typeface="Comic Sans MS" panose="030F0702030302020204" pitchFamily="66" charset="0"/>
            </a:endParaRP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NOTIFY</a:t>
            </a:r>
            <a:r>
              <a:rPr lang="en-US" sz="2400" dirty="0">
                <a:latin typeface="Comic Sans MS" panose="030F0702030302020204" pitchFamily="66" charset="0"/>
              </a:rPr>
              <a:t> all affected associates that the machine will be locked out, and the reason for it.</a:t>
            </a:r>
            <a:endParaRPr lang="en-US" sz="2400" dirty="0">
              <a:highlight>
                <a:srgbClr val="FFFF00"/>
              </a:highlight>
              <a:latin typeface="Comic Sans MS" panose="030F0702030302020204" pitchFamily="66" charset="0"/>
            </a:endParaRP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STOP </a:t>
            </a:r>
            <a:r>
              <a:rPr lang="en-US" sz="2400" dirty="0">
                <a:latin typeface="Comic Sans MS" panose="030F0702030302020204" pitchFamily="66" charset="0"/>
              </a:rPr>
              <a:t>machine or equipment.</a:t>
            </a: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TURN OFF </a:t>
            </a:r>
            <a:r>
              <a:rPr lang="en-US" sz="2400" dirty="0">
                <a:latin typeface="Comic Sans MS" panose="030F0702030302020204" pitchFamily="66" charset="0"/>
              </a:rPr>
              <a:t>all switches and close off all valves and “bleed down” any stored energy.</a:t>
            </a: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LOCKOUT</a:t>
            </a:r>
            <a:r>
              <a:rPr lang="en-US" sz="2400" dirty="0">
                <a:latin typeface="Comic Sans MS" panose="030F0702030302020204" pitchFamily="66" charset="0"/>
              </a:rPr>
              <a:t> energy sources relevant to the job being performed.</a:t>
            </a: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VERIFY</a:t>
            </a:r>
            <a:r>
              <a:rPr lang="en-US" sz="2400" dirty="0">
                <a:latin typeface="Comic Sans MS" panose="030F0702030302020204" pitchFamily="66" charset="0"/>
              </a:rPr>
              <a:t> that the starting controls will not operate under lockout, and return them to the </a:t>
            </a:r>
            <a:r>
              <a:rPr lang="en-US" sz="2400" b="1" dirty="0">
                <a:latin typeface="Comic Sans MS" panose="030F0702030302020204" pitchFamily="66" charset="0"/>
              </a:rPr>
              <a:t>off</a:t>
            </a:r>
            <a:r>
              <a:rPr lang="en-US" sz="2400" dirty="0">
                <a:latin typeface="Comic Sans MS" panose="030F0702030302020204" pitchFamily="66" charset="0"/>
              </a:rPr>
              <a:t> or </a:t>
            </a:r>
            <a:r>
              <a:rPr lang="en-US" sz="2400" b="1" dirty="0">
                <a:latin typeface="Comic Sans MS" panose="030F0702030302020204" pitchFamily="66" charset="0"/>
              </a:rPr>
              <a:t>neutral</a:t>
            </a:r>
            <a:r>
              <a:rPr lang="en-US" sz="2400" dirty="0">
                <a:latin typeface="Comic Sans MS" panose="030F0702030302020204" pitchFamily="66" charset="0"/>
              </a:rPr>
              <a:t> position.</a:t>
            </a:r>
          </a:p>
        </p:txBody>
      </p:sp>
    </p:spTree>
    <p:extLst>
      <p:ext uri="{BB962C8B-B14F-4D97-AF65-F5344CB8AC3E}">
        <p14:creationId xmlns:p14="http://schemas.microsoft.com/office/powerpoint/2010/main" val="113627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BD3-DFD2-49FD-B40D-87550D8E10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6A5595-BC1C-4530-8A8A-F9F484B7C81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B01204E-C05D-4B86-8F98-91AC63FCE112}"/>
              </a:ext>
            </a:extLst>
          </p:cNvPr>
          <p:cNvPicPr>
            <a:picLocks noChangeAspect="1"/>
          </p:cNvPicPr>
          <p:nvPr/>
        </p:nvPicPr>
        <p:blipFill>
          <a:blip r:embed="rId2"/>
          <a:stretch>
            <a:fillRect/>
          </a:stretch>
        </p:blipFill>
        <p:spPr>
          <a:xfrm>
            <a:off x="0" y="0"/>
            <a:ext cx="12203017" cy="6858000"/>
          </a:xfrm>
          <a:prstGeom prst="rect">
            <a:avLst/>
          </a:prstGeom>
          <a:ln>
            <a:noFill/>
          </a:ln>
        </p:spPr>
      </p:pic>
      <p:pic>
        <p:nvPicPr>
          <p:cNvPr id="5" name="Picture 4">
            <a:extLst>
              <a:ext uri="{FF2B5EF4-FFF2-40B4-BE49-F238E27FC236}">
                <a16:creationId xmlns:a16="http://schemas.microsoft.com/office/drawing/2014/main" id="{25374B24-F22B-49F3-89F9-80023802D3EB}"/>
              </a:ext>
            </a:extLst>
          </p:cNvPr>
          <p:cNvPicPr>
            <a:picLocks noChangeAspect="1"/>
          </p:cNvPicPr>
          <p:nvPr/>
        </p:nvPicPr>
        <p:blipFill>
          <a:blip r:embed="rId3"/>
          <a:stretch>
            <a:fillRect/>
          </a:stretch>
        </p:blipFill>
        <p:spPr>
          <a:xfrm rot="20548754">
            <a:off x="2325190" y="5812428"/>
            <a:ext cx="1919215" cy="266558"/>
          </a:xfrm>
          <a:prstGeom prst="rect">
            <a:avLst/>
          </a:prstGeom>
        </p:spPr>
      </p:pic>
      <p:pic>
        <p:nvPicPr>
          <p:cNvPr id="7" name="Picture 6">
            <a:extLst>
              <a:ext uri="{FF2B5EF4-FFF2-40B4-BE49-F238E27FC236}">
                <a16:creationId xmlns:a16="http://schemas.microsoft.com/office/drawing/2014/main" id="{D003EF94-E4E7-43BF-8CC2-B269CDCF066A}"/>
              </a:ext>
            </a:extLst>
          </p:cNvPr>
          <p:cNvPicPr>
            <a:picLocks noChangeAspect="1"/>
          </p:cNvPicPr>
          <p:nvPr/>
        </p:nvPicPr>
        <p:blipFill>
          <a:blip r:embed="rId3"/>
          <a:stretch>
            <a:fillRect/>
          </a:stretch>
        </p:blipFill>
        <p:spPr>
          <a:xfrm rot="20442610">
            <a:off x="2700615" y="5699987"/>
            <a:ext cx="1919215" cy="266558"/>
          </a:xfrm>
          <a:prstGeom prst="rect">
            <a:avLst/>
          </a:prstGeom>
        </p:spPr>
      </p:pic>
      <p:pic>
        <p:nvPicPr>
          <p:cNvPr id="6" name="Picture 5">
            <a:extLst>
              <a:ext uri="{FF2B5EF4-FFF2-40B4-BE49-F238E27FC236}">
                <a16:creationId xmlns:a16="http://schemas.microsoft.com/office/drawing/2014/main" id="{857C93A7-FD6A-4740-966C-0030E9FEF279}"/>
              </a:ext>
            </a:extLst>
          </p:cNvPr>
          <p:cNvPicPr>
            <a:picLocks noChangeAspect="1"/>
          </p:cNvPicPr>
          <p:nvPr/>
        </p:nvPicPr>
        <p:blipFill>
          <a:blip r:embed="rId4"/>
          <a:stretch>
            <a:fillRect/>
          </a:stretch>
        </p:blipFill>
        <p:spPr>
          <a:xfrm>
            <a:off x="7627434" y="0"/>
            <a:ext cx="4575583" cy="6858000"/>
          </a:xfrm>
          <a:prstGeom prst="rect">
            <a:avLst/>
          </a:prstGeom>
        </p:spPr>
      </p:pic>
      <p:pic>
        <p:nvPicPr>
          <p:cNvPr id="9" name="Picture 8">
            <a:extLst>
              <a:ext uri="{FF2B5EF4-FFF2-40B4-BE49-F238E27FC236}">
                <a16:creationId xmlns:a16="http://schemas.microsoft.com/office/drawing/2014/main" id="{2684D733-3A18-49F6-B6A4-227726EF6420}"/>
              </a:ext>
            </a:extLst>
          </p:cNvPr>
          <p:cNvPicPr>
            <a:picLocks noChangeAspect="1"/>
          </p:cNvPicPr>
          <p:nvPr/>
        </p:nvPicPr>
        <p:blipFill>
          <a:blip r:embed="rId4"/>
          <a:stretch>
            <a:fillRect/>
          </a:stretch>
        </p:blipFill>
        <p:spPr>
          <a:xfrm>
            <a:off x="5584843" y="3847171"/>
            <a:ext cx="3345232" cy="3010829"/>
          </a:xfrm>
          <a:prstGeom prst="rect">
            <a:avLst/>
          </a:prstGeom>
        </p:spPr>
      </p:pic>
      <p:sp>
        <p:nvSpPr>
          <p:cNvPr id="10" name="Rectangle 9">
            <a:extLst>
              <a:ext uri="{FF2B5EF4-FFF2-40B4-BE49-F238E27FC236}">
                <a16:creationId xmlns:a16="http://schemas.microsoft.com/office/drawing/2014/main" id="{0F98B303-6CF0-4453-BD53-9A75388090B7}"/>
              </a:ext>
            </a:extLst>
          </p:cNvPr>
          <p:cNvSpPr/>
          <p:nvPr/>
        </p:nvSpPr>
        <p:spPr>
          <a:xfrm>
            <a:off x="0" y="0"/>
            <a:ext cx="7627434"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797BB8-1750-4948-9567-DDF7DE75D5D4}"/>
              </a:ext>
            </a:extLst>
          </p:cNvPr>
          <p:cNvSpPr txBox="1"/>
          <p:nvPr/>
        </p:nvSpPr>
        <p:spPr>
          <a:xfrm>
            <a:off x="980500" y="330506"/>
            <a:ext cx="10525699" cy="646331"/>
          </a:xfrm>
          <a:prstGeom prst="rect">
            <a:avLst/>
          </a:prstGeom>
          <a:noFill/>
        </p:spPr>
        <p:txBody>
          <a:bodyPr wrap="square" rtlCol="0">
            <a:spAutoFit/>
          </a:bodyPr>
          <a:lstStyle/>
          <a:p>
            <a:r>
              <a:rPr lang="en-US" sz="3600" dirty="0">
                <a:solidFill>
                  <a:srgbClr val="C00000"/>
                </a:solidFill>
                <a:latin typeface="Comic Sans MS" panose="030F0702030302020204" pitchFamily="66" charset="0"/>
              </a:rPr>
              <a:t>How to Properly Remove Lock &amp; Restore Energy</a:t>
            </a:r>
          </a:p>
        </p:txBody>
      </p:sp>
      <p:sp>
        <p:nvSpPr>
          <p:cNvPr id="14" name="TextBox 13">
            <a:extLst>
              <a:ext uri="{FF2B5EF4-FFF2-40B4-BE49-F238E27FC236}">
                <a16:creationId xmlns:a16="http://schemas.microsoft.com/office/drawing/2014/main" id="{CF093CBE-F89B-4C20-A4ED-5F49085A8617}"/>
              </a:ext>
            </a:extLst>
          </p:cNvPr>
          <p:cNvSpPr txBox="1"/>
          <p:nvPr/>
        </p:nvSpPr>
        <p:spPr>
          <a:xfrm>
            <a:off x="980500" y="1504607"/>
            <a:ext cx="10187499" cy="4370427"/>
          </a:xfrm>
          <a:prstGeom prst="rect">
            <a:avLst/>
          </a:prstGeom>
          <a:noFill/>
        </p:spPr>
        <p:txBody>
          <a:bodyPr wrap="square" rtlCol="0">
            <a:spAutoFit/>
          </a:bodyPr>
          <a:lstStyle/>
          <a:p>
            <a:pPr>
              <a:lnSpc>
                <a:spcPct val="150000"/>
              </a:lnSpc>
              <a:spcAft>
                <a:spcPts val="1200"/>
              </a:spcAft>
            </a:pPr>
            <a:r>
              <a:rPr lang="en-US" sz="2400" b="1" u="sng" dirty="0">
                <a:latin typeface="Comic Sans MS" panose="030F0702030302020204" pitchFamily="66" charset="0"/>
              </a:rPr>
              <a:t>Removal Procedure</a:t>
            </a:r>
            <a:endParaRPr lang="en-US" sz="2400" u="sng" dirty="0">
              <a:latin typeface="Comic Sans MS" panose="030F0702030302020204" pitchFamily="66" charset="0"/>
            </a:endParaRP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ENSURE</a:t>
            </a:r>
            <a:r>
              <a:rPr lang="en-US" sz="2400" dirty="0">
                <a:latin typeface="Comic Sans MS" panose="030F0702030302020204" pitchFamily="66" charset="0"/>
              </a:rPr>
              <a:t> all tools, parts, equipment, and trash is clear from around and under the machine.</a:t>
            </a:r>
            <a:endParaRPr lang="en-US" sz="2400" dirty="0">
              <a:highlight>
                <a:srgbClr val="FFFF00"/>
              </a:highlight>
              <a:latin typeface="Comic Sans MS" panose="030F0702030302020204" pitchFamily="66" charset="0"/>
            </a:endParaRP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CHECK </a:t>
            </a:r>
            <a:r>
              <a:rPr lang="en-US" sz="2400" dirty="0">
                <a:latin typeface="Comic Sans MS" panose="030F0702030302020204" pitchFamily="66" charset="0"/>
              </a:rPr>
              <a:t>to make sure that no one is exposed to any safety hazards resulting from start-up.</a:t>
            </a: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REMOVE </a:t>
            </a:r>
            <a:r>
              <a:rPr lang="en-US" sz="2400" dirty="0">
                <a:latin typeface="Comic Sans MS" panose="030F0702030302020204" pitchFamily="66" charset="0"/>
              </a:rPr>
              <a:t>all locks and tags from lockout devices, and remove lockout devices from machine.</a:t>
            </a: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RESTORE</a:t>
            </a:r>
            <a:r>
              <a:rPr lang="en-US" sz="2400" dirty="0">
                <a:latin typeface="Comic Sans MS" panose="030F0702030302020204" pitchFamily="66" charset="0"/>
              </a:rPr>
              <a:t> energy to the machine, and test run to check function.</a:t>
            </a:r>
          </a:p>
          <a:p>
            <a:pPr marL="457200" indent="-457200">
              <a:spcAft>
                <a:spcPts val="1200"/>
              </a:spcAft>
              <a:buClr>
                <a:schemeClr val="tx1"/>
              </a:buClr>
              <a:buFont typeface="+mj-lt"/>
              <a:buAutoNum type="arabicPeriod"/>
            </a:pPr>
            <a:r>
              <a:rPr lang="en-US" sz="2400" b="1" dirty="0">
                <a:solidFill>
                  <a:srgbClr val="C00000"/>
                </a:solidFill>
                <a:latin typeface="Comic Sans MS" panose="030F0702030302020204" pitchFamily="66" charset="0"/>
              </a:rPr>
              <a:t>NOTIFY</a:t>
            </a:r>
            <a:r>
              <a:rPr lang="en-US" sz="2400" dirty="0">
                <a:latin typeface="Comic Sans MS" panose="030F0702030302020204" pitchFamily="66" charset="0"/>
              </a:rPr>
              <a:t> all affected associates that the lockout is complete.</a:t>
            </a:r>
          </a:p>
        </p:txBody>
      </p:sp>
    </p:spTree>
    <p:extLst>
      <p:ext uri="{BB962C8B-B14F-4D97-AF65-F5344CB8AC3E}">
        <p14:creationId xmlns:p14="http://schemas.microsoft.com/office/powerpoint/2010/main" val="212523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674</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Comer, Stephen</dc:creator>
  <cp:lastModifiedBy>Comer, Stephen</cp:lastModifiedBy>
  <cp:revision>30</cp:revision>
  <cp:lastPrinted>2021-04-03T15:14:47Z</cp:lastPrinted>
  <dcterms:created xsi:type="dcterms:W3CDTF">2020-02-03T19:19:34Z</dcterms:created>
  <dcterms:modified xsi:type="dcterms:W3CDTF">2024-09-09T13:57:06Z</dcterms:modified>
</cp:coreProperties>
</file>