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646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36788" y="1143000"/>
            <a:ext cx="23844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36788" y="1143000"/>
            <a:ext cx="23844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36788" y="1143000"/>
            <a:ext cx="23844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36788" y="1143000"/>
            <a:ext cx="23844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109728"/>
          </a:xfrm>
          <a:prstGeom prst="rect">
            <a:avLst/>
          </a:prstGeom>
          <a:solidFill>
            <a:srgbClr val="FFC72C"/>
          </a:solidFill>
          <a:ln w="12700">
            <a:solidFill>
              <a:srgbClr val="FFC7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F28C28"/>
                </a:solidFill>
              </a:rPr>
              <a:t>WEEKLY FOCUS • SPOT THE RISK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411480" y="640080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A2F46"/>
                </a:solidFill>
              </a:rPr>
              <a:t>High-Potential “Little Things” &amp; Their Impacts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11480" y="1389888"/>
            <a:ext cx="5074920" cy="5669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36874"/>
                </a:solidFill>
              </a:rPr>
              <a:t>This is a great tool for a “Weekly Focus” or “Spot the Risk” section of your site.</a:t>
            </a:r>
            <a:endParaRPr lang="en-US" sz="1120" dirty="0"/>
          </a:p>
        </p:txBody>
      </p:sp>
      <p:pic>
        <p:nvPicPr>
          <p:cNvPr id="6" name="Image 0" descr="/mnt/data/original_work/butterfly_simple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23560" y="495300"/>
            <a:ext cx="1737360" cy="11582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11480" y="2103120"/>
            <a:ext cx="6949440" cy="1"/>
          </a:xfrm>
          <a:prstGeom prst="line">
            <a:avLst/>
          </a:prstGeom>
          <a:noFill/>
          <a:ln w="27940">
            <a:solidFill>
              <a:srgbClr val="F28C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411480" y="2331720"/>
            <a:ext cx="2075688" cy="438912"/>
          </a:xfrm>
          <a:prstGeom prst="rect">
            <a:avLst/>
          </a:prstGeom>
          <a:solidFill>
            <a:srgbClr val="F28C2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84632" y="2450592"/>
            <a:ext cx="19293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THE LITTLE THING</a:t>
            </a:r>
            <a:endParaRPr lang="en-US" sz="960" dirty="0"/>
          </a:p>
        </p:txBody>
      </p:sp>
      <p:sp>
        <p:nvSpPr>
          <p:cNvPr id="10" name="Shape 7"/>
          <p:cNvSpPr/>
          <p:nvPr/>
        </p:nvSpPr>
        <p:spPr>
          <a:xfrm>
            <a:off x="2487168" y="2331720"/>
            <a:ext cx="2249424" cy="438912"/>
          </a:xfrm>
          <a:prstGeom prst="rect">
            <a:avLst/>
          </a:prstGeom>
          <a:solidFill>
            <a:srgbClr val="F28C2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560320" y="2450592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THE POTENTIAL MAJOR IMPACT</a:t>
            </a:r>
            <a:endParaRPr lang="en-US" sz="960" dirty="0"/>
          </a:p>
        </p:txBody>
      </p:sp>
      <p:sp>
        <p:nvSpPr>
          <p:cNvPr id="12" name="Shape 9"/>
          <p:cNvSpPr/>
          <p:nvPr/>
        </p:nvSpPr>
        <p:spPr>
          <a:xfrm>
            <a:off x="4736592" y="2331720"/>
            <a:ext cx="2624328" cy="438912"/>
          </a:xfrm>
          <a:prstGeom prst="rect">
            <a:avLst/>
          </a:prstGeom>
          <a:solidFill>
            <a:srgbClr val="F28C2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809744" y="2450592"/>
            <a:ext cx="24780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PREVENTION STRATEGY</a:t>
            </a:r>
            <a:endParaRPr lang="en-US" sz="960" dirty="0"/>
          </a:p>
        </p:txBody>
      </p:sp>
      <p:sp>
        <p:nvSpPr>
          <p:cNvPr id="14" name="Shape 11"/>
          <p:cNvSpPr/>
          <p:nvPr/>
        </p:nvSpPr>
        <p:spPr>
          <a:xfrm>
            <a:off x="411480" y="2770632"/>
            <a:ext cx="2075688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93776" y="2852928"/>
            <a:ext cx="191109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A slightly frayed extension cord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2487168" y="2770632"/>
            <a:ext cx="2249424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2569464" y="2852928"/>
            <a:ext cx="2084832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Arc flash, structural fire, or fatal electrocution.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4736592" y="2770632"/>
            <a:ext cx="2624328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818888" y="2852928"/>
            <a:ext cx="245973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“Cut it to Save it”: Policy to immediately cut the ends off damaged cords so they cannot be reused; mandatory pre-use inspections.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411480" y="3456432"/>
            <a:ext cx="2075688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493776" y="3538728"/>
            <a:ext cx="191109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Storing a heavy box on the top shelf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2487168" y="3456432"/>
            <a:ext cx="2249424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2569464" y="3538728"/>
            <a:ext cx="2084832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Traumatic brain injury (TBI) or spinal damage from falling objects.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4736592" y="3456432"/>
            <a:ext cx="2624328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4818888" y="3538728"/>
            <a:ext cx="245973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Red-Line Zone: Paint or tape the top 12 inches of shelving red to indicate “Lightweight/Soft Goods Only.”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411480" y="4142232"/>
            <a:ext cx="2075688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493776" y="4224528"/>
            <a:ext cx="191109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A “nuisance” oil drip on the shop floor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2487168" y="4142232"/>
            <a:ext cx="2249424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2569464" y="4224528"/>
            <a:ext cx="2084832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Multi-person slip/fall or high-speed forklift skid/collision.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4736592" y="4142232"/>
            <a:ext cx="2624328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4818888" y="4224528"/>
            <a:ext cx="245973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The “Stop &amp; Mop” Rule: Zero-tolerance for standing liquids; provide spill kits at every pillar; root-cause fix for the equipment leak.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411480" y="4828032"/>
            <a:ext cx="2075688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493776" y="4910328"/>
            <a:ext cx="191109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Mixing different brands of PPE</a:t>
            </a:r>
            <a:endParaRPr lang="en-US" sz="900" dirty="0"/>
          </a:p>
        </p:txBody>
      </p:sp>
      <p:sp>
        <p:nvSpPr>
          <p:cNvPr id="34" name="Shape 31"/>
          <p:cNvSpPr/>
          <p:nvPr/>
        </p:nvSpPr>
        <p:spPr>
          <a:xfrm>
            <a:off x="2487168" y="4828032"/>
            <a:ext cx="2249424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2569464" y="4910328"/>
            <a:ext cx="2084832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Failure of the system (e.g., a face shield that doesn’t “click” perfectly into a hard hat).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4736592" y="4828032"/>
            <a:ext cx="2624328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4818888" y="4910328"/>
            <a:ext cx="245973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Compatibility Audits: Standardize procurement to one manufacturer or verify third-party compatibility certifications.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411480" y="5513832"/>
            <a:ext cx="2075688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493776" y="5596128"/>
            <a:ext cx="191109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Using a “cheater bar” for extra leverage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2487168" y="5513832"/>
            <a:ext cx="2249424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8"/>
          <p:cNvSpPr/>
          <p:nvPr/>
        </p:nvSpPr>
        <p:spPr>
          <a:xfrm>
            <a:off x="2569464" y="5596128"/>
            <a:ext cx="2084832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Tool failure/shattering leading to eye loss or severe hand crushing.</a:t>
            </a:r>
            <a:endParaRPr lang="en-US" sz="900" dirty="0"/>
          </a:p>
        </p:txBody>
      </p:sp>
      <p:sp>
        <p:nvSpPr>
          <p:cNvPr id="42" name="Shape 39"/>
          <p:cNvSpPr/>
          <p:nvPr/>
        </p:nvSpPr>
        <p:spPr>
          <a:xfrm>
            <a:off x="4736592" y="5513832"/>
            <a:ext cx="2624328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4818888" y="5596128"/>
            <a:ext cx="245973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The Right Tool Task Force: If workers need a cheater bar, they lack the correct wrench; replace with high-torque or hydraulic tools.</a:t>
            </a:r>
            <a:endParaRPr lang="en-US" sz="900" dirty="0"/>
          </a:p>
        </p:txBody>
      </p:sp>
      <p:sp>
        <p:nvSpPr>
          <p:cNvPr id="44" name="Shape 41"/>
          <p:cNvSpPr/>
          <p:nvPr/>
        </p:nvSpPr>
        <p:spPr>
          <a:xfrm>
            <a:off x="411480" y="6199632"/>
            <a:ext cx="2075688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2"/>
          <p:cNvSpPr/>
          <p:nvPr/>
        </p:nvSpPr>
        <p:spPr>
          <a:xfrm>
            <a:off x="493776" y="6281928"/>
            <a:ext cx="191109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One missing bolt on a guardrail</a:t>
            </a:r>
            <a:endParaRPr lang="en-US" sz="900" dirty="0"/>
          </a:p>
        </p:txBody>
      </p:sp>
      <p:sp>
        <p:nvSpPr>
          <p:cNvPr id="46" name="Shape 43"/>
          <p:cNvSpPr/>
          <p:nvPr/>
        </p:nvSpPr>
        <p:spPr>
          <a:xfrm>
            <a:off x="2487168" y="6199632"/>
            <a:ext cx="2249424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4"/>
          <p:cNvSpPr/>
          <p:nvPr/>
        </p:nvSpPr>
        <p:spPr>
          <a:xfrm>
            <a:off x="2569464" y="6281928"/>
            <a:ext cx="2084832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Systemic failure under weight, leading to a fall from height.</a:t>
            </a:r>
            <a:endParaRPr lang="en-US" sz="900" dirty="0"/>
          </a:p>
        </p:txBody>
      </p:sp>
      <p:sp>
        <p:nvSpPr>
          <p:cNvPr id="48" name="Shape 45"/>
          <p:cNvSpPr/>
          <p:nvPr/>
        </p:nvSpPr>
        <p:spPr>
          <a:xfrm>
            <a:off x="4736592" y="6199632"/>
            <a:ext cx="2624328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6"/>
          <p:cNvSpPr/>
          <p:nvPr/>
        </p:nvSpPr>
        <p:spPr>
          <a:xfrm>
            <a:off x="4818888" y="6281928"/>
            <a:ext cx="245973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Visual Torque Indicators: Use “torque putty” or paint marks on bolts that crack if the bolt moves, making inspection instant.</a:t>
            </a:r>
            <a:endParaRPr lang="en-US" sz="900" dirty="0"/>
          </a:p>
        </p:txBody>
      </p:sp>
      <p:sp>
        <p:nvSpPr>
          <p:cNvPr id="50" name="Shape 47"/>
          <p:cNvSpPr/>
          <p:nvPr/>
        </p:nvSpPr>
        <p:spPr>
          <a:xfrm>
            <a:off x="411480" y="6885432"/>
            <a:ext cx="2075688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8"/>
          <p:cNvSpPr/>
          <p:nvPr/>
        </p:nvSpPr>
        <p:spPr>
          <a:xfrm>
            <a:off x="493776" y="6967728"/>
            <a:ext cx="191109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A “quick” 30-second entry into a pit</a:t>
            </a:r>
            <a:endParaRPr lang="en-US" sz="900" dirty="0"/>
          </a:p>
        </p:txBody>
      </p:sp>
      <p:sp>
        <p:nvSpPr>
          <p:cNvPr id="52" name="Shape 49"/>
          <p:cNvSpPr/>
          <p:nvPr/>
        </p:nvSpPr>
        <p:spPr>
          <a:xfrm>
            <a:off x="2487168" y="6885432"/>
            <a:ext cx="2249424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0"/>
          <p:cNvSpPr/>
          <p:nvPr/>
        </p:nvSpPr>
        <p:spPr>
          <a:xfrm>
            <a:off x="2569464" y="6967728"/>
            <a:ext cx="2084832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Atmospheric asphyxiation (H2S or O2 deficiency) resulting in death.</a:t>
            </a:r>
            <a:endParaRPr lang="en-US" sz="900" dirty="0"/>
          </a:p>
        </p:txBody>
      </p:sp>
      <p:sp>
        <p:nvSpPr>
          <p:cNvPr id="54" name="Shape 51"/>
          <p:cNvSpPr/>
          <p:nvPr/>
        </p:nvSpPr>
        <p:spPr>
          <a:xfrm>
            <a:off x="4736592" y="6885432"/>
            <a:ext cx="2624328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52"/>
          <p:cNvSpPr/>
          <p:nvPr/>
        </p:nvSpPr>
        <p:spPr>
          <a:xfrm>
            <a:off x="4818888" y="6967728"/>
            <a:ext cx="245973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Physical Barriers: Lockable covers for any space deeper than 4 feet; “Buddy System” mandatory for even looking into a pit.</a:t>
            </a:r>
            <a:endParaRPr lang="en-US" sz="900" dirty="0"/>
          </a:p>
        </p:txBody>
      </p:sp>
      <p:sp>
        <p:nvSpPr>
          <p:cNvPr id="56" name="Shape 53"/>
          <p:cNvSpPr/>
          <p:nvPr/>
        </p:nvSpPr>
        <p:spPr>
          <a:xfrm>
            <a:off x="411480" y="7571232"/>
            <a:ext cx="2075688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4"/>
          <p:cNvSpPr/>
          <p:nvPr/>
        </p:nvSpPr>
        <p:spPr>
          <a:xfrm>
            <a:off x="493776" y="7653528"/>
            <a:ext cx="191109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Distraction (Checking a text while walking)</a:t>
            </a:r>
            <a:endParaRPr lang="en-US" sz="900" dirty="0"/>
          </a:p>
        </p:txBody>
      </p:sp>
      <p:sp>
        <p:nvSpPr>
          <p:cNvPr id="58" name="Shape 55"/>
          <p:cNvSpPr/>
          <p:nvPr/>
        </p:nvSpPr>
        <p:spPr>
          <a:xfrm>
            <a:off x="2487168" y="7571232"/>
            <a:ext cx="2249424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6"/>
          <p:cNvSpPr/>
          <p:nvPr/>
        </p:nvSpPr>
        <p:spPr>
          <a:xfrm>
            <a:off x="2569464" y="7653528"/>
            <a:ext cx="2084832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Forklift strike or stepping into an active “Red Zone” or “Drop Zone.”</a:t>
            </a:r>
            <a:endParaRPr lang="en-US" sz="900" dirty="0"/>
          </a:p>
        </p:txBody>
      </p:sp>
      <p:sp>
        <p:nvSpPr>
          <p:cNvPr id="60" name="Shape 57"/>
          <p:cNvSpPr/>
          <p:nvPr/>
        </p:nvSpPr>
        <p:spPr>
          <a:xfrm>
            <a:off x="4736592" y="7571232"/>
            <a:ext cx="2624328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58"/>
          <p:cNvSpPr/>
          <p:nvPr/>
        </p:nvSpPr>
        <p:spPr>
          <a:xfrm>
            <a:off x="4818888" y="7653528"/>
            <a:ext cx="245973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“Hands-Free” Walkways: Designated pedestrian paths where phone use is strictly prohibited while in motion.</a:t>
            </a:r>
            <a:endParaRPr lang="en-US" sz="900" dirty="0"/>
          </a:p>
        </p:txBody>
      </p:sp>
      <p:sp>
        <p:nvSpPr>
          <p:cNvPr id="62" name="Shape 59"/>
          <p:cNvSpPr/>
          <p:nvPr/>
        </p:nvSpPr>
        <p:spPr>
          <a:xfrm>
            <a:off x="411480" y="8257032"/>
            <a:ext cx="2075688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0"/>
          <p:cNvSpPr/>
          <p:nvPr/>
        </p:nvSpPr>
        <p:spPr>
          <a:xfrm>
            <a:off x="493776" y="8339328"/>
            <a:ext cx="191109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An unlabeled “water” bottle</a:t>
            </a:r>
            <a:endParaRPr lang="en-US" sz="900" dirty="0"/>
          </a:p>
        </p:txBody>
      </p:sp>
      <p:sp>
        <p:nvSpPr>
          <p:cNvPr id="64" name="Shape 61"/>
          <p:cNvSpPr/>
          <p:nvPr/>
        </p:nvSpPr>
        <p:spPr>
          <a:xfrm>
            <a:off x="2487168" y="8257032"/>
            <a:ext cx="2249424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2"/>
          <p:cNvSpPr/>
          <p:nvPr/>
        </p:nvSpPr>
        <p:spPr>
          <a:xfrm>
            <a:off x="2569464" y="8339328"/>
            <a:ext cx="2084832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Accidental ingestion of chemicals or caustic cleaning agents.</a:t>
            </a:r>
            <a:endParaRPr lang="en-US" sz="900" dirty="0"/>
          </a:p>
        </p:txBody>
      </p:sp>
      <p:sp>
        <p:nvSpPr>
          <p:cNvPr id="66" name="Shape 63"/>
          <p:cNvSpPr/>
          <p:nvPr/>
        </p:nvSpPr>
        <p:spPr>
          <a:xfrm>
            <a:off x="4736592" y="8257032"/>
            <a:ext cx="2624328" cy="685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64"/>
          <p:cNvSpPr/>
          <p:nvPr/>
        </p:nvSpPr>
        <p:spPr>
          <a:xfrm>
            <a:off x="4818888" y="8339328"/>
            <a:ext cx="245973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GHS “Deadly Double” Check: Policy that all secondary containers must have a GHS label, even if they contain water.</a:t>
            </a:r>
            <a:endParaRPr lang="en-US" sz="900" dirty="0"/>
          </a:p>
        </p:txBody>
      </p:sp>
      <p:sp>
        <p:nvSpPr>
          <p:cNvPr id="68" name="Shape 65"/>
          <p:cNvSpPr/>
          <p:nvPr/>
        </p:nvSpPr>
        <p:spPr>
          <a:xfrm>
            <a:off x="411480" y="8942832"/>
            <a:ext cx="2075688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6"/>
          <p:cNvSpPr/>
          <p:nvPr/>
        </p:nvSpPr>
        <p:spPr>
          <a:xfrm>
            <a:off x="493776" y="9025128"/>
            <a:ext cx="191109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Rounding a corner too fast with a cart</a:t>
            </a:r>
            <a:endParaRPr lang="en-US" sz="900" dirty="0"/>
          </a:p>
        </p:txBody>
      </p:sp>
      <p:sp>
        <p:nvSpPr>
          <p:cNvPr id="70" name="Shape 67"/>
          <p:cNvSpPr/>
          <p:nvPr/>
        </p:nvSpPr>
        <p:spPr>
          <a:xfrm>
            <a:off x="2487168" y="8942832"/>
            <a:ext cx="2249424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8"/>
          <p:cNvSpPr/>
          <p:nvPr/>
        </p:nvSpPr>
        <p:spPr>
          <a:xfrm>
            <a:off x="2569464" y="9025128"/>
            <a:ext cx="2084832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Blind-spot collision with a coworker or pedestrian.</a:t>
            </a:r>
            <a:endParaRPr lang="en-US" sz="900" dirty="0"/>
          </a:p>
        </p:txBody>
      </p:sp>
      <p:sp>
        <p:nvSpPr>
          <p:cNvPr id="72" name="Shape 69"/>
          <p:cNvSpPr/>
          <p:nvPr/>
        </p:nvSpPr>
        <p:spPr>
          <a:xfrm>
            <a:off x="4736592" y="8942832"/>
            <a:ext cx="2624328" cy="685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70"/>
          <p:cNvSpPr/>
          <p:nvPr/>
        </p:nvSpPr>
        <p:spPr>
          <a:xfrm>
            <a:off x="4818888" y="9025128"/>
            <a:ext cx="2459736" cy="521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Corner Mirrors &amp; Horns: Install convex mirrors and implement a “Stop and Honk” (or shout) protocol for all blind intersections.</a:t>
            </a:r>
            <a:endParaRPr lang="en-US" sz="900" dirty="0"/>
          </a:p>
        </p:txBody>
      </p:sp>
      <p:sp>
        <p:nvSpPr>
          <p:cNvPr id="74" name="Text 71"/>
          <p:cNvSpPr/>
          <p:nvPr/>
        </p:nvSpPr>
        <p:spPr>
          <a:xfrm>
            <a:off x="411480" y="9710928"/>
            <a:ext cx="4937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A2F46"/>
                </a:solidFill>
              </a:rPr>
              <a:t>SMALL HAZARDS  •  BIG CONSEQUENCES</a:t>
            </a:r>
            <a:endParaRPr lang="en-US" sz="850" dirty="0"/>
          </a:p>
        </p:txBody>
      </p:sp>
      <p:sp>
        <p:nvSpPr>
          <p:cNvPr id="75" name="Text 72"/>
          <p:cNvSpPr/>
          <p:nvPr/>
        </p:nvSpPr>
        <p:spPr>
          <a:xfrm>
            <a:off x="6812280" y="9710928"/>
            <a:ext cx="548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36874"/>
                </a:solidFill>
              </a:rPr>
              <a:t>1 / 4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109728"/>
          </a:xfrm>
          <a:prstGeom prst="rect">
            <a:avLst/>
          </a:prstGeom>
          <a:solidFill>
            <a:srgbClr val="FFC72C"/>
          </a:solidFill>
          <a:ln w="12700">
            <a:solidFill>
              <a:srgbClr val="FFC7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2878B8"/>
                </a:solidFill>
              </a:rPr>
              <a:t>1 • HUMAN FACTORS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411480" y="640080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A2F46"/>
                </a:solidFill>
              </a:rPr>
              <a:t>The “Little Things” in Human Factors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11480" y="1389888"/>
            <a:ext cx="5074920" cy="5669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36874"/>
                </a:solidFill>
              </a:rPr>
              <a:t>These are the invisible “little things”—the internal states that lead to external errors.</a:t>
            </a:r>
            <a:endParaRPr lang="en-US" sz="1120" dirty="0"/>
          </a:p>
        </p:txBody>
      </p:sp>
      <p:sp>
        <p:nvSpPr>
          <p:cNvPr id="6" name="Shape 4"/>
          <p:cNvSpPr/>
          <p:nvPr/>
        </p:nvSpPr>
        <p:spPr>
          <a:xfrm>
            <a:off x="5989320" y="457200"/>
            <a:ext cx="1234440" cy="123444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2878B8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1072" y="749808"/>
            <a:ext cx="640080" cy="6400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11480" y="2103120"/>
            <a:ext cx="6949440" cy="1"/>
          </a:xfrm>
          <a:prstGeom prst="line">
            <a:avLst/>
          </a:prstGeom>
          <a:noFill/>
          <a:ln w="27940">
            <a:solidFill>
              <a:srgbClr val="2878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11480" y="2468880"/>
            <a:ext cx="2075688" cy="438912"/>
          </a:xfrm>
          <a:prstGeom prst="rect">
            <a:avLst/>
          </a:prstGeom>
          <a:solidFill>
            <a:srgbClr val="2878B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84632" y="2587752"/>
            <a:ext cx="19293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THE LITTLE THING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2487168" y="2468880"/>
            <a:ext cx="2249424" cy="438912"/>
          </a:xfrm>
          <a:prstGeom prst="rect">
            <a:avLst/>
          </a:prstGeom>
          <a:solidFill>
            <a:srgbClr val="2878B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2560320" y="2587752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THE POTENTIAL MAJOR IMPACT</a:t>
            </a:r>
            <a:endParaRPr lang="en-US" sz="960" dirty="0"/>
          </a:p>
        </p:txBody>
      </p:sp>
      <p:sp>
        <p:nvSpPr>
          <p:cNvPr id="13" name="Shape 10"/>
          <p:cNvSpPr/>
          <p:nvPr/>
        </p:nvSpPr>
        <p:spPr>
          <a:xfrm>
            <a:off x="4736592" y="2468880"/>
            <a:ext cx="2624328" cy="438912"/>
          </a:xfrm>
          <a:prstGeom prst="rect">
            <a:avLst/>
          </a:prstGeom>
          <a:solidFill>
            <a:srgbClr val="2878B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809744" y="2587752"/>
            <a:ext cx="24780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PREVENTION STRATEGY</a:t>
            </a:r>
            <a:endParaRPr lang="en-US" sz="960" dirty="0"/>
          </a:p>
        </p:txBody>
      </p:sp>
      <p:sp>
        <p:nvSpPr>
          <p:cNvPr id="15" name="Shape 12"/>
          <p:cNvSpPr/>
          <p:nvPr/>
        </p:nvSpPr>
        <p:spPr>
          <a:xfrm>
            <a:off x="411480" y="2907792"/>
            <a:ext cx="2075688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93776" y="2990088"/>
            <a:ext cx="191109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A “Micro-Sleep” (Fatigue)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2487168" y="2907792"/>
            <a:ext cx="2249424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2569464" y="2990088"/>
            <a:ext cx="2084832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Loss of vehicle control or machine entanglement.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4736592" y="2907792"/>
            <a:ext cx="2624328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818888" y="2990088"/>
            <a:ext cx="245973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Fatigue Risk Management: Implement a “No Questions Asked” rest policy for workers who feel unsafe to operate.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411480" y="4325112"/>
            <a:ext cx="2075688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493776" y="4407408"/>
            <a:ext cx="191109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The “Hurry-Up” Pressure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2487168" y="4325112"/>
            <a:ext cx="2249424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2569464" y="4407408"/>
            <a:ext cx="2084832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Skipping a final safety verification (the “Last Minute Risk Assessment”).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4736592" y="4325112"/>
            <a:ext cx="2624328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4818888" y="4407408"/>
            <a:ext cx="245973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The 30-Second Pause: Mandate a 30-second pause before starting any high-risk task to “reset” the brain.</a:t>
            </a:r>
            <a:endParaRPr lang="en-US" sz="900" dirty="0"/>
          </a:p>
        </p:txBody>
      </p:sp>
      <p:sp>
        <p:nvSpPr>
          <p:cNvPr id="27" name="Shape 24"/>
          <p:cNvSpPr/>
          <p:nvPr/>
        </p:nvSpPr>
        <p:spPr>
          <a:xfrm>
            <a:off x="411480" y="5742432"/>
            <a:ext cx="2075688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493776" y="5824728"/>
            <a:ext cx="191109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“Confirmation Bias”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2487168" y="5742432"/>
            <a:ext cx="2249424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2569464" y="5824728"/>
            <a:ext cx="2084832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Ignoring a warning light because “it always does that.”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4736592" y="5742432"/>
            <a:ext cx="2624328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4818888" y="5824728"/>
            <a:ext cx="245973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Independent Verification: Have a second person verify critical readings or sensor statuses to break the bias.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411480" y="7159752"/>
            <a:ext cx="2075688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493776" y="7242048"/>
            <a:ext cx="191109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Muffled Communication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2487168" y="7159752"/>
            <a:ext cx="2249424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2569464" y="7242048"/>
            <a:ext cx="2084832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A misunderstood “Clear!” or “Stop!” leading to early machine startup.</a:t>
            </a:r>
            <a:endParaRPr lang="en-US" sz="900" dirty="0"/>
          </a:p>
        </p:txBody>
      </p:sp>
      <p:sp>
        <p:nvSpPr>
          <p:cNvPr id="37" name="Shape 34"/>
          <p:cNvSpPr/>
          <p:nvPr/>
        </p:nvSpPr>
        <p:spPr>
          <a:xfrm>
            <a:off x="4736592" y="7159752"/>
            <a:ext cx="2624328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5"/>
          <p:cNvSpPr/>
          <p:nvPr/>
        </p:nvSpPr>
        <p:spPr>
          <a:xfrm>
            <a:off x="4818888" y="7242048"/>
            <a:ext cx="245973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Closed-Loop Communication: Require the listener to repeat the instruction back to the sender before acting.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411480" y="9710928"/>
            <a:ext cx="4937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A2F46"/>
                </a:solidFill>
              </a:rPr>
              <a:t>SMALL HAZARDS  •  BIG CONSEQUENCES</a:t>
            </a:r>
            <a:endParaRPr lang="en-US" sz="850" dirty="0"/>
          </a:p>
        </p:txBody>
      </p:sp>
      <p:sp>
        <p:nvSpPr>
          <p:cNvPr id="40" name="Text 37"/>
          <p:cNvSpPr/>
          <p:nvPr/>
        </p:nvSpPr>
        <p:spPr>
          <a:xfrm>
            <a:off x="6812280" y="9710928"/>
            <a:ext cx="548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36874"/>
                </a:solidFill>
              </a:rPr>
              <a:t>2 / 4</a:t>
            </a:r>
            <a:endParaRPr lang="en-US" sz="850" dirty="0"/>
          </a:p>
        </p:txBody>
      </p:sp>
      <p:pic>
        <p:nvPicPr>
          <p:cNvPr id="44" name="Picture 43" descr="The image depicts a circular diagram with various icons representing aspects of human factors in occupational safety, such as communication, decision-making, and safety awareness.&#10;&#10;AI-generated content may be incorrect.">
            <a:extLst>
              <a:ext uri="{FF2B5EF4-FFF2-40B4-BE49-F238E27FC236}">
                <a16:creationId xmlns:a16="http://schemas.microsoft.com/office/drawing/2014/main" id="{BAFEFDA8-6D3D-DE9F-FFDC-7E5578F0B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320" y="411481"/>
            <a:ext cx="1316734" cy="131673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109728"/>
          </a:xfrm>
          <a:prstGeom prst="rect">
            <a:avLst/>
          </a:prstGeom>
          <a:solidFill>
            <a:srgbClr val="FFC72C"/>
          </a:solidFill>
          <a:ln w="12700">
            <a:solidFill>
              <a:srgbClr val="FFC7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16827B"/>
                </a:solidFill>
              </a:rPr>
              <a:t>2 • ENVIRONMENTAL &amp; TOOL MINUTIAE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411480" y="640080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A2F46"/>
                </a:solidFill>
              </a:rPr>
              <a:t>Environmental &amp; Tool Minutiae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11480" y="1389888"/>
            <a:ext cx="5074920" cy="5669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36874"/>
                </a:solidFill>
              </a:rPr>
              <a:t>These are physical items that are often dismissed as “housekeeping” rather than “life safety.”</a:t>
            </a:r>
            <a:endParaRPr lang="en-US" sz="1120" dirty="0"/>
          </a:p>
        </p:txBody>
      </p:sp>
      <p:sp>
        <p:nvSpPr>
          <p:cNvPr id="6" name="Shape 4"/>
          <p:cNvSpPr/>
          <p:nvPr/>
        </p:nvSpPr>
        <p:spPr>
          <a:xfrm>
            <a:off x="5989320" y="457200"/>
            <a:ext cx="1234440" cy="123444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16827B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1072" y="749808"/>
            <a:ext cx="640080" cy="6400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11480" y="2103120"/>
            <a:ext cx="6949440" cy="1"/>
          </a:xfrm>
          <a:prstGeom prst="line">
            <a:avLst/>
          </a:prstGeom>
          <a:noFill/>
          <a:ln w="27940">
            <a:solidFill>
              <a:srgbClr val="1682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11480" y="2468880"/>
            <a:ext cx="2075688" cy="438912"/>
          </a:xfrm>
          <a:prstGeom prst="rect">
            <a:avLst/>
          </a:prstGeom>
          <a:solidFill>
            <a:srgbClr val="16827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84632" y="2587752"/>
            <a:ext cx="19293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THE LITTLE THING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2487168" y="2468880"/>
            <a:ext cx="2249424" cy="438912"/>
          </a:xfrm>
          <a:prstGeom prst="rect">
            <a:avLst/>
          </a:prstGeom>
          <a:solidFill>
            <a:srgbClr val="16827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2560320" y="2587752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THE POTENTIAL MAJOR IMPACT</a:t>
            </a:r>
            <a:endParaRPr lang="en-US" sz="960" dirty="0"/>
          </a:p>
        </p:txBody>
      </p:sp>
      <p:sp>
        <p:nvSpPr>
          <p:cNvPr id="13" name="Shape 10"/>
          <p:cNvSpPr/>
          <p:nvPr/>
        </p:nvSpPr>
        <p:spPr>
          <a:xfrm>
            <a:off x="4736592" y="2468880"/>
            <a:ext cx="2624328" cy="438912"/>
          </a:xfrm>
          <a:prstGeom prst="rect">
            <a:avLst/>
          </a:prstGeom>
          <a:solidFill>
            <a:srgbClr val="16827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809744" y="2587752"/>
            <a:ext cx="24780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PREVENTION STRATEGY</a:t>
            </a:r>
            <a:endParaRPr lang="en-US" sz="960" dirty="0"/>
          </a:p>
        </p:txBody>
      </p:sp>
      <p:sp>
        <p:nvSpPr>
          <p:cNvPr id="15" name="Shape 12"/>
          <p:cNvSpPr/>
          <p:nvPr/>
        </p:nvSpPr>
        <p:spPr>
          <a:xfrm>
            <a:off x="411480" y="2907792"/>
            <a:ext cx="2075688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93776" y="2990088"/>
            <a:ext cx="191109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A Missing “Dead Man’s Switch”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2487168" y="2907792"/>
            <a:ext cx="2249424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2569464" y="2990088"/>
            <a:ext cx="2084832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Uncontrolled machinery if the operator becomes incapacitated.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4736592" y="2907792"/>
            <a:ext cx="2624328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818888" y="2990088"/>
            <a:ext cx="245973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Interlock Audits: Weekly functional testing of all emergency stops and presence-sensing devices.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411480" y="4325112"/>
            <a:ext cx="2075688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493776" y="4407408"/>
            <a:ext cx="191109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A 5° Temperature Drop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2487168" y="4325112"/>
            <a:ext cx="2249424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2569464" y="4407408"/>
            <a:ext cx="2084832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Reduced manual dexterity leading to dropped tools or fumbled controls.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4736592" y="4325112"/>
            <a:ext cx="2624328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4818888" y="4407408"/>
            <a:ext cx="245973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Thermal Comfort Zones: Provide hand-warmers and mandated “warm-up” breaks in cold-weather outdoor work.</a:t>
            </a:r>
            <a:endParaRPr lang="en-US" sz="900" dirty="0"/>
          </a:p>
        </p:txBody>
      </p:sp>
      <p:sp>
        <p:nvSpPr>
          <p:cNvPr id="27" name="Shape 24"/>
          <p:cNvSpPr/>
          <p:nvPr/>
        </p:nvSpPr>
        <p:spPr>
          <a:xfrm>
            <a:off x="411480" y="5742432"/>
            <a:ext cx="2075688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493776" y="5824728"/>
            <a:ext cx="191109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Expired Eye Wash Solution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2487168" y="5742432"/>
            <a:ext cx="2249424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2569464" y="5824728"/>
            <a:ext cx="2084832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Permanent eye damage or infection during a chemical emergency.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4736592" y="5742432"/>
            <a:ext cx="2624328" cy="141732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4818888" y="5824728"/>
            <a:ext cx="245973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Digital Tracking: Use QR codes on all safety stations for instant logging of expiration dates and inspections.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411480" y="7159752"/>
            <a:ext cx="2075688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493776" y="7242048"/>
            <a:ext cx="191109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Shadows/Poor Lighting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2487168" y="7159752"/>
            <a:ext cx="2249424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2569464" y="7242048"/>
            <a:ext cx="2084832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Hidden trip hazards or inability to see a moving forklift mast.</a:t>
            </a:r>
            <a:endParaRPr lang="en-US" sz="900" dirty="0"/>
          </a:p>
        </p:txBody>
      </p:sp>
      <p:sp>
        <p:nvSpPr>
          <p:cNvPr id="37" name="Shape 34"/>
          <p:cNvSpPr/>
          <p:nvPr/>
        </p:nvSpPr>
        <p:spPr>
          <a:xfrm>
            <a:off x="4736592" y="7159752"/>
            <a:ext cx="2624328" cy="141732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5"/>
          <p:cNvSpPr/>
          <p:nvPr/>
        </p:nvSpPr>
        <p:spPr>
          <a:xfrm>
            <a:off x="4818888" y="7242048"/>
            <a:ext cx="2459736" cy="12527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Lux Level Mapping: Conduct a lighting survey during night shifts to identify “dark spots” in high-traffic areas.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411480" y="9710928"/>
            <a:ext cx="4937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A2F46"/>
                </a:solidFill>
              </a:rPr>
              <a:t>SMALL HAZARDS  •  BIG CONSEQUENCES</a:t>
            </a:r>
            <a:endParaRPr lang="en-US" sz="850" dirty="0"/>
          </a:p>
        </p:txBody>
      </p:sp>
      <p:sp>
        <p:nvSpPr>
          <p:cNvPr id="40" name="Text 37"/>
          <p:cNvSpPr/>
          <p:nvPr/>
        </p:nvSpPr>
        <p:spPr>
          <a:xfrm>
            <a:off x="6812280" y="9710928"/>
            <a:ext cx="548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36874"/>
                </a:solidFill>
              </a:rPr>
              <a:t>3 / 4</a:t>
            </a:r>
            <a:endParaRPr lang="en-US" sz="850" dirty="0"/>
          </a:p>
        </p:txBody>
      </p:sp>
      <p:pic>
        <p:nvPicPr>
          <p:cNvPr id="44" name="Picture 43" descr="The image is an infographic warning about the importance of wearing safety gogglesses and eye wash station, detailing various safety measures, with a small cautionary message about expired or missing equipment.&#10;&#10;AI-generated content may be incorrect.">
            <a:extLst>
              <a:ext uri="{FF2B5EF4-FFF2-40B4-BE49-F238E27FC236}">
                <a16:creationId xmlns:a16="http://schemas.microsoft.com/office/drawing/2014/main" id="{7FBFE8D0-482F-CBDA-679F-D26AA12D2F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374" y="411480"/>
            <a:ext cx="1316736" cy="13167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109728"/>
          </a:xfrm>
          <a:prstGeom prst="rect">
            <a:avLst/>
          </a:prstGeom>
          <a:solidFill>
            <a:srgbClr val="FFC72C"/>
          </a:solidFill>
          <a:ln w="12700">
            <a:solidFill>
              <a:srgbClr val="FFC7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347472"/>
            <a:ext cx="4480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7553A6"/>
                </a:solidFill>
              </a:rPr>
              <a:t>3 • ADMINISTRATIVE “PAPER” HAZARDS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411480" y="640080"/>
            <a:ext cx="4983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A2F46"/>
                </a:solidFill>
              </a:rPr>
              <a:t>Administrative “Paper” Hazards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411480" y="1389888"/>
            <a:ext cx="5074920" cy="5669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36874"/>
                </a:solidFill>
              </a:rPr>
              <a:t>Small errors in documentation that lead to physical catastrophes.</a:t>
            </a:r>
            <a:endParaRPr lang="en-US" sz="1120" dirty="0"/>
          </a:p>
        </p:txBody>
      </p:sp>
      <p:sp>
        <p:nvSpPr>
          <p:cNvPr id="6" name="Shape 4"/>
          <p:cNvSpPr/>
          <p:nvPr/>
        </p:nvSpPr>
        <p:spPr>
          <a:xfrm>
            <a:off x="5989320" y="457200"/>
            <a:ext cx="1234440" cy="1234440"/>
          </a:xfrm>
          <a:prstGeom prst="ellipse">
            <a:avLst/>
          </a:prstGeom>
          <a:solidFill>
            <a:srgbClr val="FFFFFF"/>
          </a:solidFill>
          <a:ln w="15240">
            <a:solidFill>
              <a:srgbClr val="7553A6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1072" y="749808"/>
            <a:ext cx="640080" cy="6400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11480" y="2103120"/>
            <a:ext cx="6949440" cy="1"/>
          </a:xfrm>
          <a:prstGeom prst="line">
            <a:avLst/>
          </a:prstGeom>
          <a:noFill/>
          <a:ln w="27940">
            <a:solidFill>
              <a:srgbClr val="7553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11480" y="2514600"/>
            <a:ext cx="2075688" cy="438912"/>
          </a:xfrm>
          <a:prstGeom prst="rect">
            <a:avLst/>
          </a:prstGeom>
          <a:solidFill>
            <a:srgbClr val="7553A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84632" y="2633472"/>
            <a:ext cx="19293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THE LITTLE THING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2487168" y="2514600"/>
            <a:ext cx="2249424" cy="438912"/>
          </a:xfrm>
          <a:prstGeom prst="rect">
            <a:avLst/>
          </a:prstGeom>
          <a:solidFill>
            <a:srgbClr val="7553A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2560320" y="2633472"/>
            <a:ext cx="2103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THE POTENTIAL MAJOR IMPACT</a:t>
            </a:r>
            <a:endParaRPr lang="en-US" sz="960" dirty="0"/>
          </a:p>
        </p:txBody>
      </p:sp>
      <p:sp>
        <p:nvSpPr>
          <p:cNvPr id="13" name="Shape 10"/>
          <p:cNvSpPr/>
          <p:nvPr/>
        </p:nvSpPr>
        <p:spPr>
          <a:xfrm>
            <a:off x="4736592" y="2514600"/>
            <a:ext cx="2624328" cy="438912"/>
          </a:xfrm>
          <a:prstGeom prst="rect">
            <a:avLst/>
          </a:prstGeom>
          <a:solidFill>
            <a:srgbClr val="7553A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809744" y="2633472"/>
            <a:ext cx="247802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FFFFFF"/>
                </a:solidFill>
              </a:rPr>
              <a:t>PREVENTION STRATEGY</a:t>
            </a:r>
            <a:endParaRPr lang="en-US" sz="960" dirty="0"/>
          </a:p>
        </p:txBody>
      </p:sp>
      <p:sp>
        <p:nvSpPr>
          <p:cNvPr id="15" name="Shape 12"/>
          <p:cNvSpPr/>
          <p:nvPr/>
        </p:nvSpPr>
        <p:spPr>
          <a:xfrm>
            <a:off x="411480" y="2953512"/>
            <a:ext cx="2075688" cy="1828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93776" y="3035808"/>
            <a:ext cx="1911096" cy="1664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An Outdated SDS Sheet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2487168" y="2953512"/>
            <a:ext cx="2249424" cy="1828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2569464" y="3035808"/>
            <a:ext cx="2084832" cy="1664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First responders using the wrong neutralizing agent for a chemical spill.</a:t>
            </a:r>
            <a:endParaRPr lang="en-US" sz="900" dirty="0"/>
          </a:p>
        </p:txBody>
      </p:sp>
      <p:sp>
        <p:nvSpPr>
          <p:cNvPr id="19" name="Shape 16"/>
          <p:cNvSpPr/>
          <p:nvPr/>
        </p:nvSpPr>
        <p:spPr>
          <a:xfrm>
            <a:off x="4736592" y="2953512"/>
            <a:ext cx="2624328" cy="1828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4818888" y="3035808"/>
            <a:ext cx="2459736" cy="1664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SDS Digital Access: Move from physical binders to a cloud-based system accessible via mobile devices on the floor.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411480" y="4782312"/>
            <a:ext cx="2075688" cy="1828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493776" y="4864608"/>
            <a:ext cx="1911096" cy="1664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A “Copy-Paste” Permit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2487168" y="4782312"/>
            <a:ext cx="2249424" cy="1828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2569464" y="4864608"/>
            <a:ext cx="2084832" cy="1664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Overlooking a new hazard unique to today’s specific job site.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4736592" y="4782312"/>
            <a:ext cx="2624328" cy="1828800"/>
          </a:xfrm>
          <a:prstGeom prst="rect">
            <a:avLst/>
          </a:prstGeom>
          <a:solidFill>
            <a:srgbClr val="FFFFFF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4818888" y="4864608"/>
            <a:ext cx="2459736" cy="1664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Blank-Slate Permitting: Prohibit “re-using” permits; require workers to walk the site before signing.</a:t>
            </a:r>
            <a:endParaRPr lang="en-US" sz="900" dirty="0"/>
          </a:p>
        </p:txBody>
      </p:sp>
      <p:sp>
        <p:nvSpPr>
          <p:cNvPr id="27" name="Shape 24"/>
          <p:cNvSpPr/>
          <p:nvPr/>
        </p:nvSpPr>
        <p:spPr>
          <a:xfrm>
            <a:off x="411480" y="6611112"/>
            <a:ext cx="2075688" cy="1828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493776" y="6693408"/>
            <a:ext cx="1911096" cy="1664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b="1" dirty="0">
                <a:solidFill>
                  <a:srgbClr val="183645"/>
                </a:solidFill>
              </a:rPr>
              <a:t>Missing Training Records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2487168" y="6611112"/>
            <a:ext cx="2249424" cy="1828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2569464" y="6693408"/>
            <a:ext cx="2084832" cy="1664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An unqualified worker operating specialized equipment (e.g., an overhead crane).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4736592" y="6611112"/>
            <a:ext cx="2624328" cy="1828800"/>
          </a:xfrm>
          <a:prstGeom prst="rect">
            <a:avLst/>
          </a:prstGeom>
          <a:solidFill>
            <a:srgbClr val="F0F4F6"/>
          </a:solidFill>
          <a:ln w="8890">
            <a:solidFill>
              <a:srgbClr val="D9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4818888" y="6693408"/>
            <a:ext cx="2459736" cy="16642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536874"/>
                </a:solidFill>
              </a:rPr>
              <a:t>Badge Integration: Link equipment ignition or access to training databases (if trained, the machine starts).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411480" y="9710928"/>
            <a:ext cx="49377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A2F46"/>
                </a:solidFill>
              </a:rPr>
              <a:t>SMALL HAZARDS  •  BIG CONSEQUENCES</a:t>
            </a:r>
            <a:endParaRPr lang="en-US" sz="850" dirty="0"/>
          </a:p>
        </p:txBody>
      </p:sp>
      <p:sp>
        <p:nvSpPr>
          <p:cNvPr id="34" name="Text 31"/>
          <p:cNvSpPr/>
          <p:nvPr/>
        </p:nvSpPr>
        <p:spPr>
          <a:xfrm>
            <a:off x="6812280" y="9710928"/>
            <a:ext cx="5486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36874"/>
                </a:solidFill>
              </a:rPr>
              <a:t>4 / 4</a:t>
            </a:r>
            <a:endParaRPr lang="en-US" sz="850" dirty="0"/>
          </a:p>
        </p:txBody>
      </p:sp>
      <p:pic>
        <p:nvPicPr>
          <p:cNvPr id="38" name="Picture 37" descr="The image illustrates a diagram emphasizing the importance of updating and verifying safety data sheets and training records to ensure compliance and employee safety.&#10;&#10;AI-generated content may be incorrect.">
            <a:extLst>
              <a:ext uri="{FF2B5EF4-FFF2-40B4-BE49-F238E27FC236}">
                <a16:creationId xmlns:a16="http://schemas.microsoft.com/office/drawing/2014/main" id="{A742FC7C-5837-A163-AD7B-DB0854CFD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172" y="438912"/>
            <a:ext cx="1316736" cy="13167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1020</Words>
  <Application>Microsoft Office PowerPoint</Application>
  <PresentationFormat>Custom</PresentationFormat>
  <Paragraphs>100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High-Potential Little Things and Their Impacts</dc:title>
  <dc:subject>Illustrated safety infographic</dc:subject>
  <dc:creator>Comer, Stephen</dc:creator>
  <cp:lastModifiedBy>Comer, Stephen</cp:lastModifiedBy>
  <cp:revision>3</cp:revision>
  <dcterms:created xsi:type="dcterms:W3CDTF">2026-09-14T12:44:00Z</dcterms:created>
  <dcterms:modified xsi:type="dcterms:W3CDTF">2026-09-14T19:44:54Z</dcterms:modified>
</cp:coreProperties>
</file>