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8" d="100"/>
          <a:sy n="108" d="100"/>
        </p:scale>
        <p:origin x="10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Pastern" userId="cc5a881afb6308e5" providerId="LiveId" clId="{B0962D7F-0988-4DC7-9E8B-BC05291C0785}"/>
    <pc:docChg chg="undo custSel modSld">
      <pc:chgData name="Jennifer Pastern" userId="cc5a881afb6308e5" providerId="LiveId" clId="{B0962D7F-0988-4DC7-9E8B-BC05291C0785}" dt="2026-09-12T16:52:51.094" v="8" actId="1076"/>
      <pc:docMkLst>
        <pc:docMk/>
      </pc:docMkLst>
      <pc:sldChg chg="modSp mod">
        <pc:chgData name="Jennifer Pastern" userId="cc5a881afb6308e5" providerId="LiveId" clId="{B0962D7F-0988-4DC7-9E8B-BC05291C0785}" dt="2026-09-12T16:52:51.094" v="8" actId="1076"/>
        <pc:sldMkLst>
          <pc:docMk/>
          <pc:sldMk cId="0" sldId="261"/>
        </pc:sldMkLst>
        <pc:spChg chg="mod">
          <ac:chgData name="Jennifer Pastern" userId="cc5a881afb6308e5" providerId="LiveId" clId="{B0962D7F-0988-4DC7-9E8B-BC05291C0785}" dt="2026-09-12T16:52:16.697" v="1" actId="1076"/>
          <ac:spMkLst>
            <pc:docMk/>
            <pc:sldMk cId="0" sldId="261"/>
            <ac:spMk id="2" creationId="{00000000-0000-0000-0000-000000000000}"/>
          </ac:spMkLst>
        </pc:spChg>
        <pc:spChg chg="mod">
          <ac:chgData name="Jennifer Pastern" userId="cc5a881afb6308e5" providerId="LiveId" clId="{B0962D7F-0988-4DC7-9E8B-BC05291C0785}" dt="2026-09-12T16:52:26.900" v="2" actId="1076"/>
          <ac:spMkLst>
            <pc:docMk/>
            <pc:sldMk cId="0" sldId="261"/>
            <ac:spMk id="18" creationId="{00000000-0000-0000-0000-000000000000}"/>
          </ac:spMkLst>
        </pc:spChg>
        <pc:spChg chg="mod">
          <ac:chgData name="Jennifer Pastern" userId="cc5a881afb6308e5" providerId="LiveId" clId="{B0962D7F-0988-4DC7-9E8B-BC05291C0785}" dt="2026-09-12T16:52:31.265" v="3" actId="1076"/>
          <ac:spMkLst>
            <pc:docMk/>
            <pc:sldMk cId="0" sldId="261"/>
            <ac:spMk id="19" creationId="{00000000-0000-0000-0000-000000000000}"/>
          </ac:spMkLst>
        </pc:spChg>
        <pc:spChg chg="mod">
          <ac:chgData name="Jennifer Pastern" userId="cc5a881afb6308e5" providerId="LiveId" clId="{B0962D7F-0988-4DC7-9E8B-BC05291C0785}" dt="2026-09-12T16:52:34.091" v="4" actId="1076"/>
          <ac:spMkLst>
            <pc:docMk/>
            <pc:sldMk cId="0" sldId="261"/>
            <ac:spMk id="25" creationId="{00000000-0000-0000-0000-000000000000}"/>
          </ac:spMkLst>
        </pc:spChg>
        <pc:spChg chg="mod">
          <ac:chgData name="Jennifer Pastern" userId="cc5a881afb6308e5" providerId="LiveId" clId="{B0962D7F-0988-4DC7-9E8B-BC05291C0785}" dt="2026-09-12T16:52:38.279" v="5" actId="1076"/>
          <ac:spMkLst>
            <pc:docMk/>
            <pc:sldMk cId="0" sldId="261"/>
            <ac:spMk id="91" creationId="{00000000-0000-0000-0000-000000000000}"/>
          </ac:spMkLst>
        </pc:spChg>
        <pc:spChg chg="mod">
          <ac:chgData name="Jennifer Pastern" userId="cc5a881afb6308e5" providerId="LiveId" clId="{B0962D7F-0988-4DC7-9E8B-BC05291C0785}" dt="2026-09-12T16:52:51.094" v="8" actId="1076"/>
          <ac:spMkLst>
            <pc:docMk/>
            <pc:sldMk cId="0" sldId="261"/>
            <ac:spMk id="92" creationId="{00000000-0000-0000-0000-000000000000}"/>
          </ac:spMkLst>
        </pc:spChg>
        <pc:spChg chg="mod">
          <ac:chgData name="Jennifer Pastern" userId="cc5a881afb6308e5" providerId="LiveId" clId="{B0962D7F-0988-4DC7-9E8B-BC05291C0785}" dt="2026-09-12T16:52:42.971" v="6" actId="1076"/>
          <ac:spMkLst>
            <pc:docMk/>
            <pc:sldMk cId="0" sldId="261"/>
            <ac:spMk id="93" creationId="{00000000-0000-0000-0000-000000000000}"/>
          </ac:spMkLst>
        </pc:spChg>
        <pc:spChg chg="mod">
          <ac:chgData name="Jennifer Pastern" userId="cc5a881afb6308e5" providerId="LiveId" clId="{B0962D7F-0988-4DC7-9E8B-BC05291C0785}" dt="2026-09-12T16:52:45.257" v="7" actId="1076"/>
          <ac:spMkLst>
            <pc:docMk/>
            <pc:sldMk cId="0" sldId="261"/>
            <ac:spMk id="9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636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introduce the resource. Emphasize that the purpose is not to add paperwork. The purpose is to make hazard reporting practical and visible, and to reinforce employee participation in safety.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notes: This card can be distributed as a printed handout, laminated card, toolbox-talk aid, or webpage download. The front tells employees what to report. The back tells them what to do next.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Customizer notes: Replace the logo field with your site or company logo if desired. Keep the Safety Squad logo on references/cover where needed, but allow companies to add their own reporting system, QR code, contact names, and hazards.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facilitator talk track: Start by asking the team to name one hazard people sometimes walk past because they assume someone else will fix it. Keep the tone blame-free. The point is ownership of the handoff, not ownership of the entire repair. Employees should secure only when safe and within their training and authority.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Customization guide notes: The card should reflect the company’s actual reporting process. Avoid creating a card that tells employees to do tasks outside their training, authority, or PPE.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Webpage notes: Place this as a resource tile in the toolkit section, near the pocket safety cards. Show the front of the card as the visual preview and provide the editable PowerPoint download.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notes: This slide can stay hidden or remain at the end. Before publishing or distribution, verify the source links and your internal reporting process.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See It, Own It Hazard Cards</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Customizable reporting tool for Carolina Star sites and safety-seeking companies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Text 7"/>
          <p:cNvSpPr/>
          <p:nvPr/>
        </p:nvSpPr>
        <p:spPr>
          <a:xfrm>
            <a:off x="548640" y="1417320"/>
            <a:ext cx="5394960" cy="457200"/>
          </a:xfrm>
          <a:prstGeom prst="rect">
            <a:avLst/>
          </a:prstGeom>
          <a:noFill/>
          <a:ln/>
        </p:spPr>
        <p:txBody>
          <a:bodyPr wrap="square" lIns="508" tIns="508" rIns="508" bIns="508" rtlCol="0" anchor="t">
            <a:normAutofit/>
          </a:bodyPr>
          <a:lstStyle/>
          <a:p>
            <a:pPr marL="0" indent="0" algn="l">
              <a:buNone/>
            </a:pPr>
            <a:r>
              <a:rPr lang="en-US" sz="2900" b="1" dirty="0">
                <a:solidFill>
                  <a:srgbClr val="072B48"/>
                </a:solidFill>
                <a:latin typeface="Aptos" pitchFamily="34" charset="0"/>
                <a:ea typeface="Aptos" pitchFamily="34" charset="-122"/>
                <a:cs typeface="Aptos" pitchFamily="34" charset="-120"/>
              </a:rPr>
              <a:t>Make hazard reporting concrete.</a:t>
            </a:r>
            <a:endParaRPr lang="en-US" sz="2900" dirty="0"/>
          </a:p>
        </p:txBody>
      </p:sp>
      <p:sp>
        <p:nvSpPr>
          <p:cNvPr id="11" name="Text 8"/>
          <p:cNvSpPr/>
          <p:nvPr/>
        </p:nvSpPr>
        <p:spPr>
          <a:xfrm>
            <a:off x="566928" y="2039112"/>
            <a:ext cx="5440680" cy="594360"/>
          </a:xfrm>
          <a:prstGeom prst="rect">
            <a:avLst/>
          </a:prstGeom>
          <a:noFill/>
          <a:ln/>
        </p:spPr>
        <p:txBody>
          <a:bodyPr wrap="square" lIns="508" tIns="508" rIns="508" bIns="508" rtlCol="0" anchor="t">
            <a:normAutofit/>
          </a:bodyPr>
          <a:lstStyle/>
          <a:p>
            <a:pPr marL="0" indent="0" algn="l">
              <a:buNone/>
            </a:pPr>
            <a:r>
              <a:rPr lang="en-US" sz="1400" dirty="0">
                <a:solidFill>
                  <a:srgbClr val="111820"/>
                </a:solidFill>
                <a:latin typeface="Aptos" pitchFamily="34" charset="0"/>
                <a:ea typeface="Aptos" pitchFamily="34" charset="-122"/>
                <a:cs typeface="Aptos" pitchFamily="34" charset="-120"/>
              </a:rPr>
              <a:t>This toolkit turns “someone should handle that” into a simple, repeatable path: see it, secure it if safe, report it, and verify the handoff.</a:t>
            </a:r>
            <a:endParaRPr lang="en-US" sz="1400" dirty="0"/>
          </a:p>
        </p:txBody>
      </p:sp>
      <p:sp>
        <p:nvSpPr>
          <p:cNvPr id="12" name="Shape 9"/>
          <p:cNvSpPr/>
          <p:nvPr/>
        </p:nvSpPr>
        <p:spPr>
          <a:xfrm>
            <a:off x="594360" y="2971800"/>
            <a:ext cx="2377440" cy="502920"/>
          </a:xfrm>
          <a:prstGeom prst="roundRect">
            <a:avLst>
              <a:gd name="adj" fmla="val 16364"/>
            </a:avLst>
          </a:prstGeom>
          <a:solidFill>
            <a:srgbClr val="F7BE1C"/>
          </a:solidFill>
          <a:ln w="12700">
            <a:solidFill>
              <a:srgbClr val="F7BE1C"/>
            </a:solidFill>
            <a:prstDash val="solid"/>
          </a:ln>
        </p:spPr>
        <p:txBody>
          <a:bodyPr/>
          <a:lstStyle/>
          <a:p>
            <a:endParaRPr lang="en-US"/>
          </a:p>
        </p:txBody>
      </p:sp>
      <p:sp>
        <p:nvSpPr>
          <p:cNvPr id="13" name="Text 10"/>
          <p:cNvSpPr/>
          <p:nvPr/>
        </p:nvSpPr>
        <p:spPr>
          <a:xfrm>
            <a:off x="877824" y="3136392"/>
            <a:ext cx="1828800" cy="118872"/>
          </a:xfrm>
          <a:prstGeom prst="rect">
            <a:avLst/>
          </a:prstGeom>
          <a:noFill/>
          <a:ln/>
        </p:spPr>
        <p:txBody>
          <a:bodyPr wrap="square" lIns="508" tIns="508" rIns="508" bIns="508" rtlCol="0" anchor="t">
            <a:normAutofit/>
          </a:bodyPr>
          <a:lstStyle/>
          <a:p>
            <a:pPr marL="0" indent="0" algn="ctr">
              <a:buNone/>
            </a:pPr>
            <a:r>
              <a:rPr lang="en-US" sz="1100" b="1" dirty="0">
                <a:solidFill>
                  <a:srgbClr val="04192B"/>
                </a:solidFill>
                <a:latin typeface="Aptos" pitchFamily="34" charset="0"/>
                <a:ea typeface="Aptos" pitchFamily="34" charset="-122"/>
                <a:cs typeface="Aptos" pitchFamily="34" charset="-120"/>
              </a:rPr>
              <a:t>Field-ready</a:t>
            </a:r>
            <a:endParaRPr lang="en-US" sz="1100" dirty="0"/>
          </a:p>
        </p:txBody>
      </p:sp>
      <p:sp>
        <p:nvSpPr>
          <p:cNvPr id="14" name="Shape 11"/>
          <p:cNvSpPr/>
          <p:nvPr/>
        </p:nvSpPr>
        <p:spPr>
          <a:xfrm>
            <a:off x="3154680" y="2971800"/>
            <a:ext cx="2377440" cy="502920"/>
          </a:xfrm>
          <a:prstGeom prst="roundRect">
            <a:avLst>
              <a:gd name="adj" fmla="val 16364"/>
            </a:avLst>
          </a:prstGeom>
          <a:solidFill>
            <a:srgbClr val="072B48"/>
          </a:solidFill>
          <a:ln w="12700">
            <a:solidFill>
              <a:srgbClr val="072B48"/>
            </a:solidFill>
            <a:prstDash val="solid"/>
          </a:ln>
        </p:spPr>
        <p:txBody>
          <a:bodyPr/>
          <a:lstStyle/>
          <a:p>
            <a:endParaRPr lang="en-US"/>
          </a:p>
        </p:txBody>
      </p:sp>
      <p:sp>
        <p:nvSpPr>
          <p:cNvPr id="15" name="Text 12"/>
          <p:cNvSpPr/>
          <p:nvPr/>
        </p:nvSpPr>
        <p:spPr>
          <a:xfrm>
            <a:off x="3438144" y="3136392"/>
            <a:ext cx="1828800" cy="118872"/>
          </a:xfrm>
          <a:prstGeom prst="rect">
            <a:avLst/>
          </a:prstGeom>
          <a:noFill/>
          <a:ln/>
        </p:spPr>
        <p:txBody>
          <a:bodyPr wrap="square" lIns="508" tIns="508" rIns="508" bIns="508"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QR-ready</a:t>
            </a:r>
            <a:endParaRPr lang="en-US" sz="1100" dirty="0"/>
          </a:p>
        </p:txBody>
      </p:sp>
      <p:sp>
        <p:nvSpPr>
          <p:cNvPr id="16" name="Shape 13"/>
          <p:cNvSpPr/>
          <p:nvPr/>
        </p:nvSpPr>
        <p:spPr>
          <a:xfrm>
            <a:off x="5715000" y="2971800"/>
            <a:ext cx="2377440" cy="502920"/>
          </a:xfrm>
          <a:prstGeom prst="roundRect">
            <a:avLst>
              <a:gd name="adj" fmla="val 16364"/>
            </a:avLst>
          </a:prstGeom>
          <a:solidFill>
            <a:srgbClr val="DDEFF8"/>
          </a:solidFill>
          <a:ln w="12700">
            <a:solidFill>
              <a:srgbClr val="DDEFF8"/>
            </a:solidFill>
            <a:prstDash val="solid"/>
          </a:ln>
        </p:spPr>
        <p:txBody>
          <a:bodyPr/>
          <a:lstStyle/>
          <a:p>
            <a:endParaRPr lang="en-US"/>
          </a:p>
        </p:txBody>
      </p:sp>
      <p:sp>
        <p:nvSpPr>
          <p:cNvPr id="17" name="Text 14"/>
          <p:cNvSpPr/>
          <p:nvPr/>
        </p:nvSpPr>
        <p:spPr>
          <a:xfrm>
            <a:off x="5998464" y="3136392"/>
            <a:ext cx="1828800" cy="118872"/>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Editable</a:t>
            </a:r>
            <a:endParaRPr lang="en-US" sz="1100" dirty="0"/>
          </a:p>
        </p:txBody>
      </p:sp>
      <p:sp>
        <p:nvSpPr>
          <p:cNvPr id="18" name="Shape 15"/>
          <p:cNvSpPr/>
          <p:nvPr/>
        </p:nvSpPr>
        <p:spPr>
          <a:xfrm>
            <a:off x="6720840" y="1234440"/>
            <a:ext cx="4709160" cy="5623560"/>
          </a:xfrm>
          <a:prstGeom prst="roundRect">
            <a:avLst>
              <a:gd name="adj" fmla="val 2330"/>
            </a:avLst>
          </a:prstGeom>
          <a:solidFill>
            <a:srgbClr val="FFFFFF"/>
          </a:solidFill>
          <a:ln w="20320">
            <a:solidFill>
              <a:srgbClr val="072B48"/>
            </a:solidFill>
            <a:prstDash val="solid"/>
          </a:ln>
        </p:spPr>
        <p:txBody>
          <a:bodyPr/>
          <a:lstStyle/>
          <a:p>
            <a:endParaRPr lang="en-US"/>
          </a:p>
        </p:txBody>
      </p:sp>
      <p:sp>
        <p:nvSpPr>
          <p:cNvPr id="19" name="Shape 16"/>
          <p:cNvSpPr/>
          <p:nvPr/>
        </p:nvSpPr>
        <p:spPr>
          <a:xfrm>
            <a:off x="6720840" y="1234440"/>
            <a:ext cx="4709160" cy="1298448"/>
          </a:xfrm>
          <a:prstGeom prst="roundRect">
            <a:avLst>
              <a:gd name="adj" fmla="val 8451"/>
            </a:avLst>
          </a:prstGeom>
          <a:solidFill>
            <a:srgbClr val="072B48"/>
          </a:solidFill>
          <a:ln w="12700">
            <a:solidFill>
              <a:srgbClr val="072B48">
                <a:alpha val="0"/>
              </a:srgbClr>
            </a:solidFill>
            <a:prstDash val="solid"/>
          </a:ln>
        </p:spPr>
        <p:txBody>
          <a:bodyPr/>
          <a:lstStyle/>
          <a:p>
            <a:endParaRPr lang="en-US"/>
          </a:p>
        </p:txBody>
      </p:sp>
      <p:pic>
        <p:nvPicPr>
          <p:cNvPr id="20" name="Image 1" descr="/mnt/data/Carolina_Star_Safety_Squad_Logo_small.png"/>
          <p:cNvPicPr>
            <a:picLocks noChangeAspect="1"/>
          </p:cNvPicPr>
          <p:nvPr/>
        </p:nvPicPr>
        <p:blipFill>
          <a:blip r:embed="rId3"/>
          <a:stretch>
            <a:fillRect/>
          </a:stretch>
        </p:blipFill>
        <p:spPr>
          <a:xfrm>
            <a:off x="7019665" y="1362456"/>
            <a:ext cx="947687" cy="804672"/>
          </a:xfrm>
          <a:prstGeom prst="rect">
            <a:avLst/>
          </a:prstGeom>
        </p:spPr>
      </p:pic>
      <p:sp>
        <p:nvSpPr>
          <p:cNvPr id="21" name="Shape 17"/>
          <p:cNvSpPr/>
          <p:nvPr/>
        </p:nvSpPr>
        <p:spPr>
          <a:xfrm>
            <a:off x="8567928" y="1389888"/>
            <a:ext cx="2331720" cy="658368"/>
          </a:xfrm>
          <a:prstGeom prst="roundRect">
            <a:avLst>
              <a:gd name="adj" fmla="val 8333"/>
            </a:avLst>
          </a:prstGeom>
          <a:solidFill>
            <a:srgbClr val="F7BE1C"/>
          </a:solidFill>
          <a:ln w="12700">
            <a:solidFill>
              <a:srgbClr val="F7BE1C">
                <a:alpha val="0"/>
              </a:srgbClr>
            </a:solidFill>
            <a:prstDash val="solid"/>
          </a:ln>
        </p:spPr>
        <p:txBody>
          <a:bodyPr/>
          <a:lstStyle/>
          <a:p>
            <a:endParaRPr lang="en-US"/>
          </a:p>
        </p:txBody>
      </p:sp>
      <p:sp>
        <p:nvSpPr>
          <p:cNvPr id="22" name="Text 18"/>
          <p:cNvSpPr/>
          <p:nvPr/>
        </p:nvSpPr>
        <p:spPr>
          <a:xfrm>
            <a:off x="8714232" y="1408176"/>
            <a:ext cx="2011680" cy="256032"/>
          </a:xfrm>
          <a:prstGeom prst="rect">
            <a:avLst/>
          </a:prstGeom>
          <a:noFill/>
          <a:ln/>
        </p:spPr>
        <p:txBody>
          <a:bodyPr wrap="square" lIns="508" tIns="508" rIns="508" bIns="508" rtlCol="0" anchor="t">
            <a:normAutofit/>
          </a:bodyPr>
          <a:lstStyle/>
          <a:p>
            <a:pPr marL="0" indent="0" algn="ctr">
              <a:buNone/>
            </a:pPr>
            <a:r>
              <a:rPr lang="en-US" sz="2400" b="1" dirty="0">
                <a:solidFill>
                  <a:srgbClr val="072B48"/>
                </a:solidFill>
                <a:latin typeface="Aptos Display" pitchFamily="34" charset="0"/>
                <a:ea typeface="Aptos Display" pitchFamily="34" charset="-122"/>
                <a:cs typeface="Aptos Display" pitchFamily="34" charset="-120"/>
              </a:rPr>
              <a:t>SEE IT,</a:t>
            </a:r>
            <a:endParaRPr lang="en-US" sz="2400" dirty="0"/>
          </a:p>
        </p:txBody>
      </p:sp>
      <p:sp>
        <p:nvSpPr>
          <p:cNvPr id="23" name="Text 19"/>
          <p:cNvSpPr/>
          <p:nvPr/>
        </p:nvSpPr>
        <p:spPr>
          <a:xfrm>
            <a:off x="8769096" y="1700784"/>
            <a:ext cx="1920240" cy="228600"/>
          </a:xfrm>
          <a:prstGeom prst="rect">
            <a:avLst/>
          </a:prstGeom>
          <a:noFill/>
          <a:ln/>
        </p:spPr>
        <p:txBody>
          <a:bodyPr wrap="square" lIns="508" tIns="508" rIns="508" bIns="508" rtlCol="0" anchor="t">
            <a:normAutofit/>
          </a:bodyPr>
          <a:lstStyle/>
          <a:p>
            <a:pPr marL="0" indent="0" algn="ctr">
              <a:buNone/>
            </a:pPr>
            <a:r>
              <a:rPr lang="en-US" sz="2200" b="1" dirty="0">
                <a:solidFill>
                  <a:srgbClr val="072B48"/>
                </a:solidFill>
                <a:latin typeface="Aptos" pitchFamily="34" charset="0"/>
                <a:ea typeface="Aptos" pitchFamily="34" charset="-122"/>
                <a:cs typeface="Aptos" pitchFamily="34" charset="-120"/>
              </a:rPr>
              <a:t>OWN IT</a:t>
            </a:r>
            <a:endParaRPr lang="en-US" sz="2200" dirty="0"/>
          </a:p>
        </p:txBody>
      </p:sp>
      <p:sp>
        <p:nvSpPr>
          <p:cNvPr id="24" name="Text 20"/>
          <p:cNvSpPr/>
          <p:nvPr/>
        </p:nvSpPr>
        <p:spPr>
          <a:xfrm>
            <a:off x="8631936" y="2139696"/>
            <a:ext cx="2194560" cy="146304"/>
          </a:xfrm>
          <a:prstGeom prst="rect">
            <a:avLst/>
          </a:prstGeom>
          <a:noFill/>
          <a:ln/>
        </p:spPr>
        <p:txBody>
          <a:bodyPr wrap="square" lIns="508" tIns="508" rIns="508" bIns="508" rtlCol="0" anchor="t">
            <a:normAutofit/>
          </a:bodyPr>
          <a:lstStyle/>
          <a:p>
            <a:pPr marL="0" indent="0" algn="ctr">
              <a:buNone/>
            </a:pPr>
            <a:r>
              <a:rPr lang="en-US" sz="590" b="1" dirty="0">
                <a:solidFill>
                  <a:srgbClr val="FFFFFF"/>
                </a:solidFill>
                <a:latin typeface="Aptos" pitchFamily="34" charset="0"/>
                <a:ea typeface="Aptos" pitchFamily="34" charset="-122"/>
                <a:cs typeface="Aptos" pitchFamily="34" charset="-120"/>
              </a:rPr>
              <a:t>IT'S THE LITTLE THINGS...UNTIL IT'S EVERYTHING.</a:t>
            </a:r>
            <a:endParaRPr lang="en-US" sz="590" dirty="0"/>
          </a:p>
        </p:txBody>
      </p:sp>
      <p:sp>
        <p:nvSpPr>
          <p:cNvPr id="25" name="Shape 21"/>
          <p:cNvSpPr/>
          <p:nvPr/>
        </p:nvSpPr>
        <p:spPr>
          <a:xfrm>
            <a:off x="6922008" y="2679192"/>
            <a:ext cx="4315968" cy="329184"/>
          </a:xfrm>
          <a:prstGeom prst="roundRect">
            <a:avLst>
              <a:gd name="adj" fmla="val 13889"/>
            </a:avLst>
          </a:prstGeom>
          <a:solidFill>
            <a:srgbClr val="F7BE1C"/>
          </a:solidFill>
          <a:ln w="12700">
            <a:solidFill>
              <a:srgbClr val="F7BE1C">
                <a:alpha val="0"/>
              </a:srgbClr>
            </a:solidFill>
            <a:prstDash val="solid"/>
          </a:ln>
        </p:spPr>
        <p:txBody>
          <a:bodyPr/>
          <a:lstStyle/>
          <a:p>
            <a:endParaRPr lang="en-US"/>
          </a:p>
        </p:txBody>
      </p:sp>
      <p:sp>
        <p:nvSpPr>
          <p:cNvPr id="26" name="Text 22"/>
          <p:cNvSpPr/>
          <p:nvPr/>
        </p:nvSpPr>
        <p:spPr>
          <a:xfrm>
            <a:off x="7068312" y="2761488"/>
            <a:ext cx="3200400" cy="118872"/>
          </a:xfrm>
          <a:prstGeom prst="rect">
            <a:avLst/>
          </a:prstGeom>
          <a:noFill/>
          <a:ln/>
        </p:spPr>
        <p:txBody>
          <a:bodyPr wrap="square" lIns="508" tIns="508" rIns="508" bIns="508" rtlCol="0" anchor="t">
            <a:normAutofit/>
          </a:bodyPr>
          <a:lstStyle/>
          <a:p>
            <a:pPr marL="0" indent="0" algn="l">
              <a:buNone/>
            </a:pPr>
            <a:r>
              <a:rPr lang="en-US" sz="1050" b="1" dirty="0">
                <a:solidFill>
                  <a:srgbClr val="072B48"/>
                </a:solidFill>
                <a:latin typeface="Aptos" pitchFamily="34" charset="0"/>
                <a:ea typeface="Aptos" pitchFamily="34" charset="-122"/>
                <a:cs typeface="Aptos" pitchFamily="34" charset="-120"/>
              </a:rPr>
              <a:t>COMMON HAZARDS TO REPORT</a:t>
            </a:r>
            <a:endParaRPr lang="en-US" sz="1050" dirty="0"/>
          </a:p>
        </p:txBody>
      </p:sp>
      <p:sp>
        <p:nvSpPr>
          <p:cNvPr id="27" name="Text 23"/>
          <p:cNvSpPr/>
          <p:nvPr/>
        </p:nvSpPr>
        <p:spPr>
          <a:xfrm>
            <a:off x="9966960" y="2788920"/>
            <a:ext cx="1051560" cy="91440"/>
          </a:xfrm>
          <a:prstGeom prst="rect">
            <a:avLst/>
          </a:prstGeom>
          <a:noFill/>
          <a:ln/>
        </p:spPr>
        <p:txBody>
          <a:bodyPr wrap="square" lIns="508" tIns="508" rIns="508" bIns="508" rtlCol="0" anchor="t">
            <a:normAutofit/>
          </a:bodyPr>
          <a:lstStyle/>
          <a:p>
            <a:pPr marL="0" indent="0" algn="r">
              <a:buNone/>
            </a:pPr>
            <a:r>
              <a:rPr lang="en-US" sz="540" b="1" dirty="0">
                <a:solidFill>
                  <a:srgbClr val="072B48"/>
                </a:solidFill>
                <a:latin typeface="Aptos" pitchFamily="34" charset="0"/>
                <a:ea typeface="Aptos" pitchFamily="34" charset="-122"/>
                <a:cs typeface="Aptos" pitchFamily="34" charset="-120"/>
              </a:rPr>
              <a:t>CUSTOMIZE FOR YOUR SITE</a:t>
            </a:r>
            <a:endParaRPr lang="en-US" sz="540" dirty="0"/>
          </a:p>
        </p:txBody>
      </p:sp>
      <p:sp>
        <p:nvSpPr>
          <p:cNvPr id="28" name="Shape 24"/>
          <p:cNvSpPr/>
          <p:nvPr/>
        </p:nvSpPr>
        <p:spPr>
          <a:xfrm>
            <a:off x="6976872" y="317296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29" name="Shape 25"/>
          <p:cNvSpPr/>
          <p:nvPr/>
        </p:nvSpPr>
        <p:spPr>
          <a:xfrm>
            <a:off x="7050024" y="324612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0" name="Text 26"/>
          <p:cNvSpPr/>
          <p:nvPr/>
        </p:nvSpPr>
        <p:spPr>
          <a:xfrm>
            <a:off x="7104888" y="336499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1" name="Shape 27"/>
          <p:cNvSpPr/>
          <p:nvPr/>
        </p:nvSpPr>
        <p:spPr>
          <a:xfrm>
            <a:off x="7068312" y="366674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2" name="Text 28"/>
          <p:cNvSpPr/>
          <p:nvPr/>
        </p:nvSpPr>
        <p:spPr>
          <a:xfrm>
            <a:off x="7104888" y="3758184"/>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33" name="Text 29"/>
          <p:cNvSpPr/>
          <p:nvPr/>
        </p:nvSpPr>
        <p:spPr>
          <a:xfrm>
            <a:off x="7543800" y="363016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SPILLS / LEAKS</a:t>
            </a:r>
            <a:endParaRPr lang="en-US" sz="690" dirty="0"/>
          </a:p>
        </p:txBody>
      </p:sp>
      <p:sp>
        <p:nvSpPr>
          <p:cNvPr id="34" name="Text 30"/>
          <p:cNvSpPr/>
          <p:nvPr/>
        </p:nvSpPr>
        <p:spPr>
          <a:xfrm>
            <a:off x="7543800" y="381304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fluids on floors, equipment, docks, or outdoor areas</a:t>
            </a:r>
            <a:endParaRPr lang="en-US" sz="550" dirty="0"/>
          </a:p>
        </p:txBody>
      </p:sp>
      <p:sp>
        <p:nvSpPr>
          <p:cNvPr id="35" name="Shape 31"/>
          <p:cNvSpPr/>
          <p:nvPr/>
        </p:nvSpPr>
        <p:spPr>
          <a:xfrm>
            <a:off x="8467344" y="317296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36" name="Shape 32"/>
          <p:cNvSpPr/>
          <p:nvPr/>
        </p:nvSpPr>
        <p:spPr>
          <a:xfrm>
            <a:off x="8540496" y="324612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7" name="Text 33"/>
          <p:cNvSpPr/>
          <p:nvPr/>
        </p:nvSpPr>
        <p:spPr>
          <a:xfrm>
            <a:off x="8595360" y="336499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8" name="Shape 34"/>
          <p:cNvSpPr/>
          <p:nvPr/>
        </p:nvSpPr>
        <p:spPr>
          <a:xfrm>
            <a:off x="8558784" y="366674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9" name="Text 35"/>
          <p:cNvSpPr/>
          <p:nvPr/>
        </p:nvSpPr>
        <p:spPr>
          <a:xfrm>
            <a:off x="8595360" y="375818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0" name="Text 36"/>
          <p:cNvSpPr/>
          <p:nvPr/>
        </p:nvSpPr>
        <p:spPr>
          <a:xfrm>
            <a:off x="9034272" y="363016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DAMAGED EQUIPMENT</a:t>
            </a:r>
            <a:endParaRPr lang="en-US" sz="690" dirty="0"/>
          </a:p>
        </p:txBody>
      </p:sp>
      <p:sp>
        <p:nvSpPr>
          <p:cNvPr id="41" name="Text 37"/>
          <p:cNvSpPr/>
          <p:nvPr/>
        </p:nvSpPr>
        <p:spPr>
          <a:xfrm>
            <a:off x="9034272" y="381304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broken guards, missing covers, damaged tools or PPE</a:t>
            </a:r>
            <a:endParaRPr lang="en-US" sz="550" dirty="0"/>
          </a:p>
        </p:txBody>
      </p:sp>
      <p:sp>
        <p:nvSpPr>
          <p:cNvPr id="42" name="Shape 38"/>
          <p:cNvSpPr/>
          <p:nvPr/>
        </p:nvSpPr>
        <p:spPr>
          <a:xfrm>
            <a:off x="9957816" y="317296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43" name="Shape 39"/>
          <p:cNvSpPr/>
          <p:nvPr/>
        </p:nvSpPr>
        <p:spPr>
          <a:xfrm>
            <a:off x="10030968" y="324612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44" name="Text 40"/>
          <p:cNvSpPr/>
          <p:nvPr/>
        </p:nvSpPr>
        <p:spPr>
          <a:xfrm>
            <a:off x="10085832" y="336499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45" name="Shape 41"/>
          <p:cNvSpPr/>
          <p:nvPr/>
        </p:nvSpPr>
        <p:spPr>
          <a:xfrm>
            <a:off x="10049256" y="366674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46" name="Text 42"/>
          <p:cNvSpPr/>
          <p:nvPr/>
        </p:nvSpPr>
        <p:spPr>
          <a:xfrm>
            <a:off x="10085832" y="375818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7" name="Text 43"/>
          <p:cNvSpPr/>
          <p:nvPr/>
        </p:nvSpPr>
        <p:spPr>
          <a:xfrm>
            <a:off x="10524744" y="363016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TRIP HAZARDS</a:t>
            </a:r>
            <a:endParaRPr lang="en-US" sz="690" dirty="0"/>
          </a:p>
        </p:txBody>
      </p:sp>
      <p:sp>
        <p:nvSpPr>
          <p:cNvPr id="48" name="Text 44"/>
          <p:cNvSpPr/>
          <p:nvPr/>
        </p:nvSpPr>
        <p:spPr>
          <a:xfrm>
            <a:off x="10524744" y="381304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cords, hoses, clutter, uneven surfaces, open drawers</a:t>
            </a:r>
            <a:endParaRPr lang="en-US" sz="550" dirty="0"/>
          </a:p>
        </p:txBody>
      </p:sp>
      <p:sp>
        <p:nvSpPr>
          <p:cNvPr id="49" name="Shape 45"/>
          <p:cNvSpPr/>
          <p:nvPr/>
        </p:nvSpPr>
        <p:spPr>
          <a:xfrm>
            <a:off x="6976872" y="424281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0" name="Shape 46"/>
          <p:cNvSpPr/>
          <p:nvPr/>
        </p:nvSpPr>
        <p:spPr>
          <a:xfrm>
            <a:off x="7050024" y="431596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1" name="Text 47"/>
          <p:cNvSpPr/>
          <p:nvPr/>
        </p:nvSpPr>
        <p:spPr>
          <a:xfrm>
            <a:off x="7104888" y="443484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2" name="Shape 48"/>
          <p:cNvSpPr/>
          <p:nvPr/>
        </p:nvSpPr>
        <p:spPr>
          <a:xfrm>
            <a:off x="7068312" y="473659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53" name="Text 49"/>
          <p:cNvSpPr/>
          <p:nvPr/>
        </p:nvSpPr>
        <p:spPr>
          <a:xfrm>
            <a:off x="7104888" y="4828032"/>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54" name="Text 50"/>
          <p:cNvSpPr/>
          <p:nvPr/>
        </p:nvSpPr>
        <p:spPr>
          <a:xfrm>
            <a:off x="7543800" y="470001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FALL HAZARDS</a:t>
            </a:r>
            <a:endParaRPr lang="en-US" sz="690" dirty="0"/>
          </a:p>
        </p:txBody>
      </p:sp>
      <p:sp>
        <p:nvSpPr>
          <p:cNvPr id="55" name="Text 51"/>
          <p:cNvSpPr/>
          <p:nvPr/>
        </p:nvSpPr>
        <p:spPr>
          <a:xfrm>
            <a:off x="7543800" y="488289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missing rails, damaged ladders, open edges, unsafe access</a:t>
            </a:r>
            <a:endParaRPr lang="en-US" sz="550" dirty="0"/>
          </a:p>
        </p:txBody>
      </p:sp>
      <p:sp>
        <p:nvSpPr>
          <p:cNvPr id="56" name="Shape 52"/>
          <p:cNvSpPr/>
          <p:nvPr/>
        </p:nvSpPr>
        <p:spPr>
          <a:xfrm>
            <a:off x="8467344" y="424281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7" name="Shape 53"/>
          <p:cNvSpPr/>
          <p:nvPr/>
        </p:nvSpPr>
        <p:spPr>
          <a:xfrm>
            <a:off x="8540496" y="431596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8" name="Text 54"/>
          <p:cNvSpPr/>
          <p:nvPr/>
        </p:nvSpPr>
        <p:spPr>
          <a:xfrm>
            <a:off x="8595360" y="443484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9" name="Shape 55"/>
          <p:cNvSpPr/>
          <p:nvPr/>
        </p:nvSpPr>
        <p:spPr>
          <a:xfrm>
            <a:off x="8558784" y="473659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0" name="Text 56"/>
          <p:cNvSpPr/>
          <p:nvPr/>
        </p:nvSpPr>
        <p:spPr>
          <a:xfrm>
            <a:off x="8595360" y="4828032"/>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GHS</a:t>
            </a:r>
            <a:endParaRPr lang="en-US" sz="750" dirty="0"/>
          </a:p>
        </p:txBody>
      </p:sp>
      <p:sp>
        <p:nvSpPr>
          <p:cNvPr id="61" name="Text 57"/>
          <p:cNvSpPr/>
          <p:nvPr/>
        </p:nvSpPr>
        <p:spPr>
          <a:xfrm>
            <a:off x="9034272" y="470001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CHEMICAL CONCERNS</a:t>
            </a:r>
            <a:endParaRPr lang="en-US" sz="690" dirty="0"/>
          </a:p>
        </p:txBody>
      </p:sp>
      <p:sp>
        <p:nvSpPr>
          <p:cNvPr id="62" name="Text 58"/>
          <p:cNvSpPr/>
          <p:nvPr/>
        </p:nvSpPr>
        <p:spPr>
          <a:xfrm>
            <a:off x="9034272" y="488289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unlabeled containers, leaks, storage issues, SDS gaps</a:t>
            </a:r>
            <a:endParaRPr lang="en-US" sz="550" dirty="0"/>
          </a:p>
        </p:txBody>
      </p:sp>
      <p:sp>
        <p:nvSpPr>
          <p:cNvPr id="63" name="Shape 59"/>
          <p:cNvSpPr/>
          <p:nvPr/>
        </p:nvSpPr>
        <p:spPr>
          <a:xfrm>
            <a:off x="9957816" y="424281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64" name="Shape 60"/>
          <p:cNvSpPr/>
          <p:nvPr/>
        </p:nvSpPr>
        <p:spPr>
          <a:xfrm>
            <a:off x="10030968" y="431596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65" name="Text 61"/>
          <p:cNvSpPr/>
          <p:nvPr/>
        </p:nvSpPr>
        <p:spPr>
          <a:xfrm>
            <a:off x="10085832" y="443484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66" name="Shape 62"/>
          <p:cNvSpPr/>
          <p:nvPr/>
        </p:nvSpPr>
        <p:spPr>
          <a:xfrm>
            <a:off x="10049256" y="473659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7" name="Text 63"/>
          <p:cNvSpPr/>
          <p:nvPr/>
        </p:nvSpPr>
        <p:spPr>
          <a:xfrm>
            <a:off x="10085832" y="4828032"/>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68" name="Text 64"/>
          <p:cNvSpPr/>
          <p:nvPr/>
        </p:nvSpPr>
        <p:spPr>
          <a:xfrm>
            <a:off x="10524744" y="470001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ELECTRICAL HAZARDS</a:t>
            </a:r>
            <a:endParaRPr lang="en-US" sz="690" dirty="0"/>
          </a:p>
        </p:txBody>
      </p:sp>
      <p:sp>
        <p:nvSpPr>
          <p:cNvPr id="69" name="Text 65"/>
          <p:cNvSpPr/>
          <p:nvPr/>
        </p:nvSpPr>
        <p:spPr>
          <a:xfrm>
            <a:off x="10524744" y="488289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exposed wiring, open panels, missing covers, wet areas</a:t>
            </a:r>
            <a:endParaRPr lang="en-US" sz="550" dirty="0"/>
          </a:p>
        </p:txBody>
      </p:sp>
      <p:sp>
        <p:nvSpPr>
          <p:cNvPr id="70" name="Shape 66"/>
          <p:cNvSpPr/>
          <p:nvPr/>
        </p:nvSpPr>
        <p:spPr>
          <a:xfrm>
            <a:off x="6976872" y="5312664"/>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1" name="Shape 67"/>
          <p:cNvSpPr/>
          <p:nvPr/>
        </p:nvSpPr>
        <p:spPr>
          <a:xfrm>
            <a:off x="7050024" y="5385816"/>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2" name="Text 68"/>
          <p:cNvSpPr/>
          <p:nvPr/>
        </p:nvSpPr>
        <p:spPr>
          <a:xfrm>
            <a:off x="7104888" y="5504688"/>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73" name="Shape 69"/>
          <p:cNvSpPr/>
          <p:nvPr/>
        </p:nvSpPr>
        <p:spPr>
          <a:xfrm>
            <a:off x="7068312" y="580644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74" name="Text 70"/>
          <p:cNvSpPr/>
          <p:nvPr/>
        </p:nvSpPr>
        <p:spPr>
          <a:xfrm>
            <a:off x="7104888" y="5897880"/>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PIV</a:t>
            </a:r>
            <a:endParaRPr lang="en-US" sz="750" dirty="0"/>
          </a:p>
        </p:txBody>
      </p:sp>
      <p:sp>
        <p:nvSpPr>
          <p:cNvPr id="75" name="Text 71"/>
          <p:cNvSpPr/>
          <p:nvPr/>
        </p:nvSpPr>
        <p:spPr>
          <a:xfrm>
            <a:off x="7543800" y="5769864"/>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TRAFFIC / PEDESTRIAN</a:t>
            </a:r>
            <a:endParaRPr lang="en-US" sz="690" dirty="0"/>
          </a:p>
        </p:txBody>
      </p:sp>
      <p:sp>
        <p:nvSpPr>
          <p:cNvPr id="76" name="Text 72"/>
          <p:cNvSpPr/>
          <p:nvPr/>
        </p:nvSpPr>
        <p:spPr>
          <a:xfrm>
            <a:off x="7543800" y="5952744"/>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blind corners, blocked aisles, unsafe forklift interactions</a:t>
            </a:r>
            <a:endParaRPr lang="en-US" sz="550" dirty="0"/>
          </a:p>
        </p:txBody>
      </p:sp>
      <p:sp>
        <p:nvSpPr>
          <p:cNvPr id="77" name="Shape 73"/>
          <p:cNvSpPr/>
          <p:nvPr/>
        </p:nvSpPr>
        <p:spPr>
          <a:xfrm>
            <a:off x="8467344" y="5312664"/>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8" name="Shape 74"/>
          <p:cNvSpPr/>
          <p:nvPr/>
        </p:nvSpPr>
        <p:spPr>
          <a:xfrm>
            <a:off x="8540496" y="5385816"/>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9" name="Text 75"/>
          <p:cNvSpPr/>
          <p:nvPr/>
        </p:nvSpPr>
        <p:spPr>
          <a:xfrm>
            <a:off x="8595360" y="5504688"/>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80" name="Shape 76"/>
          <p:cNvSpPr/>
          <p:nvPr/>
        </p:nvSpPr>
        <p:spPr>
          <a:xfrm>
            <a:off x="8558784" y="580644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81" name="Text 77"/>
          <p:cNvSpPr/>
          <p:nvPr/>
        </p:nvSpPr>
        <p:spPr>
          <a:xfrm>
            <a:off x="8595360" y="5897880"/>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82" name="Text 78"/>
          <p:cNvSpPr/>
          <p:nvPr/>
        </p:nvSpPr>
        <p:spPr>
          <a:xfrm>
            <a:off x="9034272" y="5769864"/>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NEEDS MAINTENANCE</a:t>
            </a:r>
            <a:endParaRPr lang="en-US" sz="690" dirty="0"/>
          </a:p>
        </p:txBody>
      </p:sp>
      <p:sp>
        <p:nvSpPr>
          <p:cNvPr id="83" name="Text 79"/>
          <p:cNvSpPr/>
          <p:nvPr/>
        </p:nvSpPr>
        <p:spPr>
          <a:xfrm>
            <a:off x="9034272" y="5952744"/>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loose, worn, broken, missing, or not working correctly</a:t>
            </a:r>
            <a:endParaRPr lang="en-US" sz="550" dirty="0"/>
          </a:p>
        </p:txBody>
      </p:sp>
      <p:sp>
        <p:nvSpPr>
          <p:cNvPr id="84" name="Shape 80"/>
          <p:cNvSpPr/>
          <p:nvPr/>
        </p:nvSpPr>
        <p:spPr>
          <a:xfrm>
            <a:off x="9957816" y="5312664"/>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85" name="Shape 81"/>
          <p:cNvSpPr/>
          <p:nvPr/>
        </p:nvSpPr>
        <p:spPr>
          <a:xfrm>
            <a:off x="10030968" y="5385816"/>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86" name="Text 82"/>
          <p:cNvSpPr/>
          <p:nvPr/>
        </p:nvSpPr>
        <p:spPr>
          <a:xfrm>
            <a:off x="10085832" y="5504688"/>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87" name="Shape 83"/>
          <p:cNvSpPr/>
          <p:nvPr/>
        </p:nvSpPr>
        <p:spPr>
          <a:xfrm>
            <a:off x="10049256" y="580644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88" name="Text 84"/>
          <p:cNvSpPr/>
          <p:nvPr/>
        </p:nvSpPr>
        <p:spPr>
          <a:xfrm>
            <a:off x="10085832" y="5897880"/>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89" name="Text 85"/>
          <p:cNvSpPr/>
          <p:nvPr/>
        </p:nvSpPr>
        <p:spPr>
          <a:xfrm>
            <a:off x="10524744" y="5769864"/>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UNSAFE STORAGE</a:t>
            </a:r>
            <a:endParaRPr lang="en-US" sz="690" dirty="0"/>
          </a:p>
        </p:txBody>
      </p:sp>
      <p:sp>
        <p:nvSpPr>
          <p:cNvPr id="90" name="Text 86"/>
          <p:cNvSpPr/>
          <p:nvPr/>
        </p:nvSpPr>
        <p:spPr>
          <a:xfrm>
            <a:off x="10524744" y="5952744"/>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stacking issues, blocked access, unstable loads, blocked exits</a:t>
            </a:r>
            <a:endParaRPr lang="en-US" sz="550" dirty="0"/>
          </a:p>
        </p:txBody>
      </p:sp>
      <p:sp>
        <p:nvSpPr>
          <p:cNvPr id="91" name="Shape 87"/>
          <p:cNvSpPr/>
          <p:nvPr/>
        </p:nvSpPr>
        <p:spPr>
          <a:xfrm>
            <a:off x="7068312" y="6501384"/>
            <a:ext cx="1965960" cy="237744"/>
          </a:xfrm>
          <a:prstGeom prst="roundRect">
            <a:avLst>
              <a:gd name="adj" fmla="val 19231"/>
            </a:avLst>
          </a:prstGeom>
          <a:solidFill>
            <a:srgbClr val="F7BE1C"/>
          </a:solidFill>
          <a:ln w="12700">
            <a:solidFill>
              <a:srgbClr val="F7BE1C">
                <a:alpha val="0"/>
              </a:srgbClr>
            </a:solidFill>
            <a:prstDash val="solid"/>
          </a:ln>
        </p:spPr>
        <p:txBody>
          <a:bodyPr/>
          <a:lstStyle/>
          <a:p>
            <a:endParaRPr lang="en-US"/>
          </a:p>
        </p:txBody>
      </p:sp>
      <p:sp>
        <p:nvSpPr>
          <p:cNvPr id="92" name="Text 88"/>
          <p:cNvSpPr/>
          <p:nvPr/>
        </p:nvSpPr>
        <p:spPr>
          <a:xfrm>
            <a:off x="7150608" y="6556248"/>
            <a:ext cx="1783080" cy="100584"/>
          </a:xfrm>
          <a:prstGeom prst="rect">
            <a:avLst/>
          </a:prstGeom>
          <a:noFill/>
          <a:ln/>
        </p:spPr>
        <p:txBody>
          <a:bodyPr wrap="square" lIns="508" tIns="508" rIns="508" bIns="508" rtlCol="0" anchor="t">
            <a:normAutofit/>
          </a:bodyPr>
          <a:lstStyle/>
          <a:p>
            <a:pPr marL="0" indent="0" algn="ctr">
              <a:buNone/>
            </a:pPr>
            <a:r>
              <a:rPr lang="en-US" sz="650" b="1" dirty="0">
                <a:solidFill>
                  <a:srgbClr val="072B48"/>
                </a:solidFill>
                <a:latin typeface="Aptos" pitchFamily="34" charset="0"/>
                <a:ea typeface="Aptos" pitchFamily="34" charset="-122"/>
                <a:cs typeface="Aptos" pitchFamily="34" charset="-120"/>
              </a:rPr>
              <a:t>Small actions today. Safer tomorrows.</a:t>
            </a:r>
            <a:endParaRPr lang="en-US" sz="650" dirty="0"/>
          </a:p>
        </p:txBody>
      </p:sp>
      <p:sp>
        <p:nvSpPr>
          <p:cNvPr id="93" name="Shape 89"/>
          <p:cNvSpPr/>
          <p:nvPr/>
        </p:nvSpPr>
        <p:spPr>
          <a:xfrm>
            <a:off x="9208008" y="6501384"/>
            <a:ext cx="1783080" cy="237744"/>
          </a:xfrm>
          <a:prstGeom prst="roundRect">
            <a:avLst>
              <a:gd name="adj" fmla="val 19231"/>
            </a:avLst>
          </a:prstGeom>
          <a:solidFill>
            <a:srgbClr val="072B48"/>
          </a:solidFill>
          <a:ln w="12700">
            <a:solidFill>
              <a:srgbClr val="072B48">
                <a:alpha val="0"/>
              </a:srgbClr>
            </a:solidFill>
            <a:prstDash val="solid"/>
          </a:ln>
        </p:spPr>
        <p:txBody>
          <a:bodyPr/>
          <a:lstStyle/>
          <a:p>
            <a:endParaRPr lang="en-US"/>
          </a:p>
        </p:txBody>
      </p:sp>
      <p:sp>
        <p:nvSpPr>
          <p:cNvPr id="94" name="Text 90"/>
          <p:cNvSpPr/>
          <p:nvPr/>
        </p:nvSpPr>
        <p:spPr>
          <a:xfrm>
            <a:off x="9308592" y="6556248"/>
            <a:ext cx="1581912" cy="100584"/>
          </a:xfrm>
          <a:prstGeom prst="rect">
            <a:avLst/>
          </a:prstGeom>
          <a:noFill/>
          <a:ln/>
        </p:spPr>
        <p:txBody>
          <a:bodyPr wrap="square" lIns="508" tIns="508" rIns="508" bIns="508" rtlCol="0" anchor="t">
            <a:normAutofit/>
          </a:bodyPr>
          <a:lstStyle/>
          <a:p>
            <a:pPr marL="0" indent="0" algn="ctr">
              <a:buNone/>
            </a:pPr>
            <a:r>
              <a:rPr lang="en-US" sz="640" b="1" dirty="0">
                <a:solidFill>
                  <a:srgbClr val="FFFFFF"/>
                </a:solidFill>
                <a:latin typeface="Aptos" pitchFamily="34" charset="0"/>
                <a:ea typeface="Aptos" pitchFamily="34" charset="-122"/>
                <a:cs typeface="Aptos" pitchFamily="34" charset="-120"/>
              </a:rPr>
              <a:t>A safer tomorrow starts with you.</a:t>
            </a:r>
            <a:endParaRPr lang="en-US" sz="640" dirty="0"/>
          </a:p>
        </p:txBody>
      </p:sp>
      <p:sp>
        <p:nvSpPr>
          <p:cNvPr id="95" name="Text 91"/>
          <p:cNvSpPr/>
          <p:nvPr/>
        </p:nvSpPr>
        <p:spPr>
          <a:xfrm>
            <a:off x="594360" y="4069080"/>
            <a:ext cx="2560320" cy="219456"/>
          </a:xfrm>
          <a:prstGeom prst="rect">
            <a:avLst/>
          </a:prstGeom>
          <a:noFill/>
          <a:ln/>
        </p:spPr>
        <p:txBody>
          <a:bodyPr wrap="square" lIns="508" tIns="508" rIns="508" bIns="508" rtlCol="0" anchor="t">
            <a:normAutofit/>
          </a:bodyPr>
          <a:lstStyle/>
          <a:p>
            <a:pPr marL="0" indent="0" algn="l">
              <a:buNone/>
            </a:pPr>
            <a:r>
              <a:rPr lang="en-US" sz="1100" b="1" dirty="0">
                <a:solidFill>
                  <a:srgbClr val="56616B"/>
                </a:solidFill>
                <a:latin typeface="Aptos" pitchFamily="34" charset="0"/>
                <a:ea typeface="Aptos" pitchFamily="34" charset="-122"/>
                <a:cs typeface="Aptos" pitchFamily="34" charset="-120"/>
              </a:rPr>
              <a:t>Safety Squad resource purpose:</a:t>
            </a:r>
            <a:endParaRPr lang="en-US" sz="1100" dirty="0"/>
          </a:p>
        </p:txBody>
      </p:sp>
      <p:sp>
        <p:nvSpPr>
          <p:cNvPr id="96" name="Text 92"/>
          <p:cNvSpPr/>
          <p:nvPr/>
        </p:nvSpPr>
        <p:spPr>
          <a:xfrm>
            <a:off x="594360" y="4407408"/>
            <a:ext cx="5230368" cy="731520"/>
          </a:xfrm>
          <a:prstGeom prst="rect">
            <a:avLst/>
          </a:prstGeom>
          <a:noFill/>
          <a:ln/>
        </p:spPr>
        <p:txBody>
          <a:bodyPr wrap="square" lIns="508" tIns="508" rIns="508" bIns="508" rtlCol="0" anchor="t">
            <a:normAutofit/>
          </a:bodyPr>
          <a:lstStyle/>
          <a:p>
            <a:pPr marL="0" indent="0" algn="l">
              <a:buNone/>
            </a:pPr>
            <a:r>
              <a:rPr lang="en-US" sz="1300" dirty="0">
                <a:solidFill>
                  <a:srgbClr val="111820"/>
                </a:solidFill>
                <a:latin typeface="Aptos" pitchFamily="34" charset="0"/>
                <a:ea typeface="Aptos" pitchFamily="34" charset="-122"/>
                <a:cs typeface="Aptos" pitchFamily="34" charset="-120"/>
              </a:rPr>
              <a:t>Reduce the “someone else will handle it” mindset and help employees understand what to report, what to control immediately, and how to confirm the concern was handed off.</a:t>
            </a:r>
            <a:endParaRPr lang="en-US" sz="1300" dirty="0"/>
          </a:p>
        </p:txBody>
      </p:sp>
      <p:sp>
        <p:nvSpPr>
          <p:cNvPr id="97" name="Text 93"/>
          <p:cNvSpPr/>
          <p:nvPr/>
        </p:nvSpPr>
        <p:spPr>
          <a:xfrm>
            <a:off x="612648" y="5669280"/>
            <a:ext cx="5120640" cy="292608"/>
          </a:xfrm>
          <a:prstGeom prst="rect">
            <a:avLst/>
          </a:prstGeom>
          <a:noFill/>
          <a:ln/>
        </p:spPr>
        <p:txBody>
          <a:bodyPr wrap="square" lIns="508" tIns="508" rIns="508" bIns="508" rtlCol="0" anchor="t">
            <a:normAutofit/>
          </a:bodyPr>
          <a:lstStyle/>
          <a:p>
            <a:pPr marL="0" indent="0" algn="l">
              <a:buNone/>
            </a:pPr>
            <a:r>
              <a:rPr lang="en-US" sz="1800" b="1" dirty="0">
                <a:solidFill>
                  <a:srgbClr val="F7BE1C"/>
                </a:solidFill>
                <a:latin typeface="Aptos" pitchFamily="34" charset="0"/>
                <a:ea typeface="Aptos" pitchFamily="34" charset="-122"/>
                <a:cs typeface="Aptos" pitchFamily="34" charset="-120"/>
              </a:rPr>
              <a:t>It’s the Little Things…Until It’s Everything.</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Final Card Preview</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Front + back concept</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124712"/>
            <a:ext cx="5212080" cy="5504688"/>
          </a:xfrm>
          <a:prstGeom prst="roundRect">
            <a:avLst>
              <a:gd name="adj" fmla="val 2105"/>
            </a:avLst>
          </a:prstGeom>
          <a:solidFill>
            <a:srgbClr val="FFFFFF"/>
          </a:solidFill>
          <a:ln w="20320">
            <a:solidFill>
              <a:srgbClr val="072B48"/>
            </a:solidFill>
            <a:prstDash val="solid"/>
          </a:ln>
        </p:spPr>
        <p:txBody>
          <a:bodyPr/>
          <a:lstStyle/>
          <a:p>
            <a:endParaRPr lang="en-US"/>
          </a:p>
        </p:txBody>
      </p:sp>
      <p:sp>
        <p:nvSpPr>
          <p:cNvPr id="11" name="Shape 8"/>
          <p:cNvSpPr/>
          <p:nvPr/>
        </p:nvSpPr>
        <p:spPr>
          <a:xfrm>
            <a:off x="685800" y="1124712"/>
            <a:ext cx="5212080" cy="1298448"/>
          </a:xfrm>
          <a:prstGeom prst="roundRect">
            <a:avLst>
              <a:gd name="adj" fmla="val 8451"/>
            </a:avLst>
          </a:prstGeom>
          <a:solidFill>
            <a:srgbClr val="072B48"/>
          </a:solidFill>
          <a:ln w="12700">
            <a:solidFill>
              <a:srgbClr val="072B48">
                <a:alpha val="0"/>
              </a:srgbClr>
            </a:solidFill>
            <a:prstDash val="solid"/>
          </a:ln>
        </p:spPr>
        <p:txBody>
          <a:bodyPr/>
          <a:lstStyle/>
          <a:p>
            <a:endParaRPr lang="en-US"/>
          </a:p>
        </p:txBody>
      </p:sp>
      <p:pic>
        <p:nvPicPr>
          <p:cNvPr id="12" name="Image 1" descr="/mnt/data/Carolina_Star_Safety_Squad_Logo_small.png"/>
          <p:cNvPicPr>
            <a:picLocks noChangeAspect="1"/>
          </p:cNvPicPr>
          <p:nvPr/>
        </p:nvPicPr>
        <p:blipFill>
          <a:blip r:embed="rId3"/>
          <a:stretch>
            <a:fillRect/>
          </a:stretch>
        </p:blipFill>
        <p:spPr>
          <a:xfrm>
            <a:off x="984625" y="1252728"/>
            <a:ext cx="947687" cy="804672"/>
          </a:xfrm>
          <a:prstGeom prst="rect">
            <a:avLst/>
          </a:prstGeom>
        </p:spPr>
      </p:pic>
      <p:sp>
        <p:nvSpPr>
          <p:cNvPr id="13" name="Shape 9"/>
          <p:cNvSpPr/>
          <p:nvPr/>
        </p:nvSpPr>
        <p:spPr>
          <a:xfrm>
            <a:off x="2532888" y="1280160"/>
            <a:ext cx="2331720" cy="658368"/>
          </a:xfrm>
          <a:prstGeom prst="roundRect">
            <a:avLst>
              <a:gd name="adj" fmla="val 8333"/>
            </a:avLst>
          </a:prstGeom>
          <a:solidFill>
            <a:srgbClr val="F7BE1C"/>
          </a:solidFill>
          <a:ln w="12700">
            <a:solidFill>
              <a:srgbClr val="F7BE1C">
                <a:alpha val="0"/>
              </a:srgbClr>
            </a:solidFill>
            <a:prstDash val="solid"/>
          </a:ln>
        </p:spPr>
        <p:txBody>
          <a:bodyPr/>
          <a:lstStyle/>
          <a:p>
            <a:endParaRPr lang="en-US"/>
          </a:p>
        </p:txBody>
      </p:sp>
      <p:sp>
        <p:nvSpPr>
          <p:cNvPr id="14" name="Text 10"/>
          <p:cNvSpPr/>
          <p:nvPr/>
        </p:nvSpPr>
        <p:spPr>
          <a:xfrm>
            <a:off x="2679192" y="1298448"/>
            <a:ext cx="2011680" cy="256032"/>
          </a:xfrm>
          <a:prstGeom prst="rect">
            <a:avLst/>
          </a:prstGeom>
          <a:noFill/>
          <a:ln/>
        </p:spPr>
        <p:txBody>
          <a:bodyPr wrap="square" lIns="508" tIns="508" rIns="508" bIns="508" rtlCol="0" anchor="t">
            <a:normAutofit/>
          </a:bodyPr>
          <a:lstStyle/>
          <a:p>
            <a:pPr marL="0" indent="0" algn="ctr">
              <a:buNone/>
            </a:pPr>
            <a:r>
              <a:rPr lang="en-US" sz="2400" b="1" dirty="0">
                <a:solidFill>
                  <a:srgbClr val="072B48"/>
                </a:solidFill>
                <a:latin typeface="Aptos Display" pitchFamily="34" charset="0"/>
                <a:ea typeface="Aptos Display" pitchFamily="34" charset="-122"/>
                <a:cs typeface="Aptos Display" pitchFamily="34" charset="-120"/>
              </a:rPr>
              <a:t>SEE IT,</a:t>
            </a:r>
            <a:endParaRPr lang="en-US" sz="2400" dirty="0"/>
          </a:p>
        </p:txBody>
      </p:sp>
      <p:sp>
        <p:nvSpPr>
          <p:cNvPr id="15" name="Text 11"/>
          <p:cNvSpPr/>
          <p:nvPr/>
        </p:nvSpPr>
        <p:spPr>
          <a:xfrm>
            <a:off x="2734056" y="1591056"/>
            <a:ext cx="1920240" cy="228600"/>
          </a:xfrm>
          <a:prstGeom prst="rect">
            <a:avLst/>
          </a:prstGeom>
          <a:noFill/>
          <a:ln/>
        </p:spPr>
        <p:txBody>
          <a:bodyPr wrap="square" lIns="508" tIns="508" rIns="508" bIns="508" rtlCol="0" anchor="t">
            <a:normAutofit/>
          </a:bodyPr>
          <a:lstStyle/>
          <a:p>
            <a:pPr marL="0" indent="0" algn="ctr">
              <a:buNone/>
            </a:pPr>
            <a:r>
              <a:rPr lang="en-US" sz="2200" b="1" dirty="0">
                <a:solidFill>
                  <a:srgbClr val="072B48"/>
                </a:solidFill>
                <a:latin typeface="Aptos" pitchFamily="34" charset="0"/>
                <a:ea typeface="Aptos" pitchFamily="34" charset="-122"/>
                <a:cs typeface="Aptos" pitchFamily="34" charset="-120"/>
              </a:rPr>
              <a:t>OWN IT</a:t>
            </a:r>
            <a:endParaRPr lang="en-US" sz="2200" dirty="0"/>
          </a:p>
        </p:txBody>
      </p:sp>
      <p:sp>
        <p:nvSpPr>
          <p:cNvPr id="16" name="Text 12"/>
          <p:cNvSpPr/>
          <p:nvPr/>
        </p:nvSpPr>
        <p:spPr>
          <a:xfrm>
            <a:off x="2596896" y="2029968"/>
            <a:ext cx="2194560" cy="146304"/>
          </a:xfrm>
          <a:prstGeom prst="rect">
            <a:avLst/>
          </a:prstGeom>
          <a:noFill/>
          <a:ln/>
        </p:spPr>
        <p:txBody>
          <a:bodyPr wrap="square" lIns="508" tIns="508" rIns="508" bIns="508" rtlCol="0" anchor="t">
            <a:normAutofit/>
          </a:bodyPr>
          <a:lstStyle/>
          <a:p>
            <a:pPr marL="0" indent="0" algn="ctr">
              <a:buNone/>
            </a:pPr>
            <a:r>
              <a:rPr lang="en-US" sz="590" b="1" dirty="0">
                <a:solidFill>
                  <a:srgbClr val="FFFFFF"/>
                </a:solidFill>
                <a:latin typeface="Aptos" pitchFamily="34" charset="0"/>
                <a:ea typeface="Aptos" pitchFamily="34" charset="-122"/>
                <a:cs typeface="Aptos" pitchFamily="34" charset="-120"/>
              </a:rPr>
              <a:t>IT'S THE LITTLE THINGS...UNTIL IT'S EVERYTHING.</a:t>
            </a:r>
            <a:endParaRPr lang="en-US" sz="590" dirty="0"/>
          </a:p>
        </p:txBody>
      </p:sp>
      <p:sp>
        <p:nvSpPr>
          <p:cNvPr id="17" name="Shape 13"/>
          <p:cNvSpPr/>
          <p:nvPr/>
        </p:nvSpPr>
        <p:spPr>
          <a:xfrm>
            <a:off x="886968" y="2569464"/>
            <a:ext cx="4315968" cy="329184"/>
          </a:xfrm>
          <a:prstGeom prst="roundRect">
            <a:avLst>
              <a:gd name="adj" fmla="val 13889"/>
            </a:avLst>
          </a:prstGeom>
          <a:solidFill>
            <a:srgbClr val="F7BE1C"/>
          </a:solidFill>
          <a:ln w="12700">
            <a:solidFill>
              <a:srgbClr val="F7BE1C">
                <a:alpha val="0"/>
              </a:srgbClr>
            </a:solidFill>
            <a:prstDash val="solid"/>
          </a:ln>
        </p:spPr>
        <p:txBody>
          <a:bodyPr/>
          <a:lstStyle/>
          <a:p>
            <a:endParaRPr lang="en-US"/>
          </a:p>
        </p:txBody>
      </p:sp>
      <p:sp>
        <p:nvSpPr>
          <p:cNvPr id="18" name="Text 14"/>
          <p:cNvSpPr/>
          <p:nvPr/>
        </p:nvSpPr>
        <p:spPr>
          <a:xfrm>
            <a:off x="1033272" y="2651760"/>
            <a:ext cx="3200400" cy="118872"/>
          </a:xfrm>
          <a:prstGeom prst="rect">
            <a:avLst/>
          </a:prstGeom>
          <a:noFill/>
          <a:ln/>
        </p:spPr>
        <p:txBody>
          <a:bodyPr wrap="square" lIns="508" tIns="508" rIns="508" bIns="508" rtlCol="0" anchor="t">
            <a:normAutofit/>
          </a:bodyPr>
          <a:lstStyle/>
          <a:p>
            <a:pPr marL="0" indent="0" algn="l">
              <a:buNone/>
            </a:pPr>
            <a:r>
              <a:rPr lang="en-US" sz="1050" b="1" dirty="0">
                <a:solidFill>
                  <a:srgbClr val="072B48"/>
                </a:solidFill>
                <a:latin typeface="Aptos" pitchFamily="34" charset="0"/>
                <a:ea typeface="Aptos" pitchFamily="34" charset="-122"/>
                <a:cs typeface="Aptos" pitchFamily="34" charset="-120"/>
              </a:rPr>
              <a:t>COMMON HAZARDS TO REPORT</a:t>
            </a:r>
            <a:endParaRPr lang="en-US" sz="1050" dirty="0"/>
          </a:p>
        </p:txBody>
      </p:sp>
      <p:sp>
        <p:nvSpPr>
          <p:cNvPr id="19" name="Text 15"/>
          <p:cNvSpPr/>
          <p:nvPr/>
        </p:nvSpPr>
        <p:spPr>
          <a:xfrm>
            <a:off x="3931920" y="2679192"/>
            <a:ext cx="1051560" cy="91440"/>
          </a:xfrm>
          <a:prstGeom prst="rect">
            <a:avLst/>
          </a:prstGeom>
          <a:noFill/>
          <a:ln/>
        </p:spPr>
        <p:txBody>
          <a:bodyPr wrap="square" lIns="508" tIns="508" rIns="508" bIns="508" rtlCol="0" anchor="t">
            <a:normAutofit/>
          </a:bodyPr>
          <a:lstStyle/>
          <a:p>
            <a:pPr marL="0" indent="0" algn="r">
              <a:buNone/>
            </a:pPr>
            <a:r>
              <a:rPr lang="en-US" sz="540" b="1" dirty="0">
                <a:solidFill>
                  <a:srgbClr val="072B48"/>
                </a:solidFill>
                <a:latin typeface="Aptos" pitchFamily="34" charset="0"/>
                <a:ea typeface="Aptos" pitchFamily="34" charset="-122"/>
                <a:cs typeface="Aptos" pitchFamily="34" charset="-120"/>
              </a:rPr>
              <a:t>CUSTOMIZE FOR YOUR SITE</a:t>
            </a:r>
            <a:endParaRPr lang="en-US" sz="540" dirty="0"/>
          </a:p>
        </p:txBody>
      </p:sp>
      <p:sp>
        <p:nvSpPr>
          <p:cNvPr id="20" name="Shape 16"/>
          <p:cNvSpPr/>
          <p:nvPr/>
        </p:nvSpPr>
        <p:spPr>
          <a:xfrm>
            <a:off x="941832" y="3063240"/>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21" name="Shape 17"/>
          <p:cNvSpPr/>
          <p:nvPr/>
        </p:nvSpPr>
        <p:spPr>
          <a:xfrm>
            <a:off x="1014984" y="3136392"/>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22" name="Text 18"/>
          <p:cNvSpPr/>
          <p:nvPr/>
        </p:nvSpPr>
        <p:spPr>
          <a:xfrm>
            <a:off x="1069848" y="3255264"/>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23" name="Shape 19"/>
          <p:cNvSpPr/>
          <p:nvPr/>
        </p:nvSpPr>
        <p:spPr>
          <a:xfrm>
            <a:off x="1033272" y="355701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24" name="Text 20"/>
          <p:cNvSpPr/>
          <p:nvPr/>
        </p:nvSpPr>
        <p:spPr>
          <a:xfrm>
            <a:off x="1069848" y="3648456"/>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25" name="Text 21"/>
          <p:cNvSpPr/>
          <p:nvPr/>
        </p:nvSpPr>
        <p:spPr>
          <a:xfrm>
            <a:off x="1508760" y="3520440"/>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SPILLS / LEAKS</a:t>
            </a:r>
            <a:endParaRPr lang="en-US" sz="690" dirty="0"/>
          </a:p>
        </p:txBody>
      </p:sp>
      <p:sp>
        <p:nvSpPr>
          <p:cNvPr id="26" name="Text 22"/>
          <p:cNvSpPr/>
          <p:nvPr/>
        </p:nvSpPr>
        <p:spPr>
          <a:xfrm>
            <a:off x="1508760" y="3703320"/>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fluids on floors, equipment, docks, or outdoor areas</a:t>
            </a:r>
            <a:endParaRPr lang="en-US" sz="550" dirty="0"/>
          </a:p>
        </p:txBody>
      </p:sp>
      <p:sp>
        <p:nvSpPr>
          <p:cNvPr id="27" name="Shape 23"/>
          <p:cNvSpPr/>
          <p:nvPr/>
        </p:nvSpPr>
        <p:spPr>
          <a:xfrm>
            <a:off x="2432304" y="3063240"/>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28" name="Shape 24"/>
          <p:cNvSpPr/>
          <p:nvPr/>
        </p:nvSpPr>
        <p:spPr>
          <a:xfrm>
            <a:off x="2505456" y="3136392"/>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29" name="Text 25"/>
          <p:cNvSpPr/>
          <p:nvPr/>
        </p:nvSpPr>
        <p:spPr>
          <a:xfrm>
            <a:off x="2560320" y="3255264"/>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0" name="Shape 26"/>
          <p:cNvSpPr/>
          <p:nvPr/>
        </p:nvSpPr>
        <p:spPr>
          <a:xfrm>
            <a:off x="2523744" y="355701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1" name="Text 27"/>
          <p:cNvSpPr/>
          <p:nvPr/>
        </p:nvSpPr>
        <p:spPr>
          <a:xfrm>
            <a:off x="2560320" y="3648456"/>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32" name="Text 28"/>
          <p:cNvSpPr/>
          <p:nvPr/>
        </p:nvSpPr>
        <p:spPr>
          <a:xfrm>
            <a:off x="2999232" y="3520440"/>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DAMAGED EQUIPMENT</a:t>
            </a:r>
            <a:endParaRPr lang="en-US" sz="690" dirty="0"/>
          </a:p>
        </p:txBody>
      </p:sp>
      <p:sp>
        <p:nvSpPr>
          <p:cNvPr id="33" name="Text 29"/>
          <p:cNvSpPr/>
          <p:nvPr/>
        </p:nvSpPr>
        <p:spPr>
          <a:xfrm>
            <a:off x="2999232" y="3703320"/>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broken guards, missing covers, damaged tools or PPE</a:t>
            </a:r>
            <a:endParaRPr lang="en-US" sz="550" dirty="0"/>
          </a:p>
        </p:txBody>
      </p:sp>
      <p:sp>
        <p:nvSpPr>
          <p:cNvPr id="34" name="Shape 30"/>
          <p:cNvSpPr/>
          <p:nvPr/>
        </p:nvSpPr>
        <p:spPr>
          <a:xfrm>
            <a:off x="3922776" y="3063240"/>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35" name="Shape 31"/>
          <p:cNvSpPr/>
          <p:nvPr/>
        </p:nvSpPr>
        <p:spPr>
          <a:xfrm>
            <a:off x="3995928" y="3136392"/>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6" name="Text 32"/>
          <p:cNvSpPr/>
          <p:nvPr/>
        </p:nvSpPr>
        <p:spPr>
          <a:xfrm>
            <a:off x="4050792" y="3255264"/>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7" name="Shape 33"/>
          <p:cNvSpPr/>
          <p:nvPr/>
        </p:nvSpPr>
        <p:spPr>
          <a:xfrm>
            <a:off x="4014216" y="355701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8" name="Text 34"/>
          <p:cNvSpPr/>
          <p:nvPr/>
        </p:nvSpPr>
        <p:spPr>
          <a:xfrm>
            <a:off x="4050792" y="3648456"/>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39" name="Text 35"/>
          <p:cNvSpPr/>
          <p:nvPr/>
        </p:nvSpPr>
        <p:spPr>
          <a:xfrm>
            <a:off x="4489704" y="3520440"/>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TRIP HAZARDS</a:t>
            </a:r>
            <a:endParaRPr lang="en-US" sz="690" dirty="0"/>
          </a:p>
        </p:txBody>
      </p:sp>
      <p:sp>
        <p:nvSpPr>
          <p:cNvPr id="40" name="Text 36"/>
          <p:cNvSpPr/>
          <p:nvPr/>
        </p:nvSpPr>
        <p:spPr>
          <a:xfrm>
            <a:off x="4489704" y="3703320"/>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cords, hoses, clutter, uneven surfaces, open drawers</a:t>
            </a:r>
            <a:endParaRPr lang="en-US" sz="550" dirty="0"/>
          </a:p>
        </p:txBody>
      </p:sp>
      <p:sp>
        <p:nvSpPr>
          <p:cNvPr id="41" name="Shape 37"/>
          <p:cNvSpPr/>
          <p:nvPr/>
        </p:nvSpPr>
        <p:spPr>
          <a:xfrm>
            <a:off x="941832" y="413308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42" name="Shape 38"/>
          <p:cNvSpPr/>
          <p:nvPr/>
        </p:nvSpPr>
        <p:spPr>
          <a:xfrm>
            <a:off x="1014984" y="420624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43" name="Text 39"/>
          <p:cNvSpPr/>
          <p:nvPr/>
        </p:nvSpPr>
        <p:spPr>
          <a:xfrm>
            <a:off x="1069848" y="432511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44" name="Shape 40"/>
          <p:cNvSpPr/>
          <p:nvPr/>
        </p:nvSpPr>
        <p:spPr>
          <a:xfrm>
            <a:off x="1033272" y="46268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45" name="Text 41"/>
          <p:cNvSpPr/>
          <p:nvPr/>
        </p:nvSpPr>
        <p:spPr>
          <a:xfrm>
            <a:off x="1069848" y="471830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6" name="Text 42"/>
          <p:cNvSpPr/>
          <p:nvPr/>
        </p:nvSpPr>
        <p:spPr>
          <a:xfrm>
            <a:off x="1508760" y="459028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FALL HAZARDS</a:t>
            </a:r>
            <a:endParaRPr lang="en-US" sz="690" dirty="0"/>
          </a:p>
        </p:txBody>
      </p:sp>
      <p:sp>
        <p:nvSpPr>
          <p:cNvPr id="47" name="Text 43"/>
          <p:cNvSpPr/>
          <p:nvPr/>
        </p:nvSpPr>
        <p:spPr>
          <a:xfrm>
            <a:off x="1508760" y="477316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missing rails, damaged ladders, open edges, unsafe access</a:t>
            </a:r>
            <a:endParaRPr lang="en-US" sz="550" dirty="0"/>
          </a:p>
        </p:txBody>
      </p:sp>
      <p:sp>
        <p:nvSpPr>
          <p:cNvPr id="48" name="Shape 44"/>
          <p:cNvSpPr/>
          <p:nvPr/>
        </p:nvSpPr>
        <p:spPr>
          <a:xfrm>
            <a:off x="2432304" y="413308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49" name="Shape 45"/>
          <p:cNvSpPr/>
          <p:nvPr/>
        </p:nvSpPr>
        <p:spPr>
          <a:xfrm>
            <a:off x="2505456" y="420624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0" name="Text 46"/>
          <p:cNvSpPr/>
          <p:nvPr/>
        </p:nvSpPr>
        <p:spPr>
          <a:xfrm>
            <a:off x="2560320" y="432511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1" name="Shape 47"/>
          <p:cNvSpPr/>
          <p:nvPr/>
        </p:nvSpPr>
        <p:spPr>
          <a:xfrm>
            <a:off x="2523744" y="46268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52" name="Text 48"/>
          <p:cNvSpPr/>
          <p:nvPr/>
        </p:nvSpPr>
        <p:spPr>
          <a:xfrm>
            <a:off x="2560320" y="4718304"/>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GHS</a:t>
            </a:r>
            <a:endParaRPr lang="en-US" sz="750" dirty="0"/>
          </a:p>
        </p:txBody>
      </p:sp>
      <p:sp>
        <p:nvSpPr>
          <p:cNvPr id="53" name="Text 49"/>
          <p:cNvSpPr/>
          <p:nvPr/>
        </p:nvSpPr>
        <p:spPr>
          <a:xfrm>
            <a:off x="2999232" y="459028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CHEMICAL CONCERNS</a:t>
            </a:r>
            <a:endParaRPr lang="en-US" sz="690" dirty="0"/>
          </a:p>
        </p:txBody>
      </p:sp>
      <p:sp>
        <p:nvSpPr>
          <p:cNvPr id="54" name="Text 50"/>
          <p:cNvSpPr/>
          <p:nvPr/>
        </p:nvSpPr>
        <p:spPr>
          <a:xfrm>
            <a:off x="2999232" y="477316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unlabeled containers, leaks, storage issues, SDS gaps</a:t>
            </a:r>
            <a:endParaRPr lang="en-US" sz="550" dirty="0"/>
          </a:p>
        </p:txBody>
      </p:sp>
      <p:sp>
        <p:nvSpPr>
          <p:cNvPr id="55" name="Shape 51"/>
          <p:cNvSpPr/>
          <p:nvPr/>
        </p:nvSpPr>
        <p:spPr>
          <a:xfrm>
            <a:off x="3922776" y="413308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6" name="Shape 52"/>
          <p:cNvSpPr/>
          <p:nvPr/>
        </p:nvSpPr>
        <p:spPr>
          <a:xfrm>
            <a:off x="3995928" y="420624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7" name="Text 53"/>
          <p:cNvSpPr/>
          <p:nvPr/>
        </p:nvSpPr>
        <p:spPr>
          <a:xfrm>
            <a:off x="4050792" y="432511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8" name="Shape 54"/>
          <p:cNvSpPr/>
          <p:nvPr/>
        </p:nvSpPr>
        <p:spPr>
          <a:xfrm>
            <a:off x="4014216" y="46268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59" name="Text 55"/>
          <p:cNvSpPr/>
          <p:nvPr/>
        </p:nvSpPr>
        <p:spPr>
          <a:xfrm>
            <a:off x="4050792" y="471830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60" name="Text 56"/>
          <p:cNvSpPr/>
          <p:nvPr/>
        </p:nvSpPr>
        <p:spPr>
          <a:xfrm>
            <a:off x="4489704" y="459028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ELECTRICAL HAZARDS</a:t>
            </a:r>
            <a:endParaRPr lang="en-US" sz="690" dirty="0"/>
          </a:p>
        </p:txBody>
      </p:sp>
      <p:sp>
        <p:nvSpPr>
          <p:cNvPr id="61" name="Text 57"/>
          <p:cNvSpPr/>
          <p:nvPr/>
        </p:nvSpPr>
        <p:spPr>
          <a:xfrm>
            <a:off x="4489704" y="477316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exposed wiring, open panels, missing covers, wet areas</a:t>
            </a:r>
            <a:endParaRPr lang="en-US" sz="550" dirty="0"/>
          </a:p>
        </p:txBody>
      </p:sp>
      <p:sp>
        <p:nvSpPr>
          <p:cNvPr id="62" name="Shape 58"/>
          <p:cNvSpPr/>
          <p:nvPr/>
        </p:nvSpPr>
        <p:spPr>
          <a:xfrm>
            <a:off x="941832" y="520293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63" name="Shape 59"/>
          <p:cNvSpPr/>
          <p:nvPr/>
        </p:nvSpPr>
        <p:spPr>
          <a:xfrm>
            <a:off x="1014984" y="527608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64" name="Text 60"/>
          <p:cNvSpPr/>
          <p:nvPr/>
        </p:nvSpPr>
        <p:spPr>
          <a:xfrm>
            <a:off x="1069848" y="539496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65" name="Shape 61"/>
          <p:cNvSpPr/>
          <p:nvPr/>
        </p:nvSpPr>
        <p:spPr>
          <a:xfrm>
            <a:off x="1033272" y="569671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6" name="Text 62"/>
          <p:cNvSpPr/>
          <p:nvPr/>
        </p:nvSpPr>
        <p:spPr>
          <a:xfrm>
            <a:off x="1069848" y="5788152"/>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PIV</a:t>
            </a:r>
            <a:endParaRPr lang="en-US" sz="750" dirty="0"/>
          </a:p>
        </p:txBody>
      </p:sp>
      <p:sp>
        <p:nvSpPr>
          <p:cNvPr id="67" name="Text 63"/>
          <p:cNvSpPr/>
          <p:nvPr/>
        </p:nvSpPr>
        <p:spPr>
          <a:xfrm>
            <a:off x="1508760" y="566013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TRAFFIC / PEDESTRIAN</a:t>
            </a:r>
            <a:endParaRPr lang="en-US" sz="690" dirty="0"/>
          </a:p>
        </p:txBody>
      </p:sp>
      <p:sp>
        <p:nvSpPr>
          <p:cNvPr id="68" name="Text 64"/>
          <p:cNvSpPr/>
          <p:nvPr/>
        </p:nvSpPr>
        <p:spPr>
          <a:xfrm>
            <a:off x="1508760" y="584301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blind corners, blocked aisles, unsafe forklift interactions</a:t>
            </a:r>
            <a:endParaRPr lang="en-US" sz="550" dirty="0"/>
          </a:p>
        </p:txBody>
      </p:sp>
      <p:sp>
        <p:nvSpPr>
          <p:cNvPr id="69" name="Shape 65"/>
          <p:cNvSpPr/>
          <p:nvPr/>
        </p:nvSpPr>
        <p:spPr>
          <a:xfrm>
            <a:off x="2432304" y="520293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0" name="Shape 66"/>
          <p:cNvSpPr/>
          <p:nvPr/>
        </p:nvSpPr>
        <p:spPr>
          <a:xfrm>
            <a:off x="2505456" y="527608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1" name="Text 67"/>
          <p:cNvSpPr/>
          <p:nvPr/>
        </p:nvSpPr>
        <p:spPr>
          <a:xfrm>
            <a:off x="2560320" y="539496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72" name="Shape 68"/>
          <p:cNvSpPr/>
          <p:nvPr/>
        </p:nvSpPr>
        <p:spPr>
          <a:xfrm>
            <a:off x="2523744" y="569671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73" name="Text 69"/>
          <p:cNvSpPr/>
          <p:nvPr/>
        </p:nvSpPr>
        <p:spPr>
          <a:xfrm>
            <a:off x="2560320" y="5788152"/>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74" name="Text 70"/>
          <p:cNvSpPr/>
          <p:nvPr/>
        </p:nvSpPr>
        <p:spPr>
          <a:xfrm>
            <a:off x="2999232" y="566013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NEEDS MAINTENANCE</a:t>
            </a:r>
            <a:endParaRPr lang="en-US" sz="690" dirty="0"/>
          </a:p>
        </p:txBody>
      </p:sp>
      <p:sp>
        <p:nvSpPr>
          <p:cNvPr id="75" name="Text 71"/>
          <p:cNvSpPr/>
          <p:nvPr/>
        </p:nvSpPr>
        <p:spPr>
          <a:xfrm>
            <a:off x="2999232" y="584301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loose, worn, broken, missing, or not working correctly</a:t>
            </a:r>
            <a:endParaRPr lang="en-US" sz="550" dirty="0"/>
          </a:p>
        </p:txBody>
      </p:sp>
      <p:sp>
        <p:nvSpPr>
          <p:cNvPr id="76" name="Shape 72"/>
          <p:cNvSpPr/>
          <p:nvPr/>
        </p:nvSpPr>
        <p:spPr>
          <a:xfrm>
            <a:off x="3922776" y="520293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7" name="Shape 73"/>
          <p:cNvSpPr/>
          <p:nvPr/>
        </p:nvSpPr>
        <p:spPr>
          <a:xfrm>
            <a:off x="3995928" y="527608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8" name="Text 74"/>
          <p:cNvSpPr/>
          <p:nvPr/>
        </p:nvSpPr>
        <p:spPr>
          <a:xfrm>
            <a:off x="4050792" y="539496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79" name="Shape 75"/>
          <p:cNvSpPr/>
          <p:nvPr/>
        </p:nvSpPr>
        <p:spPr>
          <a:xfrm>
            <a:off x="4014216" y="569671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80" name="Text 76"/>
          <p:cNvSpPr/>
          <p:nvPr/>
        </p:nvSpPr>
        <p:spPr>
          <a:xfrm>
            <a:off x="4050792" y="5788152"/>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81" name="Text 77"/>
          <p:cNvSpPr/>
          <p:nvPr/>
        </p:nvSpPr>
        <p:spPr>
          <a:xfrm>
            <a:off x="4489704" y="566013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UNSAFE STORAGE</a:t>
            </a:r>
            <a:endParaRPr lang="en-US" sz="690" dirty="0"/>
          </a:p>
        </p:txBody>
      </p:sp>
      <p:sp>
        <p:nvSpPr>
          <p:cNvPr id="82" name="Text 78"/>
          <p:cNvSpPr/>
          <p:nvPr/>
        </p:nvSpPr>
        <p:spPr>
          <a:xfrm>
            <a:off x="4489704" y="584301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stacking issues, blocked access, unstable loads, blocked exits</a:t>
            </a:r>
            <a:endParaRPr lang="en-US" sz="550" dirty="0"/>
          </a:p>
        </p:txBody>
      </p:sp>
      <p:sp>
        <p:nvSpPr>
          <p:cNvPr id="83" name="Shape 79"/>
          <p:cNvSpPr/>
          <p:nvPr/>
        </p:nvSpPr>
        <p:spPr>
          <a:xfrm>
            <a:off x="1033272" y="6391656"/>
            <a:ext cx="1965960" cy="237744"/>
          </a:xfrm>
          <a:prstGeom prst="roundRect">
            <a:avLst>
              <a:gd name="adj" fmla="val 19231"/>
            </a:avLst>
          </a:prstGeom>
          <a:solidFill>
            <a:srgbClr val="F7BE1C"/>
          </a:solidFill>
          <a:ln w="12700">
            <a:solidFill>
              <a:srgbClr val="F7BE1C">
                <a:alpha val="0"/>
              </a:srgbClr>
            </a:solidFill>
            <a:prstDash val="solid"/>
          </a:ln>
        </p:spPr>
        <p:txBody>
          <a:bodyPr/>
          <a:lstStyle/>
          <a:p>
            <a:endParaRPr lang="en-US"/>
          </a:p>
        </p:txBody>
      </p:sp>
      <p:sp>
        <p:nvSpPr>
          <p:cNvPr id="84" name="Text 80"/>
          <p:cNvSpPr/>
          <p:nvPr/>
        </p:nvSpPr>
        <p:spPr>
          <a:xfrm>
            <a:off x="1115568" y="6446520"/>
            <a:ext cx="1783080" cy="100584"/>
          </a:xfrm>
          <a:prstGeom prst="rect">
            <a:avLst/>
          </a:prstGeom>
          <a:noFill/>
          <a:ln/>
        </p:spPr>
        <p:txBody>
          <a:bodyPr wrap="square" lIns="508" tIns="508" rIns="508" bIns="508" rtlCol="0" anchor="t">
            <a:normAutofit/>
          </a:bodyPr>
          <a:lstStyle/>
          <a:p>
            <a:pPr marL="0" indent="0" algn="ctr">
              <a:buNone/>
            </a:pPr>
            <a:r>
              <a:rPr lang="en-US" sz="650" b="1" dirty="0">
                <a:solidFill>
                  <a:srgbClr val="072B48"/>
                </a:solidFill>
                <a:latin typeface="Aptos" pitchFamily="34" charset="0"/>
                <a:ea typeface="Aptos" pitchFamily="34" charset="-122"/>
                <a:cs typeface="Aptos" pitchFamily="34" charset="-120"/>
              </a:rPr>
              <a:t>Small actions today. Safer tomorrows.</a:t>
            </a:r>
            <a:endParaRPr lang="en-US" sz="650" dirty="0"/>
          </a:p>
        </p:txBody>
      </p:sp>
      <p:sp>
        <p:nvSpPr>
          <p:cNvPr id="85" name="Shape 81"/>
          <p:cNvSpPr/>
          <p:nvPr/>
        </p:nvSpPr>
        <p:spPr>
          <a:xfrm>
            <a:off x="3172968" y="6391656"/>
            <a:ext cx="1783080" cy="237744"/>
          </a:xfrm>
          <a:prstGeom prst="roundRect">
            <a:avLst>
              <a:gd name="adj" fmla="val 19231"/>
            </a:avLst>
          </a:prstGeom>
          <a:solidFill>
            <a:srgbClr val="072B48"/>
          </a:solidFill>
          <a:ln w="12700">
            <a:solidFill>
              <a:srgbClr val="072B48">
                <a:alpha val="0"/>
              </a:srgbClr>
            </a:solidFill>
            <a:prstDash val="solid"/>
          </a:ln>
        </p:spPr>
        <p:txBody>
          <a:bodyPr/>
          <a:lstStyle/>
          <a:p>
            <a:endParaRPr lang="en-US"/>
          </a:p>
        </p:txBody>
      </p:sp>
      <p:sp>
        <p:nvSpPr>
          <p:cNvPr id="86" name="Text 82"/>
          <p:cNvSpPr/>
          <p:nvPr/>
        </p:nvSpPr>
        <p:spPr>
          <a:xfrm>
            <a:off x="3273552" y="6446520"/>
            <a:ext cx="1581912" cy="100584"/>
          </a:xfrm>
          <a:prstGeom prst="rect">
            <a:avLst/>
          </a:prstGeom>
          <a:noFill/>
          <a:ln/>
        </p:spPr>
        <p:txBody>
          <a:bodyPr wrap="square" lIns="508" tIns="508" rIns="508" bIns="508" rtlCol="0" anchor="t">
            <a:normAutofit/>
          </a:bodyPr>
          <a:lstStyle/>
          <a:p>
            <a:pPr marL="0" indent="0" algn="ctr">
              <a:buNone/>
            </a:pPr>
            <a:r>
              <a:rPr lang="en-US" sz="640" b="1" dirty="0">
                <a:solidFill>
                  <a:srgbClr val="FFFFFF"/>
                </a:solidFill>
                <a:latin typeface="Aptos" pitchFamily="34" charset="0"/>
                <a:ea typeface="Aptos" pitchFamily="34" charset="-122"/>
                <a:cs typeface="Aptos" pitchFamily="34" charset="-120"/>
              </a:rPr>
              <a:t>A safer tomorrow starts with you.</a:t>
            </a:r>
            <a:endParaRPr lang="en-US" sz="640" dirty="0"/>
          </a:p>
        </p:txBody>
      </p:sp>
      <p:sp>
        <p:nvSpPr>
          <p:cNvPr id="87" name="Shape 83"/>
          <p:cNvSpPr/>
          <p:nvPr/>
        </p:nvSpPr>
        <p:spPr>
          <a:xfrm>
            <a:off x="6263640" y="1124712"/>
            <a:ext cx="5212080" cy="5504688"/>
          </a:xfrm>
          <a:prstGeom prst="roundRect">
            <a:avLst>
              <a:gd name="adj" fmla="val 2105"/>
            </a:avLst>
          </a:prstGeom>
          <a:solidFill>
            <a:srgbClr val="FFFFFF"/>
          </a:solidFill>
          <a:ln w="20320">
            <a:solidFill>
              <a:srgbClr val="072B48"/>
            </a:solidFill>
            <a:prstDash val="solid"/>
          </a:ln>
        </p:spPr>
        <p:txBody>
          <a:bodyPr/>
          <a:lstStyle/>
          <a:p>
            <a:endParaRPr lang="en-US"/>
          </a:p>
        </p:txBody>
      </p:sp>
      <p:sp>
        <p:nvSpPr>
          <p:cNvPr id="88" name="Shape 84"/>
          <p:cNvSpPr/>
          <p:nvPr/>
        </p:nvSpPr>
        <p:spPr>
          <a:xfrm>
            <a:off x="6263640" y="1124712"/>
            <a:ext cx="5212080" cy="960120"/>
          </a:xfrm>
          <a:prstGeom prst="roundRect">
            <a:avLst>
              <a:gd name="adj" fmla="val 11429"/>
            </a:avLst>
          </a:prstGeom>
          <a:solidFill>
            <a:srgbClr val="072B48"/>
          </a:solidFill>
          <a:ln w="12700">
            <a:solidFill>
              <a:srgbClr val="072B48">
                <a:alpha val="0"/>
              </a:srgbClr>
            </a:solidFill>
            <a:prstDash val="solid"/>
          </a:ln>
        </p:spPr>
        <p:txBody>
          <a:bodyPr/>
          <a:lstStyle/>
          <a:p>
            <a:endParaRPr lang="en-US"/>
          </a:p>
        </p:txBody>
      </p:sp>
      <p:pic>
        <p:nvPicPr>
          <p:cNvPr id="89" name="Image 2" descr="/mnt/data/Carolina_Star_Safety_Squad_Logo_small.png"/>
          <p:cNvPicPr>
            <a:picLocks noChangeAspect="1"/>
          </p:cNvPicPr>
          <p:nvPr/>
        </p:nvPicPr>
        <p:blipFill>
          <a:blip r:embed="rId3"/>
          <a:stretch>
            <a:fillRect/>
          </a:stretch>
        </p:blipFill>
        <p:spPr>
          <a:xfrm>
            <a:off x="6548240" y="1216152"/>
            <a:ext cx="893841" cy="758952"/>
          </a:xfrm>
          <a:prstGeom prst="rect">
            <a:avLst/>
          </a:prstGeom>
        </p:spPr>
      </p:pic>
      <p:sp>
        <p:nvSpPr>
          <p:cNvPr id="90" name="Text 85"/>
          <p:cNvSpPr/>
          <p:nvPr/>
        </p:nvSpPr>
        <p:spPr>
          <a:xfrm>
            <a:off x="9043416" y="1344168"/>
            <a:ext cx="1600200" cy="320040"/>
          </a:xfrm>
          <a:prstGeom prst="rect">
            <a:avLst/>
          </a:prstGeom>
          <a:noFill/>
          <a:ln/>
        </p:spPr>
        <p:txBody>
          <a:bodyPr wrap="square" lIns="508" tIns="508" rIns="508" bIns="508" rtlCol="0" anchor="t">
            <a:normAutofit/>
          </a:bodyPr>
          <a:lstStyle/>
          <a:p>
            <a:pPr marL="0" indent="0" algn="r">
              <a:buNone/>
            </a:pPr>
            <a:r>
              <a:rPr lang="en-US" sz="1100" b="1" dirty="0">
                <a:solidFill>
                  <a:srgbClr val="FFFFFF"/>
                </a:solidFill>
                <a:latin typeface="Aptos" pitchFamily="34" charset="0"/>
                <a:ea typeface="Aptos" pitchFamily="34" charset="-122"/>
                <a:cs typeface="Aptos" pitchFamily="34" charset="-120"/>
              </a:rPr>
              <a:t>IT'S THE LITTLE THINGS...</a:t>
            </a:r>
            <a:endParaRPr lang="en-US" sz="1100" dirty="0"/>
          </a:p>
          <a:p>
            <a:pPr marL="0" indent="0" algn="r">
              <a:buNone/>
            </a:pPr>
            <a:r>
              <a:rPr lang="en-US" sz="1100" b="1" dirty="0">
                <a:solidFill>
                  <a:srgbClr val="FFFFFF"/>
                </a:solidFill>
                <a:latin typeface="Aptos" pitchFamily="34" charset="0"/>
                <a:ea typeface="Aptos" pitchFamily="34" charset="-122"/>
                <a:cs typeface="Aptos" pitchFamily="34" charset="-120"/>
              </a:rPr>
              <a:t>UNTIL IT'S EVERYTHING.</a:t>
            </a:r>
            <a:endParaRPr lang="en-US" sz="1100" dirty="0"/>
          </a:p>
        </p:txBody>
      </p:sp>
      <p:sp>
        <p:nvSpPr>
          <p:cNvPr id="91" name="Text 86"/>
          <p:cNvSpPr/>
          <p:nvPr/>
        </p:nvSpPr>
        <p:spPr>
          <a:xfrm>
            <a:off x="6629400" y="2359152"/>
            <a:ext cx="3108960" cy="274320"/>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THE REPORTING PATH</a:t>
            </a:r>
            <a:endParaRPr lang="en-US" sz="2200" dirty="0"/>
          </a:p>
        </p:txBody>
      </p:sp>
      <p:sp>
        <p:nvSpPr>
          <p:cNvPr id="92" name="Text 87"/>
          <p:cNvSpPr/>
          <p:nvPr/>
        </p:nvSpPr>
        <p:spPr>
          <a:xfrm>
            <a:off x="6647688" y="2724912"/>
            <a:ext cx="3108960" cy="219456"/>
          </a:xfrm>
          <a:prstGeom prst="rect">
            <a:avLst/>
          </a:prstGeom>
          <a:noFill/>
          <a:ln/>
        </p:spPr>
        <p:txBody>
          <a:bodyPr wrap="square" lIns="508" tIns="508" rIns="508" bIns="508" rtlCol="0" anchor="t">
            <a:normAutofit/>
          </a:bodyPr>
          <a:lstStyle/>
          <a:p>
            <a:pPr marL="0" indent="0" algn="l">
              <a:buNone/>
            </a:pPr>
            <a:r>
              <a:rPr lang="en-US" sz="1500" b="1" dirty="0">
                <a:solidFill>
                  <a:srgbClr val="479ED5"/>
                </a:solidFill>
                <a:latin typeface="Aptos" pitchFamily="34" charset="0"/>
                <a:ea typeface="Aptos" pitchFamily="34" charset="-122"/>
                <a:cs typeface="Aptos" pitchFamily="34" charset="-120"/>
              </a:rPr>
              <a:t>IT'S SIMPLE. IT WORKS.</a:t>
            </a:r>
            <a:endParaRPr lang="en-US" sz="1500" dirty="0"/>
          </a:p>
        </p:txBody>
      </p:sp>
      <p:sp>
        <p:nvSpPr>
          <p:cNvPr id="93" name="Shape 88"/>
          <p:cNvSpPr/>
          <p:nvPr/>
        </p:nvSpPr>
        <p:spPr>
          <a:xfrm>
            <a:off x="6647688" y="3273552"/>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94" name="Text 89"/>
          <p:cNvSpPr/>
          <p:nvPr/>
        </p:nvSpPr>
        <p:spPr>
          <a:xfrm>
            <a:off x="6739128" y="3355848"/>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1</a:t>
            </a:r>
            <a:endParaRPr lang="en-US" sz="1050" dirty="0"/>
          </a:p>
        </p:txBody>
      </p:sp>
      <p:sp>
        <p:nvSpPr>
          <p:cNvPr id="95" name="Shape 90"/>
          <p:cNvSpPr/>
          <p:nvPr/>
        </p:nvSpPr>
        <p:spPr>
          <a:xfrm>
            <a:off x="7114032" y="32552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96" name="Text 91"/>
          <p:cNvSpPr/>
          <p:nvPr/>
        </p:nvSpPr>
        <p:spPr>
          <a:xfrm>
            <a:off x="7150608" y="3346704"/>
            <a:ext cx="329184" cy="137160"/>
          </a:xfrm>
          <a:prstGeom prst="rect">
            <a:avLst/>
          </a:prstGeom>
          <a:noFill/>
          <a:ln/>
        </p:spPr>
        <p:txBody>
          <a:bodyPr wrap="square" lIns="0" tIns="0" rIns="0" bIns="0"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a:t>
            </a:r>
            <a:endParaRPr lang="en-US" sz="1100" dirty="0"/>
          </a:p>
        </p:txBody>
      </p:sp>
      <p:sp>
        <p:nvSpPr>
          <p:cNvPr id="97" name="Text 92"/>
          <p:cNvSpPr/>
          <p:nvPr/>
        </p:nvSpPr>
        <p:spPr>
          <a:xfrm>
            <a:off x="7635240" y="3282696"/>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SEE IT</a:t>
            </a:r>
            <a:endParaRPr lang="en-US" sz="1200" dirty="0"/>
          </a:p>
        </p:txBody>
      </p:sp>
      <p:sp>
        <p:nvSpPr>
          <p:cNvPr id="98" name="Text 93"/>
          <p:cNvSpPr/>
          <p:nvPr/>
        </p:nvSpPr>
        <p:spPr>
          <a:xfrm>
            <a:off x="7635240" y="3493008"/>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Be aware. Recognize the hazard.</a:t>
            </a:r>
            <a:endParaRPr lang="en-US" sz="730" dirty="0"/>
          </a:p>
        </p:txBody>
      </p:sp>
      <p:sp>
        <p:nvSpPr>
          <p:cNvPr id="99" name="Shape 94"/>
          <p:cNvSpPr/>
          <p:nvPr/>
        </p:nvSpPr>
        <p:spPr>
          <a:xfrm>
            <a:off x="6647688" y="3849624"/>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100" name="Text 95"/>
          <p:cNvSpPr/>
          <p:nvPr/>
        </p:nvSpPr>
        <p:spPr>
          <a:xfrm>
            <a:off x="6739128" y="3931920"/>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2</a:t>
            </a:r>
            <a:endParaRPr lang="en-US" sz="1050" dirty="0"/>
          </a:p>
        </p:txBody>
      </p:sp>
      <p:sp>
        <p:nvSpPr>
          <p:cNvPr id="101" name="Shape 96"/>
          <p:cNvSpPr/>
          <p:nvPr/>
        </p:nvSpPr>
        <p:spPr>
          <a:xfrm>
            <a:off x="7114032" y="383133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102" name="Text 97"/>
          <p:cNvSpPr/>
          <p:nvPr/>
        </p:nvSpPr>
        <p:spPr>
          <a:xfrm>
            <a:off x="7150608" y="3922776"/>
            <a:ext cx="329184" cy="137160"/>
          </a:xfrm>
          <a:prstGeom prst="rect">
            <a:avLst/>
          </a:prstGeom>
          <a:noFill/>
          <a:ln/>
        </p:spPr>
        <p:txBody>
          <a:bodyPr wrap="square" lIns="0" tIns="0" rIns="0" bIns="0"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a:t>
            </a:r>
            <a:endParaRPr lang="en-US" sz="1100" dirty="0"/>
          </a:p>
        </p:txBody>
      </p:sp>
      <p:sp>
        <p:nvSpPr>
          <p:cNvPr id="103" name="Text 98"/>
          <p:cNvSpPr/>
          <p:nvPr/>
        </p:nvSpPr>
        <p:spPr>
          <a:xfrm>
            <a:off x="7635240" y="3858768"/>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SECURE IT (IF SAFE)</a:t>
            </a:r>
            <a:endParaRPr lang="en-US" sz="1200" dirty="0"/>
          </a:p>
        </p:txBody>
      </p:sp>
      <p:sp>
        <p:nvSpPr>
          <p:cNvPr id="104" name="Text 99"/>
          <p:cNvSpPr/>
          <p:nvPr/>
        </p:nvSpPr>
        <p:spPr>
          <a:xfrm>
            <a:off x="7635240" y="4069080"/>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Take immediate action only if it is safe to do so.</a:t>
            </a:r>
            <a:endParaRPr lang="en-US" sz="730" dirty="0"/>
          </a:p>
        </p:txBody>
      </p:sp>
      <p:sp>
        <p:nvSpPr>
          <p:cNvPr id="105" name="Shape 100"/>
          <p:cNvSpPr/>
          <p:nvPr/>
        </p:nvSpPr>
        <p:spPr>
          <a:xfrm>
            <a:off x="6647688" y="4425696"/>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106" name="Text 101"/>
          <p:cNvSpPr/>
          <p:nvPr/>
        </p:nvSpPr>
        <p:spPr>
          <a:xfrm>
            <a:off x="6739128" y="4507992"/>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3</a:t>
            </a:r>
            <a:endParaRPr lang="en-US" sz="1050" dirty="0"/>
          </a:p>
        </p:txBody>
      </p:sp>
      <p:sp>
        <p:nvSpPr>
          <p:cNvPr id="107" name="Shape 102"/>
          <p:cNvSpPr/>
          <p:nvPr/>
        </p:nvSpPr>
        <p:spPr>
          <a:xfrm>
            <a:off x="7114032" y="4407408"/>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108" name="Text 103"/>
          <p:cNvSpPr/>
          <p:nvPr/>
        </p:nvSpPr>
        <p:spPr>
          <a:xfrm>
            <a:off x="7150608" y="4498848"/>
            <a:ext cx="329184" cy="137160"/>
          </a:xfrm>
          <a:prstGeom prst="rect">
            <a:avLst/>
          </a:prstGeom>
          <a:noFill/>
          <a:ln/>
        </p:spPr>
        <p:txBody>
          <a:bodyPr wrap="square" lIns="0" tIns="0" rIns="0" bIns="0" rtlCol="0" anchor="t">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a:t>
            </a:r>
            <a:endParaRPr lang="en-US" sz="1600" dirty="0"/>
          </a:p>
        </p:txBody>
      </p:sp>
      <p:sp>
        <p:nvSpPr>
          <p:cNvPr id="109" name="Text 104"/>
          <p:cNvSpPr/>
          <p:nvPr/>
        </p:nvSpPr>
        <p:spPr>
          <a:xfrm>
            <a:off x="7635240" y="4434840"/>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REPORT IT</a:t>
            </a:r>
            <a:endParaRPr lang="en-US" sz="1200" dirty="0"/>
          </a:p>
        </p:txBody>
      </p:sp>
      <p:sp>
        <p:nvSpPr>
          <p:cNvPr id="110" name="Text 105"/>
          <p:cNvSpPr/>
          <p:nvPr/>
        </p:nvSpPr>
        <p:spPr>
          <a:xfrm>
            <a:off x="7635240" y="4645152"/>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Use your site process: app, work order, supervisor, or EHS.</a:t>
            </a:r>
            <a:endParaRPr lang="en-US" sz="730" dirty="0"/>
          </a:p>
        </p:txBody>
      </p:sp>
      <p:sp>
        <p:nvSpPr>
          <p:cNvPr id="111" name="Shape 106"/>
          <p:cNvSpPr/>
          <p:nvPr/>
        </p:nvSpPr>
        <p:spPr>
          <a:xfrm>
            <a:off x="6647688" y="5001768"/>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112" name="Text 107"/>
          <p:cNvSpPr/>
          <p:nvPr/>
        </p:nvSpPr>
        <p:spPr>
          <a:xfrm>
            <a:off x="6739128" y="5084064"/>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4</a:t>
            </a:r>
            <a:endParaRPr lang="en-US" sz="1050" dirty="0"/>
          </a:p>
        </p:txBody>
      </p:sp>
      <p:sp>
        <p:nvSpPr>
          <p:cNvPr id="113" name="Shape 108"/>
          <p:cNvSpPr/>
          <p:nvPr/>
        </p:nvSpPr>
        <p:spPr>
          <a:xfrm>
            <a:off x="7114032" y="498348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114" name="Text 109"/>
          <p:cNvSpPr/>
          <p:nvPr/>
        </p:nvSpPr>
        <p:spPr>
          <a:xfrm>
            <a:off x="7150608" y="5074920"/>
            <a:ext cx="329184" cy="137160"/>
          </a:xfrm>
          <a:prstGeom prst="rect">
            <a:avLst/>
          </a:prstGeom>
          <a:noFill/>
          <a:ln/>
        </p:spPr>
        <p:txBody>
          <a:bodyPr wrap="square" lIns="0" tIns="0" rIns="0" bIns="0"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a:t>
            </a:r>
            <a:endParaRPr lang="en-US" sz="1100" dirty="0"/>
          </a:p>
        </p:txBody>
      </p:sp>
      <p:sp>
        <p:nvSpPr>
          <p:cNvPr id="115" name="Text 110"/>
          <p:cNvSpPr/>
          <p:nvPr/>
        </p:nvSpPr>
        <p:spPr>
          <a:xfrm>
            <a:off x="7635240" y="5010912"/>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VERIFY THE HANDOFF</a:t>
            </a:r>
            <a:endParaRPr lang="en-US" sz="1200" dirty="0"/>
          </a:p>
        </p:txBody>
      </p:sp>
      <p:sp>
        <p:nvSpPr>
          <p:cNvPr id="116" name="Text 111"/>
          <p:cNvSpPr/>
          <p:nvPr/>
        </p:nvSpPr>
        <p:spPr>
          <a:xfrm>
            <a:off x="7635240" y="5221224"/>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Confirm it was received and is being addressed.</a:t>
            </a:r>
            <a:endParaRPr lang="en-US" sz="730" dirty="0"/>
          </a:p>
        </p:txBody>
      </p:sp>
      <p:sp>
        <p:nvSpPr>
          <p:cNvPr id="117" name="Shape 112"/>
          <p:cNvSpPr/>
          <p:nvPr/>
        </p:nvSpPr>
        <p:spPr>
          <a:xfrm>
            <a:off x="6611112" y="5568696"/>
            <a:ext cx="3154680" cy="841248"/>
          </a:xfrm>
          <a:prstGeom prst="roundRect">
            <a:avLst>
              <a:gd name="adj" fmla="val 9783"/>
            </a:avLst>
          </a:prstGeom>
          <a:solidFill>
            <a:srgbClr val="DDEFF8"/>
          </a:solidFill>
          <a:ln w="7620">
            <a:solidFill>
              <a:srgbClr val="D6DEE6"/>
            </a:solidFill>
            <a:prstDash val="solid"/>
          </a:ln>
        </p:spPr>
        <p:txBody>
          <a:bodyPr/>
          <a:lstStyle/>
          <a:p>
            <a:endParaRPr lang="en-US"/>
          </a:p>
        </p:txBody>
      </p:sp>
      <p:sp>
        <p:nvSpPr>
          <p:cNvPr id="118" name="Text 113"/>
          <p:cNvSpPr/>
          <p:nvPr/>
        </p:nvSpPr>
        <p:spPr>
          <a:xfrm>
            <a:off x="6757416" y="5678424"/>
            <a:ext cx="1463040" cy="146304"/>
          </a:xfrm>
          <a:prstGeom prst="rect">
            <a:avLst/>
          </a:prstGeom>
          <a:noFill/>
          <a:ln/>
        </p:spPr>
        <p:txBody>
          <a:bodyPr wrap="square" lIns="508" tIns="508" rIns="508" bIns="508" rtlCol="0" anchor="t">
            <a:normAutofit/>
          </a:bodyPr>
          <a:lstStyle/>
          <a:p>
            <a:pPr marL="0" indent="0" algn="l">
              <a:buNone/>
            </a:pPr>
            <a:r>
              <a:rPr lang="en-US" sz="1050" b="1" dirty="0">
                <a:solidFill>
                  <a:srgbClr val="072B48"/>
                </a:solidFill>
                <a:latin typeface="Aptos" pitchFamily="34" charset="0"/>
                <a:ea typeface="Aptos" pitchFamily="34" charset="-122"/>
                <a:cs typeface="Aptos" pitchFamily="34" charset="-120"/>
              </a:rPr>
              <a:t>REPORTING OPTIONS</a:t>
            </a:r>
            <a:endParaRPr lang="en-US" sz="1050" dirty="0"/>
          </a:p>
        </p:txBody>
      </p:sp>
      <p:sp>
        <p:nvSpPr>
          <p:cNvPr id="119" name="Text 114"/>
          <p:cNvSpPr/>
          <p:nvPr/>
        </p:nvSpPr>
        <p:spPr>
          <a:xfrm>
            <a:off x="6793992" y="5907024"/>
            <a:ext cx="868680" cy="73152"/>
          </a:xfrm>
          <a:prstGeom prst="rect">
            <a:avLst/>
          </a:prstGeom>
          <a:noFill/>
          <a:ln/>
        </p:spPr>
        <p:txBody>
          <a:bodyPr wrap="square" lIns="508" tIns="508" rIns="508" bIns="508" rtlCol="0" anchor="t">
            <a:normAutofit/>
          </a:bodyPr>
          <a:lstStyle/>
          <a:p>
            <a:pPr marL="0" indent="0" algn="l">
              <a:buNone/>
            </a:pPr>
            <a:r>
              <a:rPr lang="en-US" sz="480" b="1" dirty="0">
                <a:solidFill>
                  <a:srgbClr val="04192B"/>
                </a:solidFill>
                <a:latin typeface="Aptos" pitchFamily="34" charset="0"/>
                <a:ea typeface="Aptos" pitchFamily="34" charset="-122"/>
                <a:cs typeface="Aptos" pitchFamily="34" charset="-120"/>
              </a:rPr>
              <a:t>Online system:</a:t>
            </a:r>
            <a:endParaRPr lang="en-US" sz="480" dirty="0"/>
          </a:p>
        </p:txBody>
      </p:sp>
      <p:sp>
        <p:nvSpPr>
          <p:cNvPr id="120" name="Shape 115"/>
          <p:cNvSpPr/>
          <p:nvPr/>
        </p:nvSpPr>
        <p:spPr>
          <a:xfrm>
            <a:off x="7699248" y="5879592"/>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1" name="Text 116"/>
          <p:cNvSpPr/>
          <p:nvPr/>
        </p:nvSpPr>
        <p:spPr>
          <a:xfrm>
            <a:off x="6793992" y="6016752"/>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Phone number:</a:t>
            </a:r>
            <a:endParaRPr lang="en-US" sz="480" dirty="0"/>
          </a:p>
        </p:txBody>
      </p:sp>
      <p:sp>
        <p:nvSpPr>
          <p:cNvPr id="122" name="Shape 117"/>
          <p:cNvSpPr/>
          <p:nvPr/>
        </p:nvSpPr>
        <p:spPr>
          <a:xfrm>
            <a:off x="7699248" y="5989320"/>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3" name="Text 118"/>
          <p:cNvSpPr/>
          <p:nvPr/>
        </p:nvSpPr>
        <p:spPr>
          <a:xfrm>
            <a:off x="6793992" y="6126480"/>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Supervisor / department:</a:t>
            </a:r>
            <a:endParaRPr lang="en-US" sz="480" dirty="0"/>
          </a:p>
        </p:txBody>
      </p:sp>
      <p:sp>
        <p:nvSpPr>
          <p:cNvPr id="124" name="Shape 119"/>
          <p:cNvSpPr/>
          <p:nvPr/>
        </p:nvSpPr>
        <p:spPr>
          <a:xfrm>
            <a:off x="7699248" y="6099048"/>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5" name="Text 120"/>
          <p:cNvSpPr/>
          <p:nvPr/>
        </p:nvSpPr>
        <p:spPr>
          <a:xfrm>
            <a:off x="6793992" y="6236208"/>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EHS / Safety:</a:t>
            </a:r>
            <a:endParaRPr lang="en-US" sz="480" dirty="0"/>
          </a:p>
        </p:txBody>
      </p:sp>
      <p:sp>
        <p:nvSpPr>
          <p:cNvPr id="126" name="Shape 121"/>
          <p:cNvSpPr/>
          <p:nvPr/>
        </p:nvSpPr>
        <p:spPr>
          <a:xfrm>
            <a:off x="7699248" y="6208776"/>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7" name="Text 122"/>
          <p:cNvSpPr/>
          <p:nvPr/>
        </p:nvSpPr>
        <p:spPr>
          <a:xfrm>
            <a:off x="6793992" y="6345936"/>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Other instructions:</a:t>
            </a:r>
            <a:endParaRPr lang="en-US" sz="480" dirty="0"/>
          </a:p>
        </p:txBody>
      </p:sp>
      <p:sp>
        <p:nvSpPr>
          <p:cNvPr id="128" name="Shape 123"/>
          <p:cNvSpPr/>
          <p:nvPr/>
        </p:nvSpPr>
        <p:spPr>
          <a:xfrm>
            <a:off x="7699248" y="6318504"/>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9" name="Shape 124"/>
          <p:cNvSpPr/>
          <p:nvPr/>
        </p:nvSpPr>
        <p:spPr>
          <a:xfrm>
            <a:off x="9902952" y="5550408"/>
            <a:ext cx="786384" cy="786384"/>
          </a:xfrm>
          <a:prstGeom prst="roundRect">
            <a:avLst>
              <a:gd name="adj" fmla="val 5814"/>
            </a:avLst>
          </a:prstGeom>
          <a:solidFill>
            <a:srgbClr val="FFFFFF"/>
          </a:solidFill>
          <a:ln w="17780">
            <a:solidFill>
              <a:srgbClr val="072B48"/>
            </a:solidFill>
            <a:prstDash val="solid"/>
          </a:ln>
        </p:spPr>
        <p:txBody>
          <a:bodyPr/>
          <a:lstStyle/>
          <a:p>
            <a:endParaRPr lang="en-US"/>
          </a:p>
        </p:txBody>
      </p:sp>
      <p:sp>
        <p:nvSpPr>
          <p:cNvPr id="130" name="Text 125"/>
          <p:cNvSpPr/>
          <p:nvPr/>
        </p:nvSpPr>
        <p:spPr>
          <a:xfrm>
            <a:off x="10030968" y="5824728"/>
            <a:ext cx="530352" cy="320040"/>
          </a:xfrm>
          <a:prstGeom prst="rect">
            <a:avLst/>
          </a:prstGeom>
          <a:noFill/>
          <a:ln/>
        </p:spPr>
        <p:txBody>
          <a:bodyPr wrap="square" lIns="0" tIns="0" rIns="0" bIns="0"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ADD</a:t>
            </a:r>
            <a:endParaRPr lang="en-US" sz="1100" dirty="0"/>
          </a:p>
          <a:p>
            <a:pPr marL="0" indent="0" algn="ctr">
              <a:buNone/>
            </a:pPr>
            <a:r>
              <a:rPr lang="en-US" sz="1100" b="1" dirty="0">
                <a:solidFill>
                  <a:srgbClr val="072B48"/>
                </a:solidFill>
                <a:latin typeface="Aptos" pitchFamily="34" charset="0"/>
                <a:ea typeface="Aptos" pitchFamily="34" charset="-122"/>
                <a:cs typeface="Aptos" pitchFamily="34" charset="-120"/>
              </a:rPr>
              <a:t>QR CODE</a:t>
            </a:r>
            <a:endParaRPr lang="en-US" sz="1100" dirty="0"/>
          </a:p>
          <a:p>
            <a:pPr marL="0" indent="0" algn="ctr">
              <a:buNone/>
            </a:pPr>
            <a:r>
              <a:rPr lang="en-US" sz="1100" b="1" dirty="0">
                <a:solidFill>
                  <a:srgbClr val="072B48"/>
                </a:solidFill>
                <a:latin typeface="Aptos" pitchFamily="34" charset="0"/>
                <a:ea typeface="Aptos" pitchFamily="34" charset="-122"/>
                <a:cs typeface="Aptos" pitchFamily="34" charset="-120"/>
              </a:rPr>
              <a:t>HERE</a:t>
            </a:r>
            <a:endParaRPr lang="en-US" sz="1100" dirty="0"/>
          </a:p>
        </p:txBody>
      </p:sp>
      <p:sp>
        <p:nvSpPr>
          <p:cNvPr id="131" name="Shape 126"/>
          <p:cNvSpPr/>
          <p:nvPr/>
        </p:nvSpPr>
        <p:spPr>
          <a:xfrm>
            <a:off x="9829800" y="6464808"/>
            <a:ext cx="896112" cy="201168"/>
          </a:xfrm>
          <a:prstGeom prst="roundRect">
            <a:avLst>
              <a:gd name="adj" fmla="val 22727"/>
            </a:avLst>
          </a:prstGeom>
          <a:solidFill>
            <a:srgbClr val="072B48"/>
          </a:solidFill>
          <a:ln w="12700">
            <a:solidFill>
              <a:srgbClr val="072B48">
                <a:alpha val="0"/>
              </a:srgbClr>
            </a:solidFill>
            <a:prstDash val="solid"/>
          </a:ln>
        </p:spPr>
        <p:txBody>
          <a:bodyPr/>
          <a:lstStyle/>
          <a:p>
            <a:endParaRPr lang="en-US"/>
          </a:p>
        </p:txBody>
      </p:sp>
      <p:sp>
        <p:nvSpPr>
          <p:cNvPr id="132" name="Text 127"/>
          <p:cNvSpPr/>
          <p:nvPr/>
        </p:nvSpPr>
        <p:spPr>
          <a:xfrm>
            <a:off x="9912096" y="6510528"/>
            <a:ext cx="731520" cy="82296"/>
          </a:xfrm>
          <a:prstGeom prst="rect">
            <a:avLst/>
          </a:prstGeom>
          <a:noFill/>
          <a:ln/>
        </p:spPr>
        <p:txBody>
          <a:bodyPr wrap="square" lIns="508" tIns="508" rIns="508" bIns="508" rtlCol="0" anchor="t">
            <a:normAutofit/>
          </a:bodyPr>
          <a:lstStyle/>
          <a:p>
            <a:pPr marL="0" indent="0" algn="ctr">
              <a:buNone/>
            </a:pPr>
            <a:r>
              <a:rPr lang="en-US" sz="580" b="1" dirty="0">
                <a:solidFill>
                  <a:srgbClr val="FFFFFF"/>
                </a:solidFill>
                <a:latin typeface="Aptos" pitchFamily="34" charset="0"/>
                <a:ea typeface="Aptos" pitchFamily="34" charset="-122"/>
                <a:cs typeface="Aptos" pitchFamily="34" charset="-120"/>
              </a:rPr>
              <a:t>REPORT TODAY.</a:t>
            </a:r>
            <a:endParaRPr lang="en-US" sz="580" dirty="0"/>
          </a:p>
        </p:txBody>
      </p:sp>
      <p:sp>
        <p:nvSpPr>
          <p:cNvPr id="133" name="Text 128"/>
          <p:cNvSpPr/>
          <p:nvPr/>
        </p:nvSpPr>
        <p:spPr>
          <a:xfrm>
            <a:off x="9912096" y="6601968"/>
            <a:ext cx="731520" cy="73152"/>
          </a:xfrm>
          <a:prstGeom prst="rect">
            <a:avLst/>
          </a:prstGeom>
          <a:noFill/>
          <a:ln/>
        </p:spPr>
        <p:txBody>
          <a:bodyPr wrap="square" lIns="508" tIns="508" rIns="508" bIns="508" rtlCol="0" anchor="t">
            <a:normAutofit/>
          </a:bodyPr>
          <a:lstStyle/>
          <a:p>
            <a:pPr marL="0" indent="0" algn="ctr">
              <a:buNone/>
            </a:pPr>
            <a:r>
              <a:rPr lang="en-US" sz="530" b="1" dirty="0">
                <a:solidFill>
                  <a:srgbClr val="F7BE1C"/>
                </a:solidFill>
                <a:latin typeface="Aptos" pitchFamily="34" charset="0"/>
                <a:ea typeface="Aptos" pitchFamily="34" charset="-122"/>
                <a:cs typeface="Aptos" pitchFamily="34" charset="-120"/>
              </a:rPr>
              <a:t>A SAFER TOMORROW.</a:t>
            </a:r>
            <a:endParaRPr lang="en-US" sz="530" dirty="0"/>
          </a:p>
        </p:txBody>
      </p:sp>
      <p:sp>
        <p:nvSpPr>
          <p:cNvPr id="134" name="Shape 129"/>
          <p:cNvSpPr/>
          <p:nvPr/>
        </p:nvSpPr>
        <p:spPr>
          <a:xfrm>
            <a:off x="6739128" y="6537960"/>
            <a:ext cx="2148840" cy="201168"/>
          </a:xfrm>
          <a:prstGeom prst="roundRect">
            <a:avLst>
              <a:gd name="adj" fmla="val 22727"/>
            </a:avLst>
          </a:prstGeom>
          <a:solidFill>
            <a:srgbClr val="F7BE1C"/>
          </a:solidFill>
          <a:ln w="12700">
            <a:solidFill>
              <a:srgbClr val="F7BE1C">
                <a:alpha val="0"/>
              </a:srgbClr>
            </a:solidFill>
            <a:prstDash val="solid"/>
          </a:ln>
        </p:spPr>
        <p:txBody>
          <a:bodyPr/>
          <a:lstStyle/>
          <a:p>
            <a:endParaRPr lang="en-US"/>
          </a:p>
        </p:txBody>
      </p:sp>
      <p:sp>
        <p:nvSpPr>
          <p:cNvPr id="135" name="Text 130"/>
          <p:cNvSpPr/>
          <p:nvPr/>
        </p:nvSpPr>
        <p:spPr>
          <a:xfrm>
            <a:off x="6949440" y="6592824"/>
            <a:ext cx="1737360" cy="82296"/>
          </a:xfrm>
          <a:prstGeom prst="rect">
            <a:avLst/>
          </a:prstGeom>
          <a:noFill/>
          <a:ln/>
        </p:spPr>
        <p:txBody>
          <a:bodyPr wrap="square" lIns="508" tIns="508" rIns="508" bIns="508" rtlCol="0" anchor="t">
            <a:normAutofit/>
          </a:bodyPr>
          <a:lstStyle/>
          <a:p>
            <a:pPr marL="0" indent="0" algn="ctr">
              <a:buNone/>
            </a:pPr>
            <a:r>
              <a:rPr lang="en-US" sz="640" b="1" dirty="0">
                <a:solidFill>
                  <a:srgbClr val="072B48"/>
                </a:solidFill>
                <a:latin typeface="Aptos" pitchFamily="34" charset="0"/>
                <a:ea typeface="Aptos" pitchFamily="34" charset="-122"/>
                <a:cs typeface="Aptos" pitchFamily="34" charset="-120"/>
              </a:rPr>
              <a:t>We all play a part.</a:t>
            </a:r>
            <a:endParaRPr lang="en-US" sz="6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Customizable Template</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Replace logo, QR, reporting fields, hazards, and examples</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124712"/>
            <a:ext cx="5212080" cy="5504688"/>
          </a:xfrm>
          <a:prstGeom prst="roundRect">
            <a:avLst>
              <a:gd name="adj" fmla="val 2105"/>
            </a:avLst>
          </a:prstGeom>
          <a:solidFill>
            <a:srgbClr val="FFFFFF"/>
          </a:solidFill>
          <a:ln w="20320">
            <a:solidFill>
              <a:srgbClr val="072B48"/>
            </a:solidFill>
            <a:prstDash val="solid"/>
          </a:ln>
        </p:spPr>
        <p:txBody>
          <a:bodyPr/>
          <a:lstStyle/>
          <a:p>
            <a:endParaRPr lang="en-US"/>
          </a:p>
        </p:txBody>
      </p:sp>
      <p:sp>
        <p:nvSpPr>
          <p:cNvPr id="11" name="Shape 8"/>
          <p:cNvSpPr/>
          <p:nvPr/>
        </p:nvSpPr>
        <p:spPr>
          <a:xfrm>
            <a:off x="685800" y="1124712"/>
            <a:ext cx="5212080" cy="1298448"/>
          </a:xfrm>
          <a:prstGeom prst="roundRect">
            <a:avLst>
              <a:gd name="adj" fmla="val 8451"/>
            </a:avLst>
          </a:prstGeom>
          <a:solidFill>
            <a:srgbClr val="072B48"/>
          </a:solidFill>
          <a:ln w="12700">
            <a:solidFill>
              <a:srgbClr val="072B48">
                <a:alpha val="0"/>
              </a:srgbClr>
            </a:solidFill>
            <a:prstDash val="solid"/>
          </a:ln>
        </p:spPr>
        <p:txBody>
          <a:bodyPr/>
          <a:lstStyle/>
          <a:p>
            <a:endParaRPr lang="en-US"/>
          </a:p>
        </p:txBody>
      </p:sp>
      <p:sp>
        <p:nvSpPr>
          <p:cNvPr id="12" name="Shape 9"/>
          <p:cNvSpPr/>
          <p:nvPr/>
        </p:nvSpPr>
        <p:spPr>
          <a:xfrm>
            <a:off x="960120" y="1307592"/>
            <a:ext cx="1325880" cy="493776"/>
          </a:xfrm>
          <a:prstGeom prst="roundRect">
            <a:avLst>
              <a:gd name="adj" fmla="val 5556"/>
            </a:avLst>
          </a:prstGeom>
          <a:solidFill>
            <a:srgbClr val="FFFFFF"/>
          </a:solidFill>
          <a:ln w="12700">
            <a:solidFill>
              <a:srgbClr val="56616B"/>
            </a:solidFill>
            <a:prstDash val="solid"/>
          </a:ln>
        </p:spPr>
        <p:txBody>
          <a:bodyPr/>
          <a:lstStyle/>
          <a:p>
            <a:endParaRPr lang="en-US"/>
          </a:p>
        </p:txBody>
      </p:sp>
      <p:sp>
        <p:nvSpPr>
          <p:cNvPr id="13" name="Text 10"/>
          <p:cNvSpPr/>
          <p:nvPr/>
        </p:nvSpPr>
        <p:spPr>
          <a:xfrm>
            <a:off x="1069848" y="1499616"/>
            <a:ext cx="1106424" cy="173736"/>
          </a:xfrm>
          <a:prstGeom prst="rect">
            <a:avLst/>
          </a:prstGeom>
          <a:noFill/>
          <a:ln/>
        </p:spPr>
        <p:txBody>
          <a:bodyPr wrap="square" lIns="508" tIns="508" rIns="508" bIns="508" rtlCol="0" anchor="ctr">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ADD SITE</a:t>
            </a:r>
            <a:endParaRPr lang="en-US" sz="1100" dirty="0"/>
          </a:p>
          <a:p>
            <a:pPr marL="0" indent="0" algn="ctr">
              <a:buNone/>
            </a:pPr>
            <a:r>
              <a:rPr lang="en-US" sz="1100" b="1" dirty="0">
                <a:solidFill>
                  <a:srgbClr val="56616B"/>
                </a:solidFill>
                <a:latin typeface="Aptos" pitchFamily="34" charset="0"/>
                <a:ea typeface="Aptos" pitchFamily="34" charset="-122"/>
                <a:cs typeface="Aptos" pitchFamily="34" charset="-120"/>
              </a:rPr>
              <a:t>LOGO HERE</a:t>
            </a:r>
            <a:endParaRPr lang="en-US" sz="1100" dirty="0"/>
          </a:p>
        </p:txBody>
      </p:sp>
      <p:sp>
        <p:nvSpPr>
          <p:cNvPr id="14" name="Shape 11"/>
          <p:cNvSpPr/>
          <p:nvPr/>
        </p:nvSpPr>
        <p:spPr>
          <a:xfrm>
            <a:off x="2532888" y="1280160"/>
            <a:ext cx="2331720" cy="658368"/>
          </a:xfrm>
          <a:prstGeom prst="roundRect">
            <a:avLst>
              <a:gd name="adj" fmla="val 8333"/>
            </a:avLst>
          </a:prstGeom>
          <a:solidFill>
            <a:srgbClr val="F7BE1C"/>
          </a:solidFill>
          <a:ln w="12700">
            <a:solidFill>
              <a:srgbClr val="F7BE1C">
                <a:alpha val="0"/>
              </a:srgbClr>
            </a:solidFill>
            <a:prstDash val="solid"/>
          </a:ln>
        </p:spPr>
        <p:txBody>
          <a:bodyPr/>
          <a:lstStyle/>
          <a:p>
            <a:endParaRPr lang="en-US"/>
          </a:p>
        </p:txBody>
      </p:sp>
      <p:sp>
        <p:nvSpPr>
          <p:cNvPr id="15" name="Text 12"/>
          <p:cNvSpPr/>
          <p:nvPr/>
        </p:nvSpPr>
        <p:spPr>
          <a:xfrm>
            <a:off x="2679192" y="1298448"/>
            <a:ext cx="2011680" cy="256032"/>
          </a:xfrm>
          <a:prstGeom prst="rect">
            <a:avLst/>
          </a:prstGeom>
          <a:noFill/>
          <a:ln/>
        </p:spPr>
        <p:txBody>
          <a:bodyPr wrap="square" lIns="508" tIns="508" rIns="508" bIns="508" rtlCol="0" anchor="t">
            <a:normAutofit/>
          </a:bodyPr>
          <a:lstStyle/>
          <a:p>
            <a:pPr marL="0" indent="0" algn="ctr">
              <a:buNone/>
            </a:pPr>
            <a:r>
              <a:rPr lang="en-US" sz="2400" b="1" dirty="0">
                <a:solidFill>
                  <a:srgbClr val="072B48"/>
                </a:solidFill>
                <a:latin typeface="Aptos Display" pitchFamily="34" charset="0"/>
                <a:ea typeface="Aptos Display" pitchFamily="34" charset="-122"/>
                <a:cs typeface="Aptos Display" pitchFamily="34" charset="-120"/>
              </a:rPr>
              <a:t>SEE IT,</a:t>
            </a:r>
            <a:endParaRPr lang="en-US" sz="2400" dirty="0"/>
          </a:p>
        </p:txBody>
      </p:sp>
      <p:sp>
        <p:nvSpPr>
          <p:cNvPr id="16" name="Text 13"/>
          <p:cNvSpPr/>
          <p:nvPr/>
        </p:nvSpPr>
        <p:spPr>
          <a:xfrm>
            <a:off x="2734056" y="1591056"/>
            <a:ext cx="1920240" cy="228600"/>
          </a:xfrm>
          <a:prstGeom prst="rect">
            <a:avLst/>
          </a:prstGeom>
          <a:noFill/>
          <a:ln/>
        </p:spPr>
        <p:txBody>
          <a:bodyPr wrap="square" lIns="508" tIns="508" rIns="508" bIns="508" rtlCol="0" anchor="t">
            <a:normAutofit/>
          </a:bodyPr>
          <a:lstStyle/>
          <a:p>
            <a:pPr marL="0" indent="0" algn="ctr">
              <a:buNone/>
            </a:pPr>
            <a:r>
              <a:rPr lang="en-US" sz="2200" b="1" dirty="0">
                <a:solidFill>
                  <a:srgbClr val="072B48"/>
                </a:solidFill>
                <a:latin typeface="Aptos" pitchFamily="34" charset="0"/>
                <a:ea typeface="Aptos" pitchFamily="34" charset="-122"/>
                <a:cs typeface="Aptos" pitchFamily="34" charset="-120"/>
              </a:rPr>
              <a:t>OWN IT</a:t>
            </a:r>
            <a:endParaRPr lang="en-US" sz="2200" dirty="0"/>
          </a:p>
        </p:txBody>
      </p:sp>
      <p:sp>
        <p:nvSpPr>
          <p:cNvPr id="17" name="Text 14"/>
          <p:cNvSpPr/>
          <p:nvPr/>
        </p:nvSpPr>
        <p:spPr>
          <a:xfrm>
            <a:off x="2596896" y="2029968"/>
            <a:ext cx="2194560" cy="146304"/>
          </a:xfrm>
          <a:prstGeom prst="rect">
            <a:avLst/>
          </a:prstGeom>
          <a:noFill/>
          <a:ln/>
        </p:spPr>
        <p:txBody>
          <a:bodyPr wrap="square" lIns="508" tIns="508" rIns="508" bIns="508" rtlCol="0" anchor="t">
            <a:normAutofit/>
          </a:bodyPr>
          <a:lstStyle/>
          <a:p>
            <a:pPr marL="0" indent="0" algn="ctr">
              <a:buNone/>
            </a:pPr>
            <a:r>
              <a:rPr lang="en-US" sz="590" b="1" dirty="0">
                <a:solidFill>
                  <a:srgbClr val="FFFFFF"/>
                </a:solidFill>
                <a:latin typeface="Aptos" pitchFamily="34" charset="0"/>
                <a:ea typeface="Aptos" pitchFamily="34" charset="-122"/>
                <a:cs typeface="Aptos" pitchFamily="34" charset="-120"/>
              </a:rPr>
              <a:t>IT'S THE LITTLE THINGS...UNTIL IT'S EVERYTHING.</a:t>
            </a:r>
            <a:endParaRPr lang="en-US" sz="590" dirty="0"/>
          </a:p>
        </p:txBody>
      </p:sp>
      <p:sp>
        <p:nvSpPr>
          <p:cNvPr id="18" name="Shape 15"/>
          <p:cNvSpPr/>
          <p:nvPr/>
        </p:nvSpPr>
        <p:spPr>
          <a:xfrm>
            <a:off x="886968" y="2569464"/>
            <a:ext cx="4315968" cy="329184"/>
          </a:xfrm>
          <a:prstGeom prst="roundRect">
            <a:avLst>
              <a:gd name="adj" fmla="val 13889"/>
            </a:avLst>
          </a:prstGeom>
          <a:solidFill>
            <a:srgbClr val="F7BE1C"/>
          </a:solidFill>
          <a:ln w="12700">
            <a:solidFill>
              <a:srgbClr val="F7BE1C">
                <a:alpha val="0"/>
              </a:srgbClr>
            </a:solidFill>
            <a:prstDash val="solid"/>
          </a:ln>
        </p:spPr>
        <p:txBody>
          <a:bodyPr/>
          <a:lstStyle/>
          <a:p>
            <a:endParaRPr lang="en-US"/>
          </a:p>
        </p:txBody>
      </p:sp>
      <p:sp>
        <p:nvSpPr>
          <p:cNvPr id="19" name="Text 16"/>
          <p:cNvSpPr/>
          <p:nvPr/>
        </p:nvSpPr>
        <p:spPr>
          <a:xfrm>
            <a:off x="1033272" y="2651760"/>
            <a:ext cx="3200400" cy="118872"/>
          </a:xfrm>
          <a:prstGeom prst="rect">
            <a:avLst/>
          </a:prstGeom>
          <a:noFill/>
          <a:ln/>
        </p:spPr>
        <p:txBody>
          <a:bodyPr wrap="square" lIns="508" tIns="508" rIns="508" bIns="508" rtlCol="0" anchor="t">
            <a:normAutofit/>
          </a:bodyPr>
          <a:lstStyle/>
          <a:p>
            <a:pPr marL="0" indent="0" algn="l">
              <a:buNone/>
            </a:pPr>
            <a:r>
              <a:rPr lang="en-US" sz="1050" b="1" dirty="0">
                <a:solidFill>
                  <a:srgbClr val="072B48"/>
                </a:solidFill>
                <a:latin typeface="Aptos" pitchFamily="34" charset="0"/>
                <a:ea typeface="Aptos" pitchFamily="34" charset="-122"/>
                <a:cs typeface="Aptos" pitchFamily="34" charset="-120"/>
              </a:rPr>
              <a:t>COMMON HAZARDS TO REPORT</a:t>
            </a:r>
            <a:endParaRPr lang="en-US" sz="1050" dirty="0"/>
          </a:p>
        </p:txBody>
      </p:sp>
      <p:sp>
        <p:nvSpPr>
          <p:cNvPr id="20" name="Text 17"/>
          <p:cNvSpPr/>
          <p:nvPr/>
        </p:nvSpPr>
        <p:spPr>
          <a:xfrm>
            <a:off x="3931920" y="2679192"/>
            <a:ext cx="1051560" cy="91440"/>
          </a:xfrm>
          <a:prstGeom prst="rect">
            <a:avLst/>
          </a:prstGeom>
          <a:noFill/>
          <a:ln/>
        </p:spPr>
        <p:txBody>
          <a:bodyPr wrap="square" lIns="508" tIns="508" rIns="508" bIns="508" rtlCol="0" anchor="t">
            <a:normAutofit/>
          </a:bodyPr>
          <a:lstStyle/>
          <a:p>
            <a:pPr marL="0" indent="0" algn="r">
              <a:buNone/>
            </a:pPr>
            <a:r>
              <a:rPr lang="en-US" sz="540" b="1" dirty="0">
                <a:solidFill>
                  <a:srgbClr val="072B48"/>
                </a:solidFill>
                <a:latin typeface="Aptos" pitchFamily="34" charset="0"/>
                <a:ea typeface="Aptos" pitchFamily="34" charset="-122"/>
                <a:cs typeface="Aptos" pitchFamily="34" charset="-120"/>
              </a:rPr>
              <a:t>CUSTOMIZE FOR YOUR SITE</a:t>
            </a:r>
            <a:endParaRPr lang="en-US" sz="540" dirty="0"/>
          </a:p>
        </p:txBody>
      </p:sp>
      <p:sp>
        <p:nvSpPr>
          <p:cNvPr id="21" name="Shape 18"/>
          <p:cNvSpPr/>
          <p:nvPr/>
        </p:nvSpPr>
        <p:spPr>
          <a:xfrm>
            <a:off x="941832" y="3063240"/>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22" name="Shape 19"/>
          <p:cNvSpPr/>
          <p:nvPr/>
        </p:nvSpPr>
        <p:spPr>
          <a:xfrm>
            <a:off x="1014984" y="3136392"/>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23" name="Text 20"/>
          <p:cNvSpPr/>
          <p:nvPr/>
        </p:nvSpPr>
        <p:spPr>
          <a:xfrm>
            <a:off x="1069848" y="3255264"/>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24" name="Shape 21"/>
          <p:cNvSpPr/>
          <p:nvPr/>
        </p:nvSpPr>
        <p:spPr>
          <a:xfrm>
            <a:off x="1033272" y="355701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25" name="Text 22"/>
          <p:cNvSpPr/>
          <p:nvPr/>
        </p:nvSpPr>
        <p:spPr>
          <a:xfrm>
            <a:off x="1069848" y="3648456"/>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26" name="Text 23"/>
          <p:cNvSpPr/>
          <p:nvPr/>
        </p:nvSpPr>
        <p:spPr>
          <a:xfrm>
            <a:off x="1508760" y="3520440"/>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SPILLS / LEAKS</a:t>
            </a:r>
            <a:endParaRPr lang="en-US" sz="690" dirty="0"/>
          </a:p>
        </p:txBody>
      </p:sp>
      <p:sp>
        <p:nvSpPr>
          <p:cNvPr id="27" name="Text 24"/>
          <p:cNvSpPr/>
          <p:nvPr/>
        </p:nvSpPr>
        <p:spPr>
          <a:xfrm>
            <a:off x="1508760" y="3703320"/>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fluids on floors, equipment, docks, or outdoor areas</a:t>
            </a:r>
            <a:endParaRPr lang="en-US" sz="550" dirty="0"/>
          </a:p>
        </p:txBody>
      </p:sp>
      <p:sp>
        <p:nvSpPr>
          <p:cNvPr id="28" name="Shape 25"/>
          <p:cNvSpPr/>
          <p:nvPr/>
        </p:nvSpPr>
        <p:spPr>
          <a:xfrm>
            <a:off x="2432304" y="3063240"/>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29" name="Shape 26"/>
          <p:cNvSpPr/>
          <p:nvPr/>
        </p:nvSpPr>
        <p:spPr>
          <a:xfrm>
            <a:off x="2505456" y="3136392"/>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0" name="Text 27"/>
          <p:cNvSpPr/>
          <p:nvPr/>
        </p:nvSpPr>
        <p:spPr>
          <a:xfrm>
            <a:off x="2560320" y="3255264"/>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1" name="Shape 28"/>
          <p:cNvSpPr/>
          <p:nvPr/>
        </p:nvSpPr>
        <p:spPr>
          <a:xfrm>
            <a:off x="2523744" y="355701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2" name="Text 29"/>
          <p:cNvSpPr/>
          <p:nvPr/>
        </p:nvSpPr>
        <p:spPr>
          <a:xfrm>
            <a:off x="2560320" y="3648456"/>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33" name="Text 30"/>
          <p:cNvSpPr/>
          <p:nvPr/>
        </p:nvSpPr>
        <p:spPr>
          <a:xfrm>
            <a:off x="2999232" y="3520440"/>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DAMAGED EQUIPMENT</a:t>
            </a:r>
            <a:endParaRPr lang="en-US" sz="690" dirty="0"/>
          </a:p>
        </p:txBody>
      </p:sp>
      <p:sp>
        <p:nvSpPr>
          <p:cNvPr id="34" name="Text 31"/>
          <p:cNvSpPr/>
          <p:nvPr/>
        </p:nvSpPr>
        <p:spPr>
          <a:xfrm>
            <a:off x="2999232" y="3703320"/>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broken guards, missing covers, damaged tools or PPE</a:t>
            </a:r>
            <a:endParaRPr lang="en-US" sz="550" dirty="0"/>
          </a:p>
        </p:txBody>
      </p:sp>
      <p:sp>
        <p:nvSpPr>
          <p:cNvPr id="35" name="Shape 32"/>
          <p:cNvSpPr/>
          <p:nvPr/>
        </p:nvSpPr>
        <p:spPr>
          <a:xfrm>
            <a:off x="3922776" y="3063240"/>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36" name="Shape 33"/>
          <p:cNvSpPr/>
          <p:nvPr/>
        </p:nvSpPr>
        <p:spPr>
          <a:xfrm>
            <a:off x="3995928" y="3136392"/>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7" name="Text 34"/>
          <p:cNvSpPr/>
          <p:nvPr/>
        </p:nvSpPr>
        <p:spPr>
          <a:xfrm>
            <a:off x="4050792" y="3255264"/>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8" name="Shape 35"/>
          <p:cNvSpPr/>
          <p:nvPr/>
        </p:nvSpPr>
        <p:spPr>
          <a:xfrm>
            <a:off x="4014216" y="355701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9" name="Text 36"/>
          <p:cNvSpPr/>
          <p:nvPr/>
        </p:nvSpPr>
        <p:spPr>
          <a:xfrm>
            <a:off x="4050792" y="3648456"/>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0" name="Text 37"/>
          <p:cNvSpPr/>
          <p:nvPr/>
        </p:nvSpPr>
        <p:spPr>
          <a:xfrm>
            <a:off x="4489704" y="3520440"/>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TRIP HAZARDS</a:t>
            </a:r>
            <a:endParaRPr lang="en-US" sz="690" dirty="0"/>
          </a:p>
        </p:txBody>
      </p:sp>
      <p:sp>
        <p:nvSpPr>
          <p:cNvPr id="41" name="Text 38"/>
          <p:cNvSpPr/>
          <p:nvPr/>
        </p:nvSpPr>
        <p:spPr>
          <a:xfrm>
            <a:off x="4489704" y="3703320"/>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cords, hoses, clutter, uneven surfaces, open drawers</a:t>
            </a:r>
            <a:endParaRPr lang="en-US" sz="550" dirty="0"/>
          </a:p>
        </p:txBody>
      </p:sp>
      <p:sp>
        <p:nvSpPr>
          <p:cNvPr id="42" name="Shape 39"/>
          <p:cNvSpPr/>
          <p:nvPr/>
        </p:nvSpPr>
        <p:spPr>
          <a:xfrm>
            <a:off x="941832" y="413308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43" name="Shape 40"/>
          <p:cNvSpPr/>
          <p:nvPr/>
        </p:nvSpPr>
        <p:spPr>
          <a:xfrm>
            <a:off x="1014984" y="420624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44" name="Text 41"/>
          <p:cNvSpPr/>
          <p:nvPr/>
        </p:nvSpPr>
        <p:spPr>
          <a:xfrm>
            <a:off x="1069848" y="432511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45" name="Shape 42"/>
          <p:cNvSpPr/>
          <p:nvPr/>
        </p:nvSpPr>
        <p:spPr>
          <a:xfrm>
            <a:off x="1033272" y="46268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46" name="Text 43"/>
          <p:cNvSpPr/>
          <p:nvPr/>
        </p:nvSpPr>
        <p:spPr>
          <a:xfrm>
            <a:off x="1069848" y="471830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7" name="Text 44"/>
          <p:cNvSpPr/>
          <p:nvPr/>
        </p:nvSpPr>
        <p:spPr>
          <a:xfrm>
            <a:off x="1508760" y="459028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FALL HAZARDS</a:t>
            </a:r>
            <a:endParaRPr lang="en-US" sz="690" dirty="0"/>
          </a:p>
        </p:txBody>
      </p:sp>
      <p:sp>
        <p:nvSpPr>
          <p:cNvPr id="48" name="Text 45"/>
          <p:cNvSpPr/>
          <p:nvPr/>
        </p:nvSpPr>
        <p:spPr>
          <a:xfrm>
            <a:off x="1508760" y="477316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missing rails, damaged ladders, open edges, unsafe access</a:t>
            </a:r>
            <a:endParaRPr lang="en-US" sz="550" dirty="0"/>
          </a:p>
        </p:txBody>
      </p:sp>
      <p:sp>
        <p:nvSpPr>
          <p:cNvPr id="49" name="Shape 46"/>
          <p:cNvSpPr/>
          <p:nvPr/>
        </p:nvSpPr>
        <p:spPr>
          <a:xfrm>
            <a:off x="2432304" y="413308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0" name="Shape 47"/>
          <p:cNvSpPr/>
          <p:nvPr/>
        </p:nvSpPr>
        <p:spPr>
          <a:xfrm>
            <a:off x="2505456" y="420624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1" name="Text 48"/>
          <p:cNvSpPr/>
          <p:nvPr/>
        </p:nvSpPr>
        <p:spPr>
          <a:xfrm>
            <a:off x="2560320" y="432511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2" name="Shape 49"/>
          <p:cNvSpPr/>
          <p:nvPr/>
        </p:nvSpPr>
        <p:spPr>
          <a:xfrm>
            <a:off x="2523744" y="46268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53" name="Text 50"/>
          <p:cNvSpPr/>
          <p:nvPr/>
        </p:nvSpPr>
        <p:spPr>
          <a:xfrm>
            <a:off x="2560320" y="4718304"/>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GHS</a:t>
            </a:r>
            <a:endParaRPr lang="en-US" sz="750" dirty="0"/>
          </a:p>
        </p:txBody>
      </p:sp>
      <p:sp>
        <p:nvSpPr>
          <p:cNvPr id="54" name="Text 51"/>
          <p:cNvSpPr/>
          <p:nvPr/>
        </p:nvSpPr>
        <p:spPr>
          <a:xfrm>
            <a:off x="2999232" y="459028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CHEMICAL CONCERNS</a:t>
            </a:r>
            <a:endParaRPr lang="en-US" sz="690" dirty="0"/>
          </a:p>
        </p:txBody>
      </p:sp>
      <p:sp>
        <p:nvSpPr>
          <p:cNvPr id="55" name="Text 52"/>
          <p:cNvSpPr/>
          <p:nvPr/>
        </p:nvSpPr>
        <p:spPr>
          <a:xfrm>
            <a:off x="2999232" y="477316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unlabeled containers, leaks, storage issues, SDS gaps</a:t>
            </a:r>
            <a:endParaRPr lang="en-US" sz="550" dirty="0"/>
          </a:p>
        </p:txBody>
      </p:sp>
      <p:sp>
        <p:nvSpPr>
          <p:cNvPr id="56" name="Shape 53"/>
          <p:cNvSpPr/>
          <p:nvPr/>
        </p:nvSpPr>
        <p:spPr>
          <a:xfrm>
            <a:off x="3922776" y="413308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7" name="Shape 54"/>
          <p:cNvSpPr/>
          <p:nvPr/>
        </p:nvSpPr>
        <p:spPr>
          <a:xfrm>
            <a:off x="3995928" y="420624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8" name="Text 55"/>
          <p:cNvSpPr/>
          <p:nvPr/>
        </p:nvSpPr>
        <p:spPr>
          <a:xfrm>
            <a:off x="4050792" y="432511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9" name="Shape 56"/>
          <p:cNvSpPr/>
          <p:nvPr/>
        </p:nvSpPr>
        <p:spPr>
          <a:xfrm>
            <a:off x="4014216" y="46268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0" name="Text 57"/>
          <p:cNvSpPr/>
          <p:nvPr/>
        </p:nvSpPr>
        <p:spPr>
          <a:xfrm>
            <a:off x="4050792" y="471830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61" name="Text 58"/>
          <p:cNvSpPr/>
          <p:nvPr/>
        </p:nvSpPr>
        <p:spPr>
          <a:xfrm>
            <a:off x="4489704" y="459028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ELECTRICAL HAZARDS</a:t>
            </a:r>
            <a:endParaRPr lang="en-US" sz="690" dirty="0"/>
          </a:p>
        </p:txBody>
      </p:sp>
      <p:sp>
        <p:nvSpPr>
          <p:cNvPr id="62" name="Text 59"/>
          <p:cNvSpPr/>
          <p:nvPr/>
        </p:nvSpPr>
        <p:spPr>
          <a:xfrm>
            <a:off x="4489704" y="477316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exposed wiring, open panels, missing covers, wet areas</a:t>
            </a:r>
            <a:endParaRPr lang="en-US" sz="550" dirty="0"/>
          </a:p>
        </p:txBody>
      </p:sp>
      <p:sp>
        <p:nvSpPr>
          <p:cNvPr id="63" name="Shape 60"/>
          <p:cNvSpPr/>
          <p:nvPr/>
        </p:nvSpPr>
        <p:spPr>
          <a:xfrm>
            <a:off x="941832" y="520293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64" name="Shape 61"/>
          <p:cNvSpPr/>
          <p:nvPr/>
        </p:nvSpPr>
        <p:spPr>
          <a:xfrm>
            <a:off x="1014984" y="527608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65" name="Text 62"/>
          <p:cNvSpPr/>
          <p:nvPr/>
        </p:nvSpPr>
        <p:spPr>
          <a:xfrm>
            <a:off x="1069848" y="539496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66" name="Shape 63"/>
          <p:cNvSpPr/>
          <p:nvPr/>
        </p:nvSpPr>
        <p:spPr>
          <a:xfrm>
            <a:off x="1033272" y="569671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7" name="Text 64"/>
          <p:cNvSpPr/>
          <p:nvPr/>
        </p:nvSpPr>
        <p:spPr>
          <a:xfrm>
            <a:off x="1069848" y="5788152"/>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PIV</a:t>
            </a:r>
            <a:endParaRPr lang="en-US" sz="750" dirty="0"/>
          </a:p>
        </p:txBody>
      </p:sp>
      <p:sp>
        <p:nvSpPr>
          <p:cNvPr id="68" name="Text 65"/>
          <p:cNvSpPr/>
          <p:nvPr/>
        </p:nvSpPr>
        <p:spPr>
          <a:xfrm>
            <a:off x="1508760" y="566013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TRAFFIC / PEDESTRIAN</a:t>
            </a:r>
            <a:endParaRPr lang="en-US" sz="690" dirty="0"/>
          </a:p>
        </p:txBody>
      </p:sp>
      <p:sp>
        <p:nvSpPr>
          <p:cNvPr id="69" name="Text 66"/>
          <p:cNvSpPr/>
          <p:nvPr/>
        </p:nvSpPr>
        <p:spPr>
          <a:xfrm>
            <a:off x="1508760" y="584301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blind corners, blocked aisles, unsafe forklift interactions</a:t>
            </a:r>
            <a:endParaRPr lang="en-US" sz="550" dirty="0"/>
          </a:p>
        </p:txBody>
      </p:sp>
      <p:sp>
        <p:nvSpPr>
          <p:cNvPr id="70" name="Shape 67"/>
          <p:cNvSpPr/>
          <p:nvPr/>
        </p:nvSpPr>
        <p:spPr>
          <a:xfrm>
            <a:off x="2432304" y="520293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1" name="Shape 68"/>
          <p:cNvSpPr/>
          <p:nvPr/>
        </p:nvSpPr>
        <p:spPr>
          <a:xfrm>
            <a:off x="2505456" y="527608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2" name="Text 69"/>
          <p:cNvSpPr/>
          <p:nvPr/>
        </p:nvSpPr>
        <p:spPr>
          <a:xfrm>
            <a:off x="2560320" y="539496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73" name="Shape 70"/>
          <p:cNvSpPr/>
          <p:nvPr/>
        </p:nvSpPr>
        <p:spPr>
          <a:xfrm>
            <a:off x="2523744" y="569671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74" name="Text 71"/>
          <p:cNvSpPr/>
          <p:nvPr/>
        </p:nvSpPr>
        <p:spPr>
          <a:xfrm>
            <a:off x="2560320" y="5788152"/>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75" name="Text 72"/>
          <p:cNvSpPr/>
          <p:nvPr/>
        </p:nvSpPr>
        <p:spPr>
          <a:xfrm>
            <a:off x="2999232" y="566013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NEEDS MAINTENANCE</a:t>
            </a:r>
            <a:endParaRPr lang="en-US" sz="690" dirty="0"/>
          </a:p>
        </p:txBody>
      </p:sp>
      <p:sp>
        <p:nvSpPr>
          <p:cNvPr id="76" name="Text 73"/>
          <p:cNvSpPr/>
          <p:nvPr/>
        </p:nvSpPr>
        <p:spPr>
          <a:xfrm>
            <a:off x="2999232" y="584301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loose, worn, broken, missing, or not working correctly</a:t>
            </a:r>
            <a:endParaRPr lang="en-US" sz="550" dirty="0"/>
          </a:p>
        </p:txBody>
      </p:sp>
      <p:sp>
        <p:nvSpPr>
          <p:cNvPr id="77" name="Shape 74"/>
          <p:cNvSpPr/>
          <p:nvPr/>
        </p:nvSpPr>
        <p:spPr>
          <a:xfrm>
            <a:off x="3922776" y="520293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8" name="Shape 75"/>
          <p:cNvSpPr/>
          <p:nvPr/>
        </p:nvSpPr>
        <p:spPr>
          <a:xfrm>
            <a:off x="3995928" y="527608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9" name="Text 76"/>
          <p:cNvSpPr/>
          <p:nvPr/>
        </p:nvSpPr>
        <p:spPr>
          <a:xfrm>
            <a:off x="4050792" y="539496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80" name="Shape 77"/>
          <p:cNvSpPr/>
          <p:nvPr/>
        </p:nvSpPr>
        <p:spPr>
          <a:xfrm>
            <a:off x="4014216" y="569671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81" name="Text 78"/>
          <p:cNvSpPr/>
          <p:nvPr/>
        </p:nvSpPr>
        <p:spPr>
          <a:xfrm>
            <a:off x="4050792" y="5788152"/>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82" name="Text 79"/>
          <p:cNvSpPr/>
          <p:nvPr/>
        </p:nvSpPr>
        <p:spPr>
          <a:xfrm>
            <a:off x="4489704" y="566013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UNSAFE STORAGE</a:t>
            </a:r>
            <a:endParaRPr lang="en-US" sz="690" dirty="0"/>
          </a:p>
        </p:txBody>
      </p:sp>
      <p:sp>
        <p:nvSpPr>
          <p:cNvPr id="83" name="Text 80"/>
          <p:cNvSpPr/>
          <p:nvPr/>
        </p:nvSpPr>
        <p:spPr>
          <a:xfrm>
            <a:off x="4489704" y="584301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stacking issues, blocked access, unstable loads, blocked exits</a:t>
            </a:r>
            <a:endParaRPr lang="en-US" sz="550" dirty="0"/>
          </a:p>
        </p:txBody>
      </p:sp>
      <p:sp>
        <p:nvSpPr>
          <p:cNvPr id="84" name="Shape 81"/>
          <p:cNvSpPr/>
          <p:nvPr/>
        </p:nvSpPr>
        <p:spPr>
          <a:xfrm>
            <a:off x="1033272" y="6391656"/>
            <a:ext cx="1965960" cy="237744"/>
          </a:xfrm>
          <a:prstGeom prst="roundRect">
            <a:avLst>
              <a:gd name="adj" fmla="val 19231"/>
            </a:avLst>
          </a:prstGeom>
          <a:solidFill>
            <a:srgbClr val="F7BE1C"/>
          </a:solidFill>
          <a:ln w="12700">
            <a:solidFill>
              <a:srgbClr val="F7BE1C">
                <a:alpha val="0"/>
              </a:srgbClr>
            </a:solidFill>
            <a:prstDash val="solid"/>
          </a:ln>
        </p:spPr>
        <p:txBody>
          <a:bodyPr/>
          <a:lstStyle/>
          <a:p>
            <a:endParaRPr lang="en-US"/>
          </a:p>
        </p:txBody>
      </p:sp>
      <p:sp>
        <p:nvSpPr>
          <p:cNvPr id="85" name="Text 82"/>
          <p:cNvSpPr/>
          <p:nvPr/>
        </p:nvSpPr>
        <p:spPr>
          <a:xfrm>
            <a:off x="1115568" y="6446520"/>
            <a:ext cx="1783080" cy="100584"/>
          </a:xfrm>
          <a:prstGeom prst="rect">
            <a:avLst/>
          </a:prstGeom>
          <a:noFill/>
          <a:ln/>
        </p:spPr>
        <p:txBody>
          <a:bodyPr wrap="square" lIns="508" tIns="508" rIns="508" bIns="508" rtlCol="0" anchor="t">
            <a:normAutofit/>
          </a:bodyPr>
          <a:lstStyle/>
          <a:p>
            <a:pPr marL="0" indent="0" algn="ctr">
              <a:buNone/>
            </a:pPr>
            <a:r>
              <a:rPr lang="en-US" sz="650" b="1" dirty="0">
                <a:solidFill>
                  <a:srgbClr val="072B48"/>
                </a:solidFill>
                <a:latin typeface="Aptos" pitchFamily="34" charset="0"/>
                <a:ea typeface="Aptos" pitchFamily="34" charset="-122"/>
                <a:cs typeface="Aptos" pitchFamily="34" charset="-120"/>
              </a:rPr>
              <a:t>Small actions today. Safer tomorrows.</a:t>
            </a:r>
            <a:endParaRPr lang="en-US" sz="650" dirty="0"/>
          </a:p>
        </p:txBody>
      </p:sp>
      <p:sp>
        <p:nvSpPr>
          <p:cNvPr id="86" name="Shape 83"/>
          <p:cNvSpPr/>
          <p:nvPr/>
        </p:nvSpPr>
        <p:spPr>
          <a:xfrm>
            <a:off x="3172968" y="6391656"/>
            <a:ext cx="1783080" cy="237744"/>
          </a:xfrm>
          <a:prstGeom prst="roundRect">
            <a:avLst>
              <a:gd name="adj" fmla="val 19231"/>
            </a:avLst>
          </a:prstGeom>
          <a:solidFill>
            <a:srgbClr val="072B48"/>
          </a:solidFill>
          <a:ln w="12700">
            <a:solidFill>
              <a:srgbClr val="072B48">
                <a:alpha val="0"/>
              </a:srgbClr>
            </a:solidFill>
            <a:prstDash val="solid"/>
          </a:ln>
        </p:spPr>
        <p:txBody>
          <a:bodyPr/>
          <a:lstStyle/>
          <a:p>
            <a:endParaRPr lang="en-US"/>
          </a:p>
        </p:txBody>
      </p:sp>
      <p:sp>
        <p:nvSpPr>
          <p:cNvPr id="87" name="Text 84"/>
          <p:cNvSpPr/>
          <p:nvPr/>
        </p:nvSpPr>
        <p:spPr>
          <a:xfrm>
            <a:off x="3273552" y="6446520"/>
            <a:ext cx="1581912" cy="100584"/>
          </a:xfrm>
          <a:prstGeom prst="rect">
            <a:avLst/>
          </a:prstGeom>
          <a:noFill/>
          <a:ln/>
        </p:spPr>
        <p:txBody>
          <a:bodyPr wrap="square" lIns="508" tIns="508" rIns="508" bIns="508" rtlCol="0" anchor="t">
            <a:normAutofit/>
          </a:bodyPr>
          <a:lstStyle/>
          <a:p>
            <a:pPr marL="0" indent="0" algn="ctr">
              <a:buNone/>
            </a:pPr>
            <a:r>
              <a:rPr lang="en-US" sz="640" b="1" dirty="0">
                <a:solidFill>
                  <a:srgbClr val="FFFFFF"/>
                </a:solidFill>
                <a:latin typeface="Aptos" pitchFamily="34" charset="0"/>
                <a:ea typeface="Aptos" pitchFamily="34" charset="-122"/>
                <a:cs typeface="Aptos" pitchFamily="34" charset="-120"/>
              </a:rPr>
              <a:t>A safer tomorrow starts with you.</a:t>
            </a:r>
            <a:endParaRPr lang="en-US" sz="640" dirty="0"/>
          </a:p>
        </p:txBody>
      </p:sp>
      <p:sp>
        <p:nvSpPr>
          <p:cNvPr id="88" name="Shape 85"/>
          <p:cNvSpPr/>
          <p:nvPr/>
        </p:nvSpPr>
        <p:spPr>
          <a:xfrm>
            <a:off x="6263640" y="1124712"/>
            <a:ext cx="5212080" cy="5504688"/>
          </a:xfrm>
          <a:prstGeom prst="roundRect">
            <a:avLst>
              <a:gd name="adj" fmla="val 2105"/>
            </a:avLst>
          </a:prstGeom>
          <a:solidFill>
            <a:srgbClr val="FFFFFF"/>
          </a:solidFill>
          <a:ln w="20320">
            <a:solidFill>
              <a:srgbClr val="072B48"/>
            </a:solidFill>
            <a:prstDash val="solid"/>
          </a:ln>
        </p:spPr>
        <p:txBody>
          <a:bodyPr/>
          <a:lstStyle/>
          <a:p>
            <a:endParaRPr lang="en-US"/>
          </a:p>
        </p:txBody>
      </p:sp>
      <p:sp>
        <p:nvSpPr>
          <p:cNvPr id="89" name="Shape 86"/>
          <p:cNvSpPr/>
          <p:nvPr/>
        </p:nvSpPr>
        <p:spPr>
          <a:xfrm>
            <a:off x="6263640" y="1124712"/>
            <a:ext cx="5212080" cy="960120"/>
          </a:xfrm>
          <a:prstGeom prst="roundRect">
            <a:avLst>
              <a:gd name="adj" fmla="val 11429"/>
            </a:avLst>
          </a:prstGeom>
          <a:solidFill>
            <a:srgbClr val="072B48"/>
          </a:solidFill>
          <a:ln w="12700">
            <a:solidFill>
              <a:srgbClr val="072B48">
                <a:alpha val="0"/>
              </a:srgbClr>
            </a:solidFill>
            <a:prstDash val="solid"/>
          </a:ln>
        </p:spPr>
        <p:txBody>
          <a:bodyPr/>
          <a:lstStyle/>
          <a:p>
            <a:endParaRPr lang="en-US"/>
          </a:p>
        </p:txBody>
      </p:sp>
      <p:sp>
        <p:nvSpPr>
          <p:cNvPr id="90" name="Shape 87"/>
          <p:cNvSpPr/>
          <p:nvPr/>
        </p:nvSpPr>
        <p:spPr>
          <a:xfrm>
            <a:off x="6483096" y="1280160"/>
            <a:ext cx="1325880" cy="502920"/>
          </a:xfrm>
          <a:prstGeom prst="roundRect">
            <a:avLst>
              <a:gd name="adj" fmla="val 5455"/>
            </a:avLst>
          </a:prstGeom>
          <a:solidFill>
            <a:srgbClr val="FFFFFF"/>
          </a:solidFill>
          <a:ln w="12700">
            <a:solidFill>
              <a:srgbClr val="56616B"/>
            </a:solidFill>
            <a:prstDash val="solid"/>
          </a:ln>
        </p:spPr>
        <p:txBody>
          <a:bodyPr/>
          <a:lstStyle/>
          <a:p>
            <a:endParaRPr lang="en-US"/>
          </a:p>
        </p:txBody>
      </p:sp>
      <p:sp>
        <p:nvSpPr>
          <p:cNvPr id="91" name="Text 88"/>
          <p:cNvSpPr/>
          <p:nvPr/>
        </p:nvSpPr>
        <p:spPr>
          <a:xfrm>
            <a:off x="6592824" y="1472184"/>
            <a:ext cx="1106424" cy="182880"/>
          </a:xfrm>
          <a:prstGeom prst="rect">
            <a:avLst/>
          </a:prstGeom>
          <a:noFill/>
          <a:ln/>
        </p:spPr>
        <p:txBody>
          <a:bodyPr wrap="square" lIns="508" tIns="508" rIns="508" bIns="508" rtlCol="0" anchor="ctr">
            <a:normAutofit/>
          </a:bodyPr>
          <a:lstStyle/>
          <a:p>
            <a:pPr marL="0" indent="0" algn="ctr">
              <a:buNone/>
            </a:pPr>
            <a:r>
              <a:rPr lang="en-US" sz="1100" b="1" dirty="0">
                <a:solidFill>
                  <a:srgbClr val="56616B"/>
                </a:solidFill>
                <a:latin typeface="Aptos" pitchFamily="34" charset="0"/>
                <a:ea typeface="Aptos" pitchFamily="34" charset="-122"/>
                <a:cs typeface="Aptos" pitchFamily="34" charset="-120"/>
              </a:rPr>
              <a:t>ADD SITE</a:t>
            </a:r>
            <a:endParaRPr lang="en-US" sz="1100" dirty="0"/>
          </a:p>
          <a:p>
            <a:pPr marL="0" indent="0" algn="ctr">
              <a:buNone/>
            </a:pPr>
            <a:r>
              <a:rPr lang="en-US" sz="1100" b="1" dirty="0">
                <a:solidFill>
                  <a:srgbClr val="56616B"/>
                </a:solidFill>
                <a:latin typeface="Aptos" pitchFamily="34" charset="0"/>
                <a:ea typeface="Aptos" pitchFamily="34" charset="-122"/>
                <a:cs typeface="Aptos" pitchFamily="34" charset="-120"/>
              </a:rPr>
              <a:t>LOGO HERE</a:t>
            </a:r>
            <a:endParaRPr lang="en-US" sz="1100" dirty="0"/>
          </a:p>
        </p:txBody>
      </p:sp>
      <p:sp>
        <p:nvSpPr>
          <p:cNvPr id="92" name="Text 89"/>
          <p:cNvSpPr/>
          <p:nvPr/>
        </p:nvSpPr>
        <p:spPr>
          <a:xfrm>
            <a:off x="9043416" y="1344168"/>
            <a:ext cx="1600200" cy="320040"/>
          </a:xfrm>
          <a:prstGeom prst="rect">
            <a:avLst/>
          </a:prstGeom>
          <a:noFill/>
          <a:ln/>
        </p:spPr>
        <p:txBody>
          <a:bodyPr wrap="square" lIns="508" tIns="508" rIns="508" bIns="508" rtlCol="0" anchor="t">
            <a:normAutofit/>
          </a:bodyPr>
          <a:lstStyle/>
          <a:p>
            <a:pPr marL="0" indent="0" algn="r">
              <a:buNone/>
            </a:pPr>
            <a:r>
              <a:rPr lang="en-US" sz="1100" b="1" dirty="0">
                <a:solidFill>
                  <a:srgbClr val="FFFFFF"/>
                </a:solidFill>
                <a:latin typeface="Aptos" pitchFamily="34" charset="0"/>
                <a:ea typeface="Aptos" pitchFamily="34" charset="-122"/>
                <a:cs typeface="Aptos" pitchFamily="34" charset="-120"/>
              </a:rPr>
              <a:t>IT'S THE LITTLE THINGS...</a:t>
            </a:r>
            <a:endParaRPr lang="en-US" sz="1100" dirty="0"/>
          </a:p>
          <a:p>
            <a:pPr marL="0" indent="0" algn="r">
              <a:buNone/>
            </a:pPr>
            <a:r>
              <a:rPr lang="en-US" sz="1100" b="1" dirty="0">
                <a:solidFill>
                  <a:srgbClr val="FFFFFF"/>
                </a:solidFill>
                <a:latin typeface="Aptos" pitchFamily="34" charset="0"/>
                <a:ea typeface="Aptos" pitchFamily="34" charset="-122"/>
                <a:cs typeface="Aptos" pitchFamily="34" charset="-120"/>
              </a:rPr>
              <a:t>UNTIL IT'S EVERYTHING.</a:t>
            </a:r>
            <a:endParaRPr lang="en-US" sz="1100" dirty="0"/>
          </a:p>
        </p:txBody>
      </p:sp>
      <p:sp>
        <p:nvSpPr>
          <p:cNvPr id="93" name="Text 90"/>
          <p:cNvSpPr/>
          <p:nvPr/>
        </p:nvSpPr>
        <p:spPr>
          <a:xfrm>
            <a:off x="6629400" y="2359152"/>
            <a:ext cx="3108960" cy="274320"/>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THE REPORTING PATH</a:t>
            </a:r>
            <a:endParaRPr lang="en-US" sz="2200" dirty="0"/>
          </a:p>
        </p:txBody>
      </p:sp>
      <p:sp>
        <p:nvSpPr>
          <p:cNvPr id="94" name="Text 91"/>
          <p:cNvSpPr/>
          <p:nvPr/>
        </p:nvSpPr>
        <p:spPr>
          <a:xfrm>
            <a:off x="6647688" y="2724912"/>
            <a:ext cx="3108960" cy="219456"/>
          </a:xfrm>
          <a:prstGeom prst="rect">
            <a:avLst/>
          </a:prstGeom>
          <a:noFill/>
          <a:ln/>
        </p:spPr>
        <p:txBody>
          <a:bodyPr wrap="square" lIns="508" tIns="508" rIns="508" bIns="508" rtlCol="0" anchor="t">
            <a:normAutofit/>
          </a:bodyPr>
          <a:lstStyle/>
          <a:p>
            <a:pPr marL="0" indent="0" algn="l">
              <a:buNone/>
            </a:pPr>
            <a:r>
              <a:rPr lang="en-US" sz="1500" b="1" dirty="0">
                <a:solidFill>
                  <a:srgbClr val="479ED5"/>
                </a:solidFill>
                <a:latin typeface="Aptos" pitchFamily="34" charset="0"/>
                <a:ea typeface="Aptos" pitchFamily="34" charset="-122"/>
                <a:cs typeface="Aptos" pitchFamily="34" charset="-120"/>
              </a:rPr>
              <a:t>IT'S SIMPLE. IT WORKS.</a:t>
            </a:r>
            <a:endParaRPr lang="en-US" sz="1500" dirty="0"/>
          </a:p>
        </p:txBody>
      </p:sp>
      <p:sp>
        <p:nvSpPr>
          <p:cNvPr id="95" name="Shape 92"/>
          <p:cNvSpPr/>
          <p:nvPr/>
        </p:nvSpPr>
        <p:spPr>
          <a:xfrm>
            <a:off x="6647688" y="3273552"/>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96" name="Text 93"/>
          <p:cNvSpPr/>
          <p:nvPr/>
        </p:nvSpPr>
        <p:spPr>
          <a:xfrm>
            <a:off x="6739128" y="3355848"/>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1</a:t>
            </a:r>
            <a:endParaRPr lang="en-US" sz="1050" dirty="0"/>
          </a:p>
        </p:txBody>
      </p:sp>
      <p:sp>
        <p:nvSpPr>
          <p:cNvPr id="97" name="Shape 94"/>
          <p:cNvSpPr/>
          <p:nvPr/>
        </p:nvSpPr>
        <p:spPr>
          <a:xfrm>
            <a:off x="7114032" y="325526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98" name="Text 95"/>
          <p:cNvSpPr/>
          <p:nvPr/>
        </p:nvSpPr>
        <p:spPr>
          <a:xfrm>
            <a:off x="7150608" y="3346704"/>
            <a:ext cx="329184" cy="137160"/>
          </a:xfrm>
          <a:prstGeom prst="rect">
            <a:avLst/>
          </a:prstGeom>
          <a:noFill/>
          <a:ln/>
        </p:spPr>
        <p:txBody>
          <a:bodyPr wrap="square" lIns="0" tIns="0" rIns="0" bIns="0"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a:t>
            </a:r>
            <a:endParaRPr lang="en-US" sz="1100" dirty="0"/>
          </a:p>
        </p:txBody>
      </p:sp>
      <p:sp>
        <p:nvSpPr>
          <p:cNvPr id="99" name="Text 96"/>
          <p:cNvSpPr/>
          <p:nvPr/>
        </p:nvSpPr>
        <p:spPr>
          <a:xfrm>
            <a:off x="7635240" y="3282696"/>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SEE IT</a:t>
            </a:r>
            <a:endParaRPr lang="en-US" sz="1200" dirty="0"/>
          </a:p>
        </p:txBody>
      </p:sp>
      <p:sp>
        <p:nvSpPr>
          <p:cNvPr id="100" name="Text 97"/>
          <p:cNvSpPr/>
          <p:nvPr/>
        </p:nvSpPr>
        <p:spPr>
          <a:xfrm>
            <a:off x="7635240" y="3493008"/>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Be aware. Recognize the hazard.</a:t>
            </a:r>
            <a:endParaRPr lang="en-US" sz="730" dirty="0"/>
          </a:p>
        </p:txBody>
      </p:sp>
      <p:sp>
        <p:nvSpPr>
          <p:cNvPr id="101" name="Shape 98"/>
          <p:cNvSpPr/>
          <p:nvPr/>
        </p:nvSpPr>
        <p:spPr>
          <a:xfrm>
            <a:off x="6647688" y="3849624"/>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102" name="Text 99"/>
          <p:cNvSpPr/>
          <p:nvPr/>
        </p:nvSpPr>
        <p:spPr>
          <a:xfrm>
            <a:off x="6739128" y="3931920"/>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2</a:t>
            </a:r>
            <a:endParaRPr lang="en-US" sz="1050" dirty="0"/>
          </a:p>
        </p:txBody>
      </p:sp>
      <p:sp>
        <p:nvSpPr>
          <p:cNvPr id="103" name="Shape 100"/>
          <p:cNvSpPr/>
          <p:nvPr/>
        </p:nvSpPr>
        <p:spPr>
          <a:xfrm>
            <a:off x="7114032" y="3831336"/>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104" name="Text 101"/>
          <p:cNvSpPr/>
          <p:nvPr/>
        </p:nvSpPr>
        <p:spPr>
          <a:xfrm>
            <a:off x="7150608" y="3922776"/>
            <a:ext cx="329184" cy="137160"/>
          </a:xfrm>
          <a:prstGeom prst="rect">
            <a:avLst/>
          </a:prstGeom>
          <a:noFill/>
          <a:ln/>
        </p:spPr>
        <p:txBody>
          <a:bodyPr wrap="square" lIns="0" tIns="0" rIns="0" bIns="0"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a:t>
            </a:r>
            <a:endParaRPr lang="en-US" sz="1100" dirty="0"/>
          </a:p>
        </p:txBody>
      </p:sp>
      <p:sp>
        <p:nvSpPr>
          <p:cNvPr id="105" name="Text 102"/>
          <p:cNvSpPr/>
          <p:nvPr/>
        </p:nvSpPr>
        <p:spPr>
          <a:xfrm>
            <a:off x="7635240" y="3858768"/>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SECURE IT (IF SAFE)</a:t>
            </a:r>
            <a:endParaRPr lang="en-US" sz="1200" dirty="0"/>
          </a:p>
        </p:txBody>
      </p:sp>
      <p:sp>
        <p:nvSpPr>
          <p:cNvPr id="106" name="Text 103"/>
          <p:cNvSpPr/>
          <p:nvPr/>
        </p:nvSpPr>
        <p:spPr>
          <a:xfrm>
            <a:off x="7635240" y="4069080"/>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Take immediate action only if it is safe to do so.</a:t>
            </a:r>
            <a:endParaRPr lang="en-US" sz="730" dirty="0"/>
          </a:p>
        </p:txBody>
      </p:sp>
      <p:sp>
        <p:nvSpPr>
          <p:cNvPr id="107" name="Shape 104"/>
          <p:cNvSpPr/>
          <p:nvPr/>
        </p:nvSpPr>
        <p:spPr>
          <a:xfrm>
            <a:off x="6647688" y="4425696"/>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108" name="Text 105"/>
          <p:cNvSpPr/>
          <p:nvPr/>
        </p:nvSpPr>
        <p:spPr>
          <a:xfrm>
            <a:off x="6739128" y="4507992"/>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3</a:t>
            </a:r>
            <a:endParaRPr lang="en-US" sz="1050" dirty="0"/>
          </a:p>
        </p:txBody>
      </p:sp>
      <p:sp>
        <p:nvSpPr>
          <p:cNvPr id="109" name="Shape 106"/>
          <p:cNvSpPr/>
          <p:nvPr/>
        </p:nvSpPr>
        <p:spPr>
          <a:xfrm>
            <a:off x="7114032" y="4407408"/>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110" name="Text 107"/>
          <p:cNvSpPr/>
          <p:nvPr/>
        </p:nvSpPr>
        <p:spPr>
          <a:xfrm>
            <a:off x="7150608" y="4498848"/>
            <a:ext cx="329184" cy="137160"/>
          </a:xfrm>
          <a:prstGeom prst="rect">
            <a:avLst/>
          </a:prstGeom>
          <a:noFill/>
          <a:ln/>
        </p:spPr>
        <p:txBody>
          <a:bodyPr wrap="square" lIns="0" tIns="0" rIns="0" bIns="0" rtlCol="0" anchor="t">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a:t>
            </a:r>
            <a:endParaRPr lang="en-US" sz="1600" dirty="0"/>
          </a:p>
        </p:txBody>
      </p:sp>
      <p:sp>
        <p:nvSpPr>
          <p:cNvPr id="111" name="Text 108"/>
          <p:cNvSpPr/>
          <p:nvPr/>
        </p:nvSpPr>
        <p:spPr>
          <a:xfrm>
            <a:off x="7635240" y="4434840"/>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REPORT IT</a:t>
            </a:r>
            <a:endParaRPr lang="en-US" sz="1200" dirty="0"/>
          </a:p>
        </p:txBody>
      </p:sp>
      <p:sp>
        <p:nvSpPr>
          <p:cNvPr id="112" name="Text 109"/>
          <p:cNvSpPr/>
          <p:nvPr/>
        </p:nvSpPr>
        <p:spPr>
          <a:xfrm>
            <a:off x="7635240" y="4645152"/>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Use your site process: app, work order, supervisor, or EHS.</a:t>
            </a:r>
            <a:endParaRPr lang="en-US" sz="730" dirty="0"/>
          </a:p>
        </p:txBody>
      </p:sp>
      <p:sp>
        <p:nvSpPr>
          <p:cNvPr id="113" name="Shape 110"/>
          <p:cNvSpPr/>
          <p:nvPr/>
        </p:nvSpPr>
        <p:spPr>
          <a:xfrm>
            <a:off x="6647688" y="5001768"/>
            <a:ext cx="347472" cy="347472"/>
          </a:xfrm>
          <a:prstGeom prst="ellipse">
            <a:avLst/>
          </a:prstGeom>
          <a:solidFill>
            <a:srgbClr val="F7BE1C"/>
          </a:solidFill>
          <a:ln w="12700">
            <a:solidFill>
              <a:srgbClr val="F7BE1C">
                <a:alpha val="0"/>
              </a:srgbClr>
            </a:solidFill>
            <a:prstDash val="solid"/>
          </a:ln>
        </p:spPr>
        <p:txBody>
          <a:bodyPr/>
          <a:lstStyle/>
          <a:p>
            <a:endParaRPr lang="en-US"/>
          </a:p>
        </p:txBody>
      </p:sp>
      <p:sp>
        <p:nvSpPr>
          <p:cNvPr id="114" name="Text 111"/>
          <p:cNvSpPr/>
          <p:nvPr/>
        </p:nvSpPr>
        <p:spPr>
          <a:xfrm>
            <a:off x="6739128" y="5084064"/>
            <a:ext cx="164592" cy="109728"/>
          </a:xfrm>
          <a:prstGeom prst="rect">
            <a:avLst/>
          </a:prstGeom>
          <a:noFill/>
          <a:ln/>
        </p:spPr>
        <p:txBody>
          <a:bodyPr wrap="square" lIns="508" tIns="508" rIns="508" bIns="508" rtlCol="0" anchor="t">
            <a:normAutofit/>
          </a:bodyPr>
          <a:lstStyle/>
          <a:p>
            <a:pPr marL="0" indent="0" algn="ctr">
              <a:buNone/>
            </a:pPr>
            <a:r>
              <a:rPr lang="en-US" sz="1050" b="1" dirty="0">
                <a:solidFill>
                  <a:srgbClr val="072B48"/>
                </a:solidFill>
                <a:latin typeface="Aptos" pitchFamily="34" charset="0"/>
                <a:ea typeface="Aptos" pitchFamily="34" charset="-122"/>
                <a:cs typeface="Aptos" pitchFamily="34" charset="-120"/>
              </a:rPr>
              <a:t>4</a:t>
            </a:r>
            <a:endParaRPr lang="en-US" sz="1050" dirty="0"/>
          </a:p>
        </p:txBody>
      </p:sp>
      <p:sp>
        <p:nvSpPr>
          <p:cNvPr id="115" name="Shape 112"/>
          <p:cNvSpPr/>
          <p:nvPr/>
        </p:nvSpPr>
        <p:spPr>
          <a:xfrm>
            <a:off x="7114032" y="498348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116" name="Text 113"/>
          <p:cNvSpPr/>
          <p:nvPr/>
        </p:nvSpPr>
        <p:spPr>
          <a:xfrm>
            <a:off x="7150608" y="5074920"/>
            <a:ext cx="329184" cy="137160"/>
          </a:xfrm>
          <a:prstGeom prst="rect">
            <a:avLst/>
          </a:prstGeom>
          <a:noFill/>
          <a:ln/>
        </p:spPr>
        <p:txBody>
          <a:bodyPr wrap="square" lIns="0" tIns="0" rIns="0" bIns="0" rtlCol="0" anchor="t">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a:t>
            </a:r>
            <a:endParaRPr lang="en-US" sz="1100" dirty="0"/>
          </a:p>
        </p:txBody>
      </p:sp>
      <p:sp>
        <p:nvSpPr>
          <p:cNvPr id="117" name="Text 114"/>
          <p:cNvSpPr/>
          <p:nvPr/>
        </p:nvSpPr>
        <p:spPr>
          <a:xfrm>
            <a:off x="7635240" y="5010912"/>
            <a:ext cx="2468880" cy="164592"/>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VERIFY THE HANDOFF</a:t>
            </a:r>
            <a:endParaRPr lang="en-US" sz="1200" dirty="0"/>
          </a:p>
        </p:txBody>
      </p:sp>
      <p:sp>
        <p:nvSpPr>
          <p:cNvPr id="118" name="Text 115"/>
          <p:cNvSpPr/>
          <p:nvPr/>
        </p:nvSpPr>
        <p:spPr>
          <a:xfrm>
            <a:off x="7635240" y="5221224"/>
            <a:ext cx="2816352" cy="210312"/>
          </a:xfrm>
          <a:prstGeom prst="rect">
            <a:avLst/>
          </a:prstGeom>
          <a:noFill/>
          <a:ln/>
        </p:spPr>
        <p:txBody>
          <a:bodyPr wrap="square" lIns="508" tIns="508" rIns="508" bIns="508" rtlCol="0" anchor="t">
            <a:normAutofit/>
          </a:bodyPr>
          <a:lstStyle/>
          <a:p>
            <a:pPr marL="0" indent="0" algn="l">
              <a:buNone/>
            </a:pPr>
            <a:r>
              <a:rPr lang="en-US" sz="730" dirty="0">
                <a:solidFill>
                  <a:srgbClr val="111820"/>
                </a:solidFill>
                <a:latin typeface="Aptos" pitchFamily="34" charset="0"/>
                <a:ea typeface="Aptos" pitchFamily="34" charset="-122"/>
                <a:cs typeface="Aptos" pitchFamily="34" charset="-120"/>
              </a:rPr>
              <a:t>Confirm it was received and is being addressed.</a:t>
            </a:r>
            <a:endParaRPr lang="en-US" sz="730" dirty="0"/>
          </a:p>
        </p:txBody>
      </p:sp>
      <p:sp>
        <p:nvSpPr>
          <p:cNvPr id="119" name="Shape 116"/>
          <p:cNvSpPr/>
          <p:nvPr/>
        </p:nvSpPr>
        <p:spPr>
          <a:xfrm>
            <a:off x="6611112" y="5568696"/>
            <a:ext cx="3154680" cy="841248"/>
          </a:xfrm>
          <a:prstGeom prst="roundRect">
            <a:avLst>
              <a:gd name="adj" fmla="val 9783"/>
            </a:avLst>
          </a:prstGeom>
          <a:solidFill>
            <a:srgbClr val="DDEFF8"/>
          </a:solidFill>
          <a:ln w="7620">
            <a:solidFill>
              <a:srgbClr val="D6DEE6"/>
            </a:solidFill>
            <a:prstDash val="solid"/>
          </a:ln>
        </p:spPr>
        <p:txBody>
          <a:bodyPr/>
          <a:lstStyle/>
          <a:p>
            <a:endParaRPr lang="en-US"/>
          </a:p>
        </p:txBody>
      </p:sp>
      <p:sp>
        <p:nvSpPr>
          <p:cNvPr id="120" name="Text 117"/>
          <p:cNvSpPr/>
          <p:nvPr/>
        </p:nvSpPr>
        <p:spPr>
          <a:xfrm>
            <a:off x="6757416" y="5678424"/>
            <a:ext cx="1463040" cy="146304"/>
          </a:xfrm>
          <a:prstGeom prst="rect">
            <a:avLst/>
          </a:prstGeom>
          <a:noFill/>
          <a:ln/>
        </p:spPr>
        <p:txBody>
          <a:bodyPr wrap="square" lIns="508" tIns="508" rIns="508" bIns="508" rtlCol="0" anchor="t">
            <a:normAutofit/>
          </a:bodyPr>
          <a:lstStyle/>
          <a:p>
            <a:pPr marL="0" indent="0" algn="l">
              <a:buNone/>
            </a:pPr>
            <a:r>
              <a:rPr lang="en-US" sz="1050" b="1" dirty="0">
                <a:solidFill>
                  <a:srgbClr val="072B48"/>
                </a:solidFill>
                <a:latin typeface="Aptos" pitchFamily="34" charset="0"/>
                <a:ea typeface="Aptos" pitchFamily="34" charset="-122"/>
                <a:cs typeface="Aptos" pitchFamily="34" charset="-120"/>
              </a:rPr>
              <a:t>REPORTING OPTIONS</a:t>
            </a:r>
            <a:endParaRPr lang="en-US" sz="1050" dirty="0"/>
          </a:p>
        </p:txBody>
      </p:sp>
      <p:sp>
        <p:nvSpPr>
          <p:cNvPr id="121" name="Text 118"/>
          <p:cNvSpPr/>
          <p:nvPr/>
        </p:nvSpPr>
        <p:spPr>
          <a:xfrm>
            <a:off x="6793992" y="5907024"/>
            <a:ext cx="868680" cy="73152"/>
          </a:xfrm>
          <a:prstGeom prst="rect">
            <a:avLst/>
          </a:prstGeom>
          <a:noFill/>
          <a:ln/>
        </p:spPr>
        <p:txBody>
          <a:bodyPr wrap="square" lIns="508" tIns="508" rIns="508" bIns="508" rtlCol="0" anchor="t">
            <a:normAutofit/>
          </a:bodyPr>
          <a:lstStyle/>
          <a:p>
            <a:pPr marL="0" indent="0" algn="l">
              <a:buNone/>
            </a:pPr>
            <a:r>
              <a:rPr lang="en-US" sz="480" b="1" dirty="0">
                <a:solidFill>
                  <a:srgbClr val="04192B"/>
                </a:solidFill>
                <a:latin typeface="Aptos" pitchFamily="34" charset="0"/>
                <a:ea typeface="Aptos" pitchFamily="34" charset="-122"/>
                <a:cs typeface="Aptos" pitchFamily="34" charset="-120"/>
              </a:rPr>
              <a:t>Online system:</a:t>
            </a:r>
            <a:endParaRPr lang="en-US" sz="480" dirty="0"/>
          </a:p>
        </p:txBody>
      </p:sp>
      <p:sp>
        <p:nvSpPr>
          <p:cNvPr id="122" name="Shape 119"/>
          <p:cNvSpPr/>
          <p:nvPr/>
        </p:nvSpPr>
        <p:spPr>
          <a:xfrm>
            <a:off x="7699248" y="5879592"/>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3" name="Text 120"/>
          <p:cNvSpPr/>
          <p:nvPr/>
        </p:nvSpPr>
        <p:spPr>
          <a:xfrm>
            <a:off x="6793992" y="6016752"/>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Phone number:</a:t>
            </a:r>
            <a:endParaRPr lang="en-US" sz="480" dirty="0"/>
          </a:p>
        </p:txBody>
      </p:sp>
      <p:sp>
        <p:nvSpPr>
          <p:cNvPr id="124" name="Shape 121"/>
          <p:cNvSpPr/>
          <p:nvPr/>
        </p:nvSpPr>
        <p:spPr>
          <a:xfrm>
            <a:off x="7699248" y="5989320"/>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5" name="Text 122"/>
          <p:cNvSpPr/>
          <p:nvPr/>
        </p:nvSpPr>
        <p:spPr>
          <a:xfrm>
            <a:off x="6793992" y="6126480"/>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Supervisor / department:</a:t>
            </a:r>
            <a:endParaRPr lang="en-US" sz="480" dirty="0"/>
          </a:p>
        </p:txBody>
      </p:sp>
      <p:sp>
        <p:nvSpPr>
          <p:cNvPr id="126" name="Shape 123"/>
          <p:cNvSpPr/>
          <p:nvPr/>
        </p:nvSpPr>
        <p:spPr>
          <a:xfrm>
            <a:off x="7699248" y="6099048"/>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7" name="Text 124"/>
          <p:cNvSpPr/>
          <p:nvPr/>
        </p:nvSpPr>
        <p:spPr>
          <a:xfrm>
            <a:off x="6793992" y="6236208"/>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EHS / Safety:</a:t>
            </a:r>
            <a:endParaRPr lang="en-US" sz="480" dirty="0"/>
          </a:p>
        </p:txBody>
      </p:sp>
      <p:sp>
        <p:nvSpPr>
          <p:cNvPr id="128" name="Shape 125"/>
          <p:cNvSpPr/>
          <p:nvPr/>
        </p:nvSpPr>
        <p:spPr>
          <a:xfrm>
            <a:off x="7699248" y="6208776"/>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29" name="Text 126"/>
          <p:cNvSpPr/>
          <p:nvPr/>
        </p:nvSpPr>
        <p:spPr>
          <a:xfrm>
            <a:off x="6793992" y="6345936"/>
            <a:ext cx="868680" cy="73152"/>
          </a:xfrm>
          <a:prstGeom prst="rect">
            <a:avLst/>
          </a:prstGeom>
          <a:noFill/>
          <a:ln/>
        </p:spPr>
        <p:txBody>
          <a:bodyPr wrap="square" lIns="508" tIns="508" rIns="508" bIns="508" rtlCol="0" anchor="t">
            <a:normAutofit/>
          </a:bodyPr>
          <a:lstStyle/>
          <a:p>
            <a:pPr marL="0" indent="0" algn="l">
              <a:buNone/>
            </a:pPr>
            <a:r>
              <a:rPr lang="en-US" sz="480" dirty="0">
                <a:solidFill>
                  <a:srgbClr val="04192B"/>
                </a:solidFill>
                <a:latin typeface="Aptos" pitchFamily="34" charset="0"/>
                <a:ea typeface="Aptos" pitchFamily="34" charset="-122"/>
                <a:cs typeface="Aptos" pitchFamily="34" charset="-120"/>
              </a:rPr>
              <a:t>Other instructions:</a:t>
            </a:r>
            <a:endParaRPr lang="en-US" sz="480" dirty="0"/>
          </a:p>
        </p:txBody>
      </p:sp>
      <p:sp>
        <p:nvSpPr>
          <p:cNvPr id="130" name="Shape 127"/>
          <p:cNvSpPr/>
          <p:nvPr/>
        </p:nvSpPr>
        <p:spPr>
          <a:xfrm>
            <a:off x="7699248" y="6318504"/>
            <a:ext cx="1691640" cy="82296"/>
          </a:xfrm>
          <a:prstGeom prst="roundRect">
            <a:avLst>
              <a:gd name="adj" fmla="val 22222"/>
            </a:avLst>
          </a:prstGeom>
          <a:solidFill>
            <a:srgbClr val="FFFFFF"/>
          </a:solidFill>
          <a:ln w="3810">
            <a:solidFill>
              <a:srgbClr val="B6D6EB"/>
            </a:solidFill>
            <a:prstDash val="solid"/>
          </a:ln>
        </p:spPr>
        <p:txBody>
          <a:bodyPr/>
          <a:lstStyle/>
          <a:p>
            <a:endParaRPr lang="en-US"/>
          </a:p>
        </p:txBody>
      </p:sp>
      <p:sp>
        <p:nvSpPr>
          <p:cNvPr id="131" name="Shape 128"/>
          <p:cNvSpPr/>
          <p:nvPr/>
        </p:nvSpPr>
        <p:spPr>
          <a:xfrm>
            <a:off x="9902952" y="5550408"/>
            <a:ext cx="786384" cy="786384"/>
          </a:xfrm>
          <a:prstGeom prst="roundRect">
            <a:avLst>
              <a:gd name="adj" fmla="val 5814"/>
            </a:avLst>
          </a:prstGeom>
          <a:solidFill>
            <a:srgbClr val="FFFFFF"/>
          </a:solidFill>
          <a:ln w="17780">
            <a:solidFill>
              <a:srgbClr val="072B48"/>
            </a:solidFill>
            <a:prstDash val="solid"/>
          </a:ln>
        </p:spPr>
        <p:txBody>
          <a:bodyPr/>
          <a:lstStyle/>
          <a:p>
            <a:endParaRPr lang="en-US"/>
          </a:p>
        </p:txBody>
      </p:sp>
      <p:sp>
        <p:nvSpPr>
          <p:cNvPr id="132" name="Text 129"/>
          <p:cNvSpPr/>
          <p:nvPr/>
        </p:nvSpPr>
        <p:spPr>
          <a:xfrm>
            <a:off x="10030968" y="5824728"/>
            <a:ext cx="530352" cy="320040"/>
          </a:xfrm>
          <a:prstGeom prst="rect">
            <a:avLst/>
          </a:prstGeom>
          <a:noFill/>
          <a:ln/>
        </p:spPr>
        <p:txBody>
          <a:bodyPr wrap="square" lIns="0" tIns="0" rIns="0" bIns="0"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ADD</a:t>
            </a:r>
            <a:endParaRPr lang="en-US" sz="1100" dirty="0"/>
          </a:p>
          <a:p>
            <a:pPr marL="0" indent="0" algn="ctr">
              <a:buNone/>
            </a:pPr>
            <a:r>
              <a:rPr lang="en-US" sz="1100" b="1" dirty="0">
                <a:solidFill>
                  <a:srgbClr val="072B48"/>
                </a:solidFill>
                <a:latin typeface="Aptos" pitchFamily="34" charset="0"/>
                <a:ea typeface="Aptos" pitchFamily="34" charset="-122"/>
                <a:cs typeface="Aptos" pitchFamily="34" charset="-120"/>
              </a:rPr>
              <a:t>QR CODE</a:t>
            </a:r>
            <a:endParaRPr lang="en-US" sz="1100" dirty="0"/>
          </a:p>
          <a:p>
            <a:pPr marL="0" indent="0" algn="ctr">
              <a:buNone/>
            </a:pPr>
            <a:r>
              <a:rPr lang="en-US" sz="1100" b="1" dirty="0">
                <a:solidFill>
                  <a:srgbClr val="072B48"/>
                </a:solidFill>
                <a:latin typeface="Aptos" pitchFamily="34" charset="0"/>
                <a:ea typeface="Aptos" pitchFamily="34" charset="-122"/>
                <a:cs typeface="Aptos" pitchFamily="34" charset="-120"/>
              </a:rPr>
              <a:t>HERE</a:t>
            </a:r>
            <a:endParaRPr lang="en-US" sz="1100" dirty="0"/>
          </a:p>
        </p:txBody>
      </p:sp>
      <p:sp>
        <p:nvSpPr>
          <p:cNvPr id="133" name="Shape 130"/>
          <p:cNvSpPr/>
          <p:nvPr/>
        </p:nvSpPr>
        <p:spPr>
          <a:xfrm>
            <a:off x="9829800" y="6464808"/>
            <a:ext cx="896112" cy="201168"/>
          </a:xfrm>
          <a:prstGeom prst="roundRect">
            <a:avLst>
              <a:gd name="adj" fmla="val 22727"/>
            </a:avLst>
          </a:prstGeom>
          <a:solidFill>
            <a:srgbClr val="072B48"/>
          </a:solidFill>
          <a:ln w="12700">
            <a:solidFill>
              <a:srgbClr val="072B48">
                <a:alpha val="0"/>
              </a:srgbClr>
            </a:solidFill>
            <a:prstDash val="solid"/>
          </a:ln>
        </p:spPr>
        <p:txBody>
          <a:bodyPr/>
          <a:lstStyle/>
          <a:p>
            <a:endParaRPr lang="en-US"/>
          </a:p>
        </p:txBody>
      </p:sp>
      <p:sp>
        <p:nvSpPr>
          <p:cNvPr id="134" name="Text 131"/>
          <p:cNvSpPr/>
          <p:nvPr/>
        </p:nvSpPr>
        <p:spPr>
          <a:xfrm>
            <a:off x="9912096" y="6510528"/>
            <a:ext cx="731520" cy="82296"/>
          </a:xfrm>
          <a:prstGeom prst="rect">
            <a:avLst/>
          </a:prstGeom>
          <a:noFill/>
          <a:ln/>
        </p:spPr>
        <p:txBody>
          <a:bodyPr wrap="square" lIns="508" tIns="508" rIns="508" bIns="508" rtlCol="0" anchor="t">
            <a:normAutofit/>
          </a:bodyPr>
          <a:lstStyle/>
          <a:p>
            <a:pPr marL="0" indent="0" algn="ctr">
              <a:buNone/>
            </a:pPr>
            <a:r>
              <a:rPr lang="en-US" sz="580" b="1" dirty="0">
                <a:solidFill>
                  <a:srgbClr val="FFFFFF"/>
                </a:solidFill>
                <a:latin typeface="Aptos" pitchFamily="34" charset="0"/>
                <a:ea typeface="Aptos" pitchFamily="34" charset="-122"/>
                <a:cs typeface="Aptos" pitchFamily="34" charset="-120"/>
              </a:rPr>
              <a:t>REPORT TODAY.</a:t>
            </a:r>
            <a:endParaRPr lang="en-US" sz="580" dirty="0"/>
          </a:p>
        </p:txBody>
      </p:sp>
      <p:sp>
        <p:nvSpPr>
          <p:cNvPr id="135" name="Text 132"/>
          <p:cNvSpPr/>
          <p:nvPr/>
        </p:nvSpPr>
        <p:spPr>
          <a:xfrm>
            <a:off x="9912096" y="6601968"/>
            <a:ext cx="731520" cy="73152"/>
          </a:xfrm>
          <a:prstGeom prst="rect">
            <a:avLst/>
          </a:prstGeom>
          <a:noFill/>
          <a:ln/>
        </p:spPr>
        <p:txBody>
          <a:bodyPr wrap="square" lIns="508" tIns="508" rIns="508" bIns="508" rtlCol="0" anchor="t">
            <a:normAutofit/>
          </a:bodyPr>
          <a:lstStyle/>
          <a:p>
            <a:pPr marL="0" indent="0" algn="ctr">
              <a:buNone/>
            </a:pPr>
            <a:r>
              <a:rPr lang="en-US" sz="530" b="1" dirty="0">
                <a:solidFill>
                  <a:srgbClr val="F7BE1C"/>
                </a:solidFill>
                <a:latin typeface="Aptos" pitchFamily="34" charset="0"/>
                <a:ea typeface="Aptos" pitchFamily="34" charset="-122"/>
                <a:cs typeface="Aptos" pitchFamily="34" charset="-120"/>
              </a:rPr>
              <a:t>A SAFER TOMORROW.</a:t>
            </a:r>
            <a:endParaRPr lang="en-US" sz="530" dirty="0"/>
          </a:p>
        </p:txBody>
      </p:sp>
      <p:sp>
        <p:nvSpPr>
          <p:cNvPr id="136" name="Shape 133"/>
          <p:cNvSpPr/>
          <p:nvPr/>
        </p:nvSpPr>
        <p:spPr>
          <a:xfrm>
            <a:off x="6739128" y="6537960"/>
            <a:ext cx="2148840" cy="201168"/>
          </a:xfrm>
          <a:prstGeom prst="roundRect">
            <a:avLst>
              <a:gd name="adj" fmla="val 22727"/>
            </a:avLst>
          </a:prstGeom>
          <a:solidFill>
            <a:srgbClr val="F7BE1C"/>
          </a:solidFill>
          <a:ln w="12700">
            <a:solidFill>
              <a:srgbClr val="F7BE1C">
                <a:alpha val="0"/>
              </a:srgbClr>
            </a:solidFill>
            <a:prstDash val="solid"/>
          </a:ln>
        </p:spPr>
        <p:txBody>
          <a:bodyPr/>
          <a:lstStyle/>
          <a:p>
            <a:endParaRPr lang="en-US"/>
          </a:p>
        </p:txBody>
      </p:sp>
      <p:sp>
        <p:nvSpPr>
          <p:cNvPr id="137" name="Text 134"/>
          <p:cNvSpPr/>
          <p:nvPr/>
        </p:nvSpPr>
        <p:spPr>
          <a:xfrm>
            <a:off x="6949440" y="6592824"/>
            <a:ext cx="1737360" cy="82296"/>
          </a:xfrm>
          <a:prstGeom prst="rect">
            <a:avLst/>
          </a:prstGeom>
          <a:noFill/>
          <a:ln/>
        </p:spPr>
        <p:txBody>
          <a:bodyPr wrap="square" lIns="508" tIns="508" rIns="508" bIns="508" rtlCol="0" anchor="t">
            <a:normAutofit/>
          </a:bodyPr>
          <a:lstStyle/>
          <a:p>
            <a:pPr marL="0" indent="0" algn="ctr">
              <a:buNone/>
            </a:pPr>
            <a:r>
              <a:rPr lang="en-US" sz="640" b="1" dirty="0">
                <a:solidFill>
                  <a:srgbClr val="072B48"/>
                </a:solidFill>
                <a:latin typeface="Aptos" pitchFamily="34" charset="0"/>
                <a:ea typeface="Aptos" pitchFamily="34" charset="-122"/>
                <a:cs typeface="Aptos" pitchFamily="34" charset="-120"/>
              </a:rPr>
              <a:t>We all play a part.</a:t>
            </a:r>
            <a:endParaRPr lang="en-US" sz="6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Presenter Notes</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10–15 minute toolbox talk</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325880"/>
            <a:ext cx="429768" cy="429768"/>
          </a:xfrm>
          <a:prstGeom prst="ellipse">
            <a:avLst/>
          </a:prstGeom>
          <a:solidFill>
            <a:srgbClr val="F7BE1C"/>
          </a:solidFill>
          <a:ln w="12700">
            <a:solidFill>
              <a:srgbClr val="F7BE1C">
                <a:alpha val="0"/>
              </a:srgbClr>
            </a:solidFill>
            <a:prstDash val="solid"/>
          </a:ln>
        </p:spPr>
        <p:txBody>
          <a:bodyPr/>
          <a:lstStyle/>
          <a:p>
            <a:endParaRPr lang="en-US"/>
          </a:p>
        </p:txBody>
      </p:sp>
      <p:sp>
        <p:nvSpPr>
          <p:cNvPr id="11" name="Text 8"/>
          <p:cNvSpPr/>
          <p:nvPr/>
        </p:nvSpPr>
        <p:spPr>
          <a:xfrm>
            <a:off x="822960" y="1444752"/>
            <a:ext cx="155448" cy="91440"/>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1</a:t>
            </a:r>
            <a:endParaRPr lang="en-US" sz="1100" dirty="0"/>
          </a:p>
        </p:txBody>
      </p:sp>
      <p:sp>
        <p:nvSpPr>
          <p:cNvPr id="12" name="Text 9"/>
          <p:cNvSpPr/>
          <p:nvPr/>
        </p:nvSpPr>
        <p:spPr>
          <a:xfrm>
            <a:off x="1325880" y="1344168"/>
            <a:ext cx="2743200" cy="182880"/>
          </a:xfrm>
          <a:prstGeom prst="rect">
            <a:avLst/>
          </a:prstGeom>
          <a:noFill/>
          <a:ln/>
        </p:spPr>
        <p:txBody>
          <a:bodyPr wrap="square" lIns="508" tIns="508" rIns="508" bIns="508" rtlCol="0" anchor="t">
            <a:normAutofit/>
          </a:bodyPr>
          <a:lstStyle/>
          <a:p>
            <a:pPr marL="0" indent="0" algn="l">
              <a:buNone/>
            </a:pPr>
            <a:r>
              <a:rPr lang="en-US" sz="1150" b="1" dirty="0">
                <a:solidFill>
                  <a:srgbClr val="072B48"/>
                </a:solidFill>
                <a:latin typeface="Aptos" pitchFamily="34" charset="0"/>
                <a:ea typeface="Aptos" pitchFamily="34" charset="-122"/>
                <a:cs typeface="Aptos" pitchFamily="34" charset="-120"/>
              </a:rPr>
              <a:t>INTRODUCE THE IDEA</a:t>
            </a:r>
            <a:endParaRPr lang="en-US" sz="1150" dirty="0"/>
          </a:p>
        </p:txBody>
      </p:sp>
      <p:sp>
        <p:nvSpPr>
          <p:cNvPr id="13" name="Text 10"/>
          <p:cNvSpPr/>
          <p:nvPr/>
        </p:nvSpPr>
        <p:spPr>
          <a:xfrm>
            <a:off x="1325880" y="1600200"/>
            <a:ext cx="9601200" cy="384048"/>
          </a:xfrm>
          <a:prstGeom prst="rect">
            <a:avLst/>
          </a:prstGeom>
          <a:noFill/>
          <a:ln/>
        </p:spPr>
        <p:txBody>
          <a:bodyPr wrap="square" lIns="508" tIns="508" rIns="508" bIns="508" rtlCol="0" anchor="t">
            <a:normAutofit/>
          </a:bodyPr>
          <a:lstStyle/>
          <a:p>
            <a:pPr marL="0" indent="0" algn="l">
              <a:buNone/>
            </a:pPr>
            <a:r>
              <a:rPr lang="en-US" sz="1220" dirty="0">
                <a:solidFill>
                  <a:srgbClr val="111820"/>
                </a:solidFill>
                <a:latin typeface="Aptos" pitchFamily="34" charset="0"/>
                <a:ea typeface="Aptos" pitchFamily="34" charset="-122"/>
                <a:cs typeface="Aptos" pitchFamily="34" charset="-120"/>
              </a:rPr>
              <a:t>Hazards do not get corrected just because someone sees them. They get corrected when someone owns the handoff long enough to make sure the right person knows.</a:t>
            </a:r>
            <a:endParaRPr lang="en-US" sz="1220" dirty="0"/>
          </a:p>
        </p:txBody>
      </p:sp>
      <p:sp>
        <p:nvSpPr>
          <p:cNvPr id="14" name="Shape 11"/>
          <p:cNvSpPr/>
          <p:nvPr/>
        </p:nvSpPr>
        <p:spPr>
          <a:xfrm>
            <a:off x="685800" y="2350008"/>
            <a:ext cx="429768" cy="429768"/>
          </a:xfrm>
          <a:prstGeom prst="ellipse">
            <a:avLst/>
          </a:prstGeom>
          <a:solidFill>
            <a:srgbClr val="F7BE1C"/>
          </a:solidFill>
          <a:ln w="12700">
            <a:solidFill>
              <a:srgbClr val="F7BE1C">
                <a:alpha val="0"/>
              </a:srgbClr>
            </a:solidFill>
            <a:prstDash val="solid"/>
          </a:ln>
        </p:spPr>
        <p:txBody>
          <a:bodyPr/>
          <a:lstStyle/>
          <a:p>
            <a:endParaRPr lang="en-US"/>
          </a:p>
        </p:txBody>
      </p:sp>
      <p:sp>
        <p:nvSpPr>
          <p:cNvPr id="15" name="Text 12"/>
          <p:cNvSpPr/>
          <p:nvPr/>
        </p:nvSpPr>
        <p:spPr>
          <a:xfrm>
            <a:off x="822960" y="2468880"/>
            <a:ext cx="155448" cy="91440"/>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2</a:t>
            </a:r>
            <a:endParaRPr lang="en-US" sz="1100" dirty="0"/>
          </a:p>
        </p:txBody>
      </p:sp>
      <p:sp>
        <p:nvSpPr>
          <p:cNvPr id="16" name="Text 13"/>
          <p:cNvSpPr/>
          <p:nvPr/>
        </p:nvSpPr>
        <p:spPr>
          <a:xfrm>
            <a:off x="1325880" y="2368296"/>
            <a:ext cx="2743200" cy="182880"/>
          </a:xfrm>
          <a:prstGeom prst="rect">
            <a:avLst/>
          </a:prstGeom>
          <a:noFill/>
          <a:ln/>
        </p:spPr>
        <p:txBody>
          <a:bodyPr wrap="square" lIns="508" tIns="508" rIns="508" bIns="508" rtlCol="0" anchor="t">
            <a:normAutofit/>
          </a:bodyPr>
          <a:lstStyle/>
          <a:p>
            <a:pPr marL="0" indent="0" algn="l">
              <a:buNone/>
            </a:pPr>
            <a:r>
              <a:rPr lang="en-US" sz="1150" b="1" dirty="0">
                <a:solidFill>
                  <a:srgbClr val="072B48"/>
                </a:solidFill>
                <a:latin typeface="Aptos" pitchFamily="34" charset="0"/>
                <a:ea typeface="Aptos" pitchFamily="34" charset="-122"/>
                <a:cs typeface="Aptos" pitchFamily="34" charset="-120"/>
              </a:rPr>
              <a:t>REVIEW EXAMPLES</a:t>
            </a:r>
            <a:endParaRPr lang="en-US" sz="1150" dirty="0"/>
          </a:p>
        </p:txBody>
      </p:sp>
      <p:sp>
        <p:nvSpPr>
          <p:cNvPr id="17" name="Text 14"/>
          <p:cNvSpPr/>
          <p:nvPr/>
        </p:nvSpPr>
        <p:spPr>
          <a:xfrm>
            <a:off x="1325880" y="2624328"/>
            <a:ext cx="9601200" cy="384048"/>
          </a:xfrm>
          <a:prstGeom prst="rect">
            <a:avLst/>
          </a:prstGeom>
          <a:noFill/>
          <a:ln/>
        </p:spPr>
        <p:txBody>
          <a:bodyPr wrap="square" lIns="508" tIns="508" rIns="508" bIns="508" rtlCol="0" anchor="t">
            <a:normAutofit/>
          </a:bodyPr>
          <a:lstStyle/>
          <a:p>
            <a:pPr marL="0" indent="0" algn="l">
              <a:buNone/>
            </a:pPr>
            <a:r>
              <a:rPr lang="en-US" sz="1220" dirty="0">
                <a:solidFill>
                  <a:srgbClr val="111820"/>
                </a:solidFill>
                <a:latin typeface="Aptos" pitchFamily="34" charset="0"/>
                <a:ea typeface="Aptos" pitchFamily="34" charset="-122"/>
                <a:cs typeface="Aptos" pitchFamily="34" charset="-120"/>
              </a:rPr>
              <a:t>Walk through the common hazards on the card. Ask the team which ones are most likely in your area today. Add site-specific examples.</a:t>
            </a:r>
            <a:endParaRPr lang="en-US" sz="1220" dirty="0"/>
          </a:p>
        </p:txBody>
      </p:sp>
      <p:sp>
        <p:nvSpPr>
          <p:cNvPr id="18" name="Shape 15"/>
          <p:cNvSpPr/>
          <p:nvPr/>
        </p:nvSpPr>
        <p:spPr>
          <a:xfrm>
            <a:off x="685800" y="3374136"/>
            <a:ext cx="429768" cy="429768"/>
          </a:xfrm>
          <a:prstGeom prst="ellipse">
            <a:avLst/>
          </a:prstGeom>
          <a:solidFill>
            <a:srgbClr val="F7BE1C"/>
          </a:solidFill>
          <a:ln w="12700">
            <a:solidFill>
              <a:srgbClr val="F7BE1C">
                <a:alpha val="0"/>
              </a:srgbClr>
            </a:solidFill>
            <a:prstDash val="solid"/>
          </a:ln>
        </p:spPr>
        <p:txBody>
          <a:bodyPr/>
          <a:lstStyle/>
          <a:p>
            <a:endParaRPr lang="en-US"/>
          </a:p>
        </p:txBody>
      </p:sp>
      <p:sp>
        <p:nvSpPr>
          <p:cNvPr id="19" name="Text 16"/>
          <p:cNvSpPr/>
          <p:nvPr/>
        </p:nvSpPr>
        <p:spPr>
          <a:xfrm>
            <a:off x="822960" y="3493008"/>
            <a:ext cx="155448" cy="91440"/>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3</a:t>
            </a:r>
            <a:endParaRPr lang="en-US" sz="1100" dirty="0"/>
          </a:p>
        </p:txBody>
      </p:sp>
      <p:sp>
        <p:nvSpPr>
          <p:cNvPr id="20" name="Text 17"/>
          <p:cNvSpPr/>
          <p:nvPr/>
        </p:nvSpPr>
        <p:spPr>
          <a:xfrm>
            <a:off x="1325880" y="3392424"/>
            <a:ext cx="2743200" cy="182880"/>
          </a:xfrm>
          <a:prstGeom prst="rect">
            <a:avLst/>
          </a:prstGeom>
          <a:noFill/>
          <a:ln/>
        </p:spPr>
        <p:txBody>
          <a:bodyPr wrap="square" lIns="508" tIns="508" rIns="508" bIns="508" rtlCol="0" anchor="t">
            <a:normAutofit/>
          </a:bodyPr>
          <a:lstStyle/>
          <a:p>
            <a:pPr marL="0" indent="0" algn="l">
              <a:buNone/>
            </a:pPr>
            <a:r>
              <a:rPr lang="en-US" sz="1150" b="1" dirty="0">
                <a:solidFill>
                  <a:srgbClr val="072B48"/>
                </a:solidFill>
                <a:latin typeface="Aptos" pitchFamily="34" charset="0"/>
                <a:ea typeface="Aptos" pitchFamily="34" charset="-122"/>
                <a:cs typeface="Aptos" pitchFamily="34" charset="-120"/>
              </a:rPr>
              <a:t>EXPLAIN THE PATH</a:t>
            </a:r>
            <a:endParaRPr lang="en-US" sz="1150" dirty="0"/>
          </a:p>
        </p:txBody>
      </p:sp>
      <p:sp>
        <p:nvSpPr>
          <p:cNvPr id="21" name="Text 18"/>
          <p:cNvSpPr/>
          <p:nvPr/>
        </p:nvSpPr>
        <p:spPr>
          <a:xfrm>
            <a:off x="1325880" y="3648456"/>
            <a:ext cx="9601200" cy="384048"/>
          </a:xfrm>
          <a:prstGeom prst="rect">
            <a:avLst/>
          </a:prstGeom>
          <a:noFill/>
          <a:ln/>
        </p:spPr>
        <p:txBody>
          <a:bodyPr wrap="square" lIns="508" tIns="508" rIns="508" bIns="508" rtlCol="0" anchor="t">
            <a:normAutofit/>
          </a:bodyPr>
          <a:lstStyle/>
          <a:p>
            <a:pPr marL="0" indent="0" algn="l">
              <a:buNone/>
            </a:pPr>
            <a:r>
              <a:rPr lang="en-US" sz="1220" dirty="0">
                <a:solidFill>
                  <a:srgbClr val="111820"/>
                </a:solidFill>
                <a:latin typeface="Aptos" pitchFamily="34" charset="0"/>
                <a:ea typeface="Aptos" pitchFamily="34" charset="-122"/>
                <a:cs typeface="Aptos" pitchFamily="34" charset="-120"/>
              </a:rPr>
              <a:t>See it. Secure it if safe. Report it through the site process. Verify that the concern was received and is being addressed.</a:t>
            </a:r>
            <a:endParaRPr lang="en-US" sz="1220" dirty="0"/>
          </a:p>
        </p:txBody>
      </p:sp>
      <p:sp>
        <p:nvSpPr>
          <p:cNvPr id="22" name="Shape 19"/>
          <p:cNvSpPr/>
          <p:nvPr/>
        </p:nvSpPr>
        <p:spPr>
          <a:xfrm>
            <a:off x="685800" y="4398264"/>
            <a:ext cx="429768" cy="429768"/>
          </a:xfrm>
          <a:prstGeom prst="ellipse">
            <a:avLst/>
          </a:prstGeom>
          <a:solidFill>
            <a:srgbClr val="F7BE1C"/>
          </a:solidFill>
          <a:ln w="12700">
            <a:solidFill>
              <a:srgbClr val="F7BE1C">
                <a:alpha val="0"/>
              </a:srgbClr>
            </a:solidFill>
            <a:prstDash val="solid"/>
          </a:ln>
        </p:spPr>
        <p:txBody>
          <a:bodyPr/>
          <a:lstStyle/>
          <a:p>
            <a:endParaRPr lang="en-US"/>
          </a:p>
        </p:txBody>
      </p:sp>
      <p:sp>
        <p:nvSpPr>
          <p:cNvPr id="23" name="Text 20"/>
          <p:cNvSpPr/>
          <p:nvPr/>
        </p:nvSpPr>
        <p:spPr>
          <a:xfrm>
            <a:off x="822960" y="4517136"/>
            <a:ext cx="155448" cy="91440"/>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4</a:t>
            </a:r>
            <a:endParaRPr lang="en-US" sz="1100" dirty="0"/>
          </a:p>
        </p:txBody>
      </p:sp>
      <p:sp>
        <p:nvSpPr>
          <p:cNvPr id="24" name="Text 21"/>
          <p:cNvSpPr/>
          <p:nvPr/>
        </p:nvSpPr>
        <p:spPr>
          <a:xfrm>
            <a:off x="1325880" y="4416552"/>
            <a:ext cx="2743200" cy="182880"/>
          </a:xfrm>
          <a:prstGeom prst="rect">
            <a:avLst/>
          </a:prstGeom>
          <a:noFill/>
          <a:ln/>
        </p:spPr>
        <p:txBody>
          <a:bodyPr wrap="square" lIns="508" tIns="508" rIns="508" bIns="508" rtlCol="0" anchor="t">
            <a:normAutofit/>
          </a:bodyPr>
          <a:lstStyle/>
          <a:p>
            <a:pPr marL="0" indent="0" algn="l">
              <a:buNone/>
            </a:pPr>
            <a:r>
              <a:rPr lang="en-US" sz="1150" b="1" dirty="0">
                <a:solidFill>
                  <a:srgbClr val="072B48"/>
                </a:solidFill>
                <a:latin typeface="Aptos" pitchFamily="34" charset="0"/>
                <a:ea typeface="Aptos" pitchFamily="34" charset="-122"/>
                <a:cs typeface="Aptos" pitchFamily="34" charset="-120"/>
              </a:rPr>
              <a:t>PRACTICE ONE SCENARIO</a:t>
            </a:r>
            <a:endParaRPr lang="en-US" sz="1150" dirty="0"/>
          </a:p>
        </p:txBody>
      </p:sp>
      <p:sp>
        <p:nvSpPr>
          <p:cNvPr id="25" name="Text 22"/>
          <p:cNvSpPr/>
          <p:nvPr/>
        </p:nvSpPr>
        <p:spPr>
          <a:xfrm>
            <a:off x="1325880" y="4672584"/>
            <a:ext cx="9601200" cy="384048"/>
          </a:xfrm>
          <a:prstGeom prst="rect">
            <a:avLst/>
          </a:prstGeom>
          <a:noFill/>
          <a:ln/>
        </p:spPr>
        <p:txBody>
          <a:bodyPr wrap="square" lIns="508" tIns="508" rIns="508" bIns="508" rtlCol="0" anchor="t">
            <a:normAutofit/>
          </a:bodyPr>
          <a:lstStyle/>
          <a:p>
            <a:pPr marL="0" indent="0" algn="l">
              <a:buNone/>
            </a:pPr>
            <a:r>
              <a:rPr lang="en-US" sz="1220" dirty="0">
                <a:solidFill>
                  <a:srgbClr val="111820"/>
                </a:solidFill>
                <a:latin typeface="Aptos" pitchFamily="34" charset="0"/>
                <a:ea typeface="Aptos" pitchFamily="34" charset="-122"/>
                <a:cs typeface="Aptos" pitchFamily="34" charset="-120"/>
              </a:rPr>
              <a:t>Pick one real or realistic hazard. Ask: What should we do right now? Who receives the report? What would verify the handoff?</a:t>
            </a:r>
            <a:endParaRPr lang="en-US" sz="1220" dirty="0"/>
          </a:p>
        </p:txBody>
      </p:sp>
      <p:sp>
        <p:nvSpPr>
          <p:cNvPr id="26" name="Shape 23"/>
          <p:cNvSpPr/>
          <p:nvPr/>
        </p:nvSpPr>
        <p:spPr>
          <a:xfrm>
            <a:off x="685800" y="5422392"/>
            <a:ext cx="429768" cy="429768"/>
          </a:xfrm>
          <a:prstGeom prst="ellipse">
            <a:avLst/>
          </a:prstGeom>
          <a:solidFill>
            <a:srgbClr val="F7BE1C"/>
          </a:solidFill>
          <a:ln w="12700">
            <a:solidFill>
              <a:srgbClr val="F7BE1C">
                <a:alpha val="0"/>
              </a:srgbClr>
            </a:solidFill>
            <a:prstDash val="solid"/>
          </a:ln>
        </p:spPr>
        <p:txBody>
          <a:bodyPr/>
          <a:lstStyle/>
          <a:p>
            <a:endParaRPr lang="en-US"/>
          </a:p>
        </p:txBody>
      </p:sp>
      <p:sp>
        <p:nvSpPr>
          <p:cNvPr id="27" name="Text 24"/>
          <p:cNvSpPr/>
          <p:nvPr/>
        </p:nvSpPr>
        <p:spPr>
          <a:xfrm>
            <a:off x="822960" y="5541264"/>
            <a:ext cx="155448" cy="91440"/>
          </a:xfrm>
          <a:prstGeom prst="rect">
            <a:avLst/>
          </a:prstGeom>
          <a:noFill/>
          <a:ln/>
        </p:spPr>
        <p:txBody>
          <a:bodyPr wrap="square" lIns="508" tIns="508" rIns="508" bIns="508" rtlCol="0" anchor="t">
            <a:normAutofit/>
          </a:bodyPr>
          <a:lstStyle/>
          <a:p>
            <a:pPr marL="0" indent="0" algn="ctr">
              <a:buNone/>
            </a:pPr>
            <a:r>
              <a:rPr lang="en-US" sz="1100" b="1" dirty="0">
                <a:solidFill>
                  <a:srgbClr val="072B48"/>
                </a:solidFill>
                <a:latin typeface="Aptos" pitchFamily="34" charset="0"/>
                <a:ea typeface="Aptos" pitchFamily="34" charset="-122"/>
                <a:cs typeface="Aptos" pitchFamily="34" charset="-120"/>
              </a:rPr>
              <a:t>5</a:t>
            </a:r>
            <a:endParaRPr lang="en-US" sz="1100" dirty="0"/>
          </a:p>
        </p:txBody>
      </p:sp>
      <p:sp>
        <p:nvSpPr>
          <p:cNvPr id="28" name="Text 25"/>
          <p:cNvSpPr/>
          <p:nvPr/>
        </p:nvSpPr>
        <p:spPr>
          <a:xfrm>
            <a:off x="1325880" y="5440680"/>
            <a:ext cx="2743200" cy="182880"/>
          </a:xfrm>
          <a:prstGeom prst="rect">
            <a:avLst/>
          </a:prstGeom>
          <a:noFill/>
          <a:ln/>
        </p:spPr>
        <p:txBody>
          <a:bodyPr wrap="square" lIns="508" tIns="508" rIns="508" bIns="508" rtlCol="0" anchor="t">
            <a:normAutofit/>
          </a:bodyPr>
          <a:lstStyle/>
          <a:p>
            <a:pPr marL="0" indent="0" algn="l">
              <a:buNone/>
            </a:pPr>
            <a:r>
              <a:rPr lang="en-US" sz="1150" b="1" dirty="0">
                <a:solidFill>
                  <a:srgbClr val="072B48"/>
                </a:solidFill>
                <a:latin typeface="Aptos" pitchFamily="34" charset="0"/>
                <a:ea typeface="Aptos" pitchFamily="34" charset="-122"/>
                <a:cs typeface="Aptos" pitchFamily="34" charset="-120"/>
              </a:rPr>
              <a:t>CLOSE WITH OWNERSHIP</a:t>
            </a:r>
            <a:endParaRPr lang="en-US" sz="1150" dirty="0"/>
          </a:p>
        </p:txBody>
      </p:sp>
      <p:sp>
        <p:nvSpPr>
          <p:cNvPr id="29" name="Text 26"/>
          <p:cNvSpPr/>
          <p:nvPr/>
        </p:nvSpPr>
        <p:spPr>
          <a:xfrm>
            <a:off x="1325880" y="5696712"/>
            <a:ext cx="9601200" cy="384048"/>
          </a:xfrm>
          <a:prstGeom prst="rect">
            <a:avLst/>
          </a:prstGeom>
          <a:noFill/>
          <a:ln/>
        </p:spPr>
        <p:txBody>
          <a:bodyPr wrap="square" lIns="508" tIns="508" rIns="508" bIns="508" rtlCol="0" anchor="t">
            <a:normAutofit/>
          </a:bodyPr>
          <a:lstStyle/>
          <a:p>
            <a:pPr marL="0" indent="0" algn="l">
              <a:buNone/>
            </a:pPr>
            <a:r>
              <a:rPr lang="en-US" sz="1220" dirty="0">
                <a:solidFill>
                  <a:srgbClr val="111820"/>
                </a:solidFill>
                <a:latin typeface="Aptos" pitchFamily="34" charset="0"/>
                <a:ea typeface="Aptos" pitchFamily="34" charset="-122"/>
                <a:cs typeface="Aptos" pitchFamily="34" charset="-120"/>
              </a:rPr>
              <a:t>Reinforce that reporting is participation, not complaining. A small report today may prevent a serious event tomorrow.</a:t>
            </a:r>
            <a:endParaRPr lang="en-US" sz="1220" dirty="0"/>
          </a:p>
        </p:txBody>
      </p:sp>
      <p:sp>
        <p:nvSpPr>
          <p:cNvPr id="30" name="Shape 27"/>
          <p:cNvSpPr/>
          <p:nvPr/>
        </p:nvSpPr>
        <p:spPr>
          <a:xfrm>
            <a:off x="8138160" y="6053328"/>
            <a:ext cx="3291840" cy="347472"/>
          </a:xfrm>
          <a:prstGeom prst="roundRect">
            <a:avLst>
              <a:gd name="adj" fmla="val 21053"/>
            </a:avLst>
          </a:prstGeom>
          <a:solidFill>
            <a:srgbClr val="072B48"/>
          </a:solidFill>
          <a:ln w="12700">
            <a:solidFill>
              <a:srgbClr val="072B48"/>
            </a:solidFill>
            <a:prstDash val="solid"/>
          </a:ln>
        </p:spPr>
        <p:txBody>
          <a:bodyPr/>
          <a:lstStyle/>
          <a:p>
            <a:endParaRPr lang="en-US"/>
          </a:p>
        </p:txBody>
      </p:sp>
      <p:sp>
        <p:nvSpPr>
          <p:cNvPr id="31" name="Text 28"/>
          <p:cNvSpPr/>
          <p:nvPr/>
        </p:nvSpPr>
        <p:spPr>
          <a:xfrm>
            <a:off x="8275320" y="6172200"/>
            <a:ext cx="3017520" cy="109728"/>
          </a:xfrm>
          <a:prstGeom prst="rect">
            <a:avLst/>
          </a:prstGeom>
          <a:noFill/>
          <a:ln/>
        </p:spPr>
        <p:txBody>
          <a:bodyPr wrap="square" lIns="508" tIns="508" rIns="508" bIns="508" rtlCol="0" anchor="t">
            <a:normAutofit/>
          </a:bodyPr>
          <a:lstStyle/>
          <a:p>
            <a:pPr marL="0" indent="0" algn="ctr">
              <a:buNone/>
            </a:pPr>
            <a:r>
              <a:rPr lang="en-US" sz="900" b="1" dirty="0">
                <a:solidFill>
                  <a:srgbClr val="FFFFFF"/>
                </a:solidFill>
                <a:latin typeface="Aptos" pitchFamily="34" charset="0"/>
                <a:ea typeface="Aptos" pitchFamily="34" charset="-122"/>
                <a:cs typeface="Aptos" pitchFamily="34" charset="-120"/>
              </a:rPr>
              <a:t>See it. Own it. Make it safer for all of us.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Customization Guide</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Make it fit your site before distribution</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Shape 7"/>
          <p:cNvSpPr/>
          <p:nvPr/>
        </p:nvSpPr>
        <p:spPr>
          <a:xfrm>
            <a:off x="685800" y="1325880"/>
            <a:ext cx="5029200" cy="950976"/>
          </a:xfrm>
          <a:prstGeom prst="roundRect">
            <a:avLst>
              <a:gd name="adj" fmla="val 11538"/>
            </a:avLst>
          </a:prstGeom>
          <a:solidFill>
            <a:srgbClr val="DDEFF8"/>
          </a:solidFill>
          <a:ln w="10160">
            <a:solidFill>
              <a:srgbClr val="B6D6EB"/>
            </a:solidFill>
            <a:prstDash val="solid"/>
          </a:ln>
        </p:spPr>
        <p:txBody>
          <a:bodyPr/>
          <a:lstStyle/>
          <a:p>
            <a:endParaRPr lang="en-US"/>
          </a:p>
        </p:txBody>
      </p:sp>
      <p:sp>
        <p:nvSpPr>
          <p:cNvPr id="11" name="Text 8"/>
          <p:cNvSpPr/>
          <p:nvPr/>
        </p:nvSpPr>
        <p:spPr>
          <a:xfrm>
            <a:off x="905256" y="1490472"/>
            <a:ext cx="4572000" cy="164592"/>
          </a:xfrm>
          <a:prstGeom prst="rect">
            <a:avLst/>
          </a:prstGeom>
          <a:noFill/>
          <a:ln/>
        </p:spPr>
        <p:txBody>
          <a:bodyPr wrap="square" lIns="508" tIns="508" rIns="508" bIns="508" rtlCol="0" anchor="t">
            <a:normAutofit/>
          </a:bodyPr>
          <a:lstStyle/>
          <a:p>
            <a:pPr marL="0" indent="0" algn="l">
              <a:buNone/>
            </a:pPr>
            <a:r>
              <a:rPr lang="en-US" sz="1300" b="1" dirty="0">
                <a:solidFill>
                  <a:srgbClr val="072B48"/>
                </a:solidFill>
                <a:latin typeface="Aptos" pitchFamily="34" charset="0"/>
                <a:ea typeface="Aptos" pitchFamily="34" charset="-122"/>
                <a:cs typeface="Aptos" pitchFamily="34" charset="-120"/>
              </a:rPr>
              <a:t>Logo + branding</a:t>
            </a:r>
            <a:endParaRPr lang="en-US" sz="1300" dirty="0"/>
          </a:p>
        </p:txBody>
      </p:sp>
      <p:sp>
        <p:nvSpPr>
          <p:cNvPr id="12" name="Text 9"/>
          <p:cNvSpPr/>
          <p:nvPr/>
        </p:nvSpPr>
        <p:spPr>
          <a:xfrm>
            <a:off x="905256" y="1764792"/>
            <a:ext cx="4572000" cy="274320"/>
          </a:xfrm>
          <a:prstGeom prst="rect">
            <a:avLst/>
          </a:prstGeom>
          <a:noFill/>
          <a:ln/>
        </p:spPr>
        <p:txBody>
          <a:bodyPr wrap="square" lIns="508" tIns="508" rIns="508" bIns="508" rtlCol="0" anchor="t">
            <a:normAutofit/>
          </a:bodyPr>
          <a:lstStyle/>
          <a:p>
            <a:pPr marL="0" indent="0" algn="l">
              <a:buNone/>
            </a:pPr>
            <a:r>
              <a:rPr lang="en-US" sz="1060" dirty="0">
                <a:solidFill>
                  <a:srgbClr val="111820"/>
                </a:solidFill>
                <a:latin typeface="Aptos" pitchFamily="34" charset="0"/>
                <a:ea typeface="Aptos" pitchFamily="34" charset="-122"/>
                <a:cs typeface="Aptos" pitchFamily="34" charset="-120"/>
              </a:rPr>
              <a:t>Add your site/company logo if appropriate. Do not stretch or redraw the Carolina Star Safety Squad logo.</a:t>
            </a:r>
            <a:endParaRPr lang="en-US" sz="1060" dirty="0"/>
          </a:p>
        </p:txBody>
      </p:sp>
      <p:sp>
        <p:nvSpPr>
          <p:cNvPr id="13" name="Shape 10"/>
          <p:cNvSpPr/>
          <p:nvPr/>
        </p:nvSpPr>
        <p:spPr>
          <a:xfrm>
            <a:off x="6309360" y="1325880"/>
            <a:ext cx="5029200" cy="950976"/>
          </a:xfrm>
          <a:prstGeom prst="roundRect">
            <a:avLst>
              <a:gd name="adj" fmla="val 11538"/>
            </a:avLst>
          </a:prstGeom>
          <a:solidFill>
            <a:srgbClr val="FFF3BE"/>
          </a:solidFill>
          <a:ln w="10160">
            <a:solidFill>
              <a:srgbClr val="F7BE1C"/>
            </a:solidFill>
            <a:prstDash val="solid"/>
          </a:ln>
        </p:spPr>
        <p:txBody>
          <a:bodyPr/>
          <a:lstStyle/>
          <a:p>
            <a:endParaRPr lang="en-US"/>
          </a:p>
        </p:txBody>
      </p:sp>
      <p:sp>
        <p:nvSpPr>
          <p:cNvPr id="14" name="Text 11"/>
          <p:cNvSpPr/>
          <p:nvPr/>
        </p:nvSpPr>
        <p:spPr>
          <a:xfrm>
            <a:off x="6528816" y="1490472"/>
            <a:ext cx="4572000" cy="164592"/>
          </a:xfrm>
          <a:prstGeom prst="rect">
            <a:avLst/>
          </a:prstGeom>
          <a:noFill/>
          <a:ln/>
        </p:spPr>
        <p:txBody>
          <a:bodyPr wrap="square" lIns="508" tIns="508" rIns="508" bIns="508" rtlCol="0" anchor="t">
            <a:normAutofit/>
          </a:bodyPr>
          <a:lstStyle/>
          <a:p>
            <a:pPr marL="0" indent="0" algn="l">
              <a:buNone/>
            </a:pPr>
            <a:r>
              <a:rPr lang="en-US" sz="1300" b="1" dirty="0">
                <a:solidFill>
                  <a:srgbClr val="072B48"/>
                </a:solidFill>
                <a:latin typeface="Aptos" pitchFamily="34" charset="0"/>
                <a:ea typeface="Aptos" pitchFamily="34" charset="-122"/>
                <a:cs typeface="Aptos" pitchFamily="34" charset="-120"/>
              </a:rPr>
              <a:t>Hazard examples</a:t>
            </a:r>
            <a:endParaRPr lang="en-US" sz="1300" dirty="0"/>
          </a:p>
        </p:txBody>
      </p:sp>
      <p:sp>
        <p:nvSpPr>
          <p:cNvPr id="15" name="Text 12"/>
          <p:cNvSpPr/>
          <p:nvPr/>
        </p:nvSpPr>
        <p:spPr>
          <a:xfrm>
            <a:off x="6528816" y="1764792"/>
            <a:ext cx="4572000" cy="274320"/>
          </a:xfrm>
          <a:prstGeom prst="rect">
            <a:avLst/>
          </a:prstGeom>
          <a:noFill/>
          <a:ln/>
        </p:spPr>
        <p:txBody>
          <a:bodyPr wrap="square" lIns="508" tIns="508" rIns="508" bIns="508" rtlCol="0" anchor="t">
            <a:normAutofit/>
          </a:bodyPr>
          <a:lstStyle/>
          <a:p>
            <a:pPr marL="0" indent="0" algn="l">
              <a:buNone/>
            </a:pPr>
            <a:r>
              <a:rPr lang="en-US" sz="1060" dirty="0">
                <a:solidFill>
                  <a:srgbClr val="111820"/>
                </a:solidFill>
                <a:latin typeface="Aptos" pitchFamily="34" charset="0"/>
                <a:ea typeface="Aptos" pitchFamily="34" charset="-122"/>
                <a:cs typeface="Aptos" pitchFamily="34" charset="-120"/>
              </a:rPr>
              <a:t>Swap the hazard tiles for your highest-frequency or highest-potential site concerns.</a:t>
            </a:r>
            <a:endParaRPr lang="en-US" sz="1060" dirty="0"/>
          </a:p>
        </p:txBody>
      </p:sp>
      <p:sp>
        <p:nvSpPr>
          <p:cNvPr id="16" name="Shape 13"/>
          <p:cNvSpPr/>
          <p:nvPr/>
        </p:nvSpPr>
        <p:spPr>
          <a:xfrm>
            <a:off x="685800" y="2770632"/>
            <a:ext cx="5029200" cy="950976"/>
          </a:xfrm>
          <a:prstGeom prst="roundRect">
            <a:avLst>
              <a:gd name="adj" fmla="val 11538"/>
            </a:avLst>
          </a:prstGeom>
          <a:solidFill>
            <a:srgbClr val="DDEFF8"/>
          </a:solidFill>
          <a:ln w="10160">
            <a:solidFill>
              <a:srgbClr val="B6D6EB"/>
            </a:solidFill>
            <a:prstDash val="solid"/>
          </a:ln>
        </p:spPr>
        <p:txBody>
          <a:bodyPr/>
          <a:lstStyle/>
          <a:p>
            <a:endParaRPr lang="en-US"/>
          </a:p>
        </p:txBody>
      </p:sp>
      <p:sp>
        <p:nvSpPr>
          <p:cNvPr id="17" name="Text 14"/>
          <p:cNvSpPr/>
          <p:nvPr/>
        </p:nvSpPr>
        <p:spPr>
          <a:xfrm>
            <a:off x="905256" y="2935224"/>
            <a:ext cx="4572000" cy="164592"/>
          </a:xfrm>
          <a:prstGeom prst="rect">
            <a:avLst/>
          </a:prstGeom>
          <a:noFill/>
          <a:ln/>
        </p:spPr>
        <p:txBody>
          <a:bodyPr wrap="square" lIns="508" tIns="508" rIns="508" bIns="508" rtlCol="0" anchor="t">
            <a:normAutofit/>
          </a:bodyPr>
          <a:lstStyle/>
          <a:p>
            <a:pPr marL="0" indent="0" algn="l">
              <a:buNone/>
            </a:pPr>
            <a:r>
              <a:rPr lang="en-US" sz="1300" b="1" dirty="0">
                <a:solidFill>
                  <a:srgbClr val="072B48"/>
                </a:solidFill>
                <a:latin typeface="Aptos" pitchFamily="34" charset="0"/>
                <a:ea typeface="Aptos" pitchFamily="34" charset="-122"/>
                <a:cs typeface="Aptos" pitchFamily="34" charset="-120"/>
              </a:rPr>
              <a:t>Reporting path</a:t>
            </a:r>
            <a:endParaRPr lang="en-US" sz="1300" dirty="0"/>
          </a:p>
        </p:txBody>
      </p:sp>
      <p:sp>
        <p:nvSpPr>
          <p:cNvPr id="18" name="Text 15"/>
          <p:cNvSpPr/>
          <p:nvPr/>
        </p:nvSpPr>
        <p:spPr>
          <a:xfrm>
            <a:off x="905256" y="3209544"/>
            <a:ext cx="4572000" cy="274320"/>
          </a:xfrm>
          <a:prstGeom prst="rect">
            <a:avLst/>
          </a:prstGeom>
          <a:noFill/>
          <a:ln/>
        </p:spPr>
        <p:txBody>
          <a:bodyPr wrap="square" lIns="508" tIns="508" rIns="508" bIns="508" rtlCol="0" anchor="t">
            <a:normAutofit/>
          </a:bodyPr>
          <a:lstStyle/>
          <a:p>
            <a:pPr marL="0" indent="0" algn="l">
              <a:buNone/>
            </a:pPr>
            <a:r>
              <a:rPr lang="en-US" sz="1060" dirty="0">
                <a:solidFill>
                  <a:srgbClr val="111820"/>
                </a:solidFill>
                <a:latin typeface="Aptos" pitchFamily="34" charset="0"/>
                <a:ea typeface="Aptos" pitchFamily="34" charset="-122"/>
                <a:cs typeface="Aptos" pitchFamily="34" charset="-120"/>
              </a:rPr>
              <a:t>Replace the generic reporting options with your actual app, work order system, phone number, supervisor route, or EHS contact.</a:t>
            </a:r>
            <a:endParaRPr lang="en-US" sz="1060" dirty="0"/>
          </a:p>
        </p:txBody>
      </p:sp>
      <p:sp>
        <p:nvSpPr>
          <p:cNvPr id="19" name="Shape 16"/>
          <p:cNvSpPr/>
          <p:nvPr/>
        </p:nvSpPr>
        <p:spPr>
          <a:xfrm>
            <a:off x="6309360" y="2770632"/>
            <a:ext cx="5029200" cy="950976"/>
          </a:xfrm>
          <a:prstGeom prst="roundRect">
            <a:avLst>
              <a:gd name="adj" fmla="val 11538"/>
            </a:avLst>
          </a:prstGeom>
          <a:solidFill>
            <a:srgbClr val="FFF3BE"/>
          </a:solidFill>
          <a:ln w="10160">
            <a:solidFill>
              <a:srgbClr val="F7BE1C"/>
            </a:solidFill>
            <a:prstDash val="solid"/>
          </a:ln>
        </p:spPr>
        <p:txBody>
          <a:bodyPr/>
          <a:lstStyle/>
          <a:p>
            <a:endParaRPr lang="en-US"/>
          </a:p>
        </p:txBody>
      </p:sp>
      <p:sp>
        <p:nvSpPr>
          <p:cNvPr id="20" name="Text 17"/>
          <p:cNvSpPr/>
          <p:nvPr/>
        </p:nvSpPr>
        <p:spPr>
          <a:xfrm>
            <a:off x="6528816" y="2935224"/>
            <a:ext cx="4572000" cy="164592"/>
          </a:xfrm>
          <a:prstGeom prst="rect">
            <a:avLst/>
          </a:prstGeom>
          <a:noFill/>
          <a:ln/>
        </p:spPr>
        <p:txBody>
          <a:bodyPr wrap="square" lIns="508" tIns="508" rIns="508" bIns="508" rtlCol="0" anchor="t">
            <a:normAutofit/>
          </a:bodyPr>
          <a:lstStyle/>
          <a:p>
            <a:pPr marL="0" indent="0" algn="l">
              <a:buNone/>
            </a:pPr>
            <a:r>
              <a:rPr lang="en-US" sz="1300" b="1" dirty="0">
                <a:solidFill>
                  <a:srgbClr val="072B48"/>
                </a:solidFill>
                <a:latin typeface="Aptos" pitchFamily="34" charset="0"/>
                <a:ea typeface="Aptos" pitchFamily="34" charset="-122"/>
                <a:cs typeface="Aptos" pitchFamily="34" charset="-120"/>
              </a:rPr>
              <a:t>QR code</a:t>
            </a:r>
            <a:endParaRPr lang="en-US" sz="1300" dirty="0"/>
          </a:p>
        </p:txBody>
      </p:sp>
      <p:sp>
        <p:nvSpPr>
          <p:cNvPr id="21" name="Text 18"/>
          <p:cNvSpPr/>
          <p:nvPr/>
        </p:nvSpPr>
        <p:spPr>
          <a:xfrm>
            <a:off x="6528816" y="3209544"/>
            <a:ext cx="4572000" cy="274320"/>
          </a:xfrm>
          <a:prstGeom prst="rect">
            <a:avLst/>
          </a:prstGeom>
          <a:noFill/>
          <a:ln/>
        </p:spPr>
        <p:txBody>
          <a:bodyPr wrap="square" lIns="508" tIns="508" rIns="508" bIns="508" rtlCol="0" anchor="t">
            <a:normAutofit/>
          </a:bodyPr>
          <a:lstStyle/>
          <a:p>
            <a:pPr marL="0" indent="0" algn="l">
              <a:buNone/>
            </a:pPr>
            <a:r>
              <a:rPr lang="en-US" sz="1060" dirty="0">
                <a:solidFill>
                  <a:srgbClr val="111820"/>
                </a:solidFill>
                <a:latin typeface="Aptos" pitchFamily="34" charset="0"/>
                <a:ea typeface="Aptos" pitchFamily="34" charset="-122"/>
                <a:cs typeface="Aptos" pitchFamily="34" charset="-120"/>
              </a:rPr>
              <a:t>Link to your reporting form, hazard reporting system, safety page, or procedure. Always test after printing.</a:t>
            </a:r>
            <a:endParaRPr lang="en-US" sz="1060" dirty="0"/>
          </a:p>
        </p:txBody>
      </p:sp>
      <p:sp>
        <p:nvSpPr>
          <p:cNvPr id="22" name="Shape 19"/>
          <p:cNvSpPr/>
          <p:nvPr/>
        </p:nvSpPr>
        <p:spPr>
          <a:xfrm>
            <a:off x="685800" y="4215384"/>
            <a:ext cx="5029200" cy="950976"/>
          </a:xfrm>
          <a:prstGeom prst="roundRect">
            <a:avLst>
              <a:gd name="adj" fmla="val 11538"/>
            </a:avLst>
          </a:prstGeom>
          <a:solidFill>
            <a:srgbClr val="DDEFF8"/>
          </a:solidFill>
          <a:ln w="10160">
            <a:solidFill>
              <a:srgbClr val="B6D6EB"/>
            </a:solidFill>
            <a:prstDash val="solid"/>
          </a:ln>
        </p:spPr>
        <p:txBody>
          <a:bodyPr/>
          <a:lstStyle/>
          <a:p>
            <a:endParaRPr lang="en-US"/>
          </a:p>
        </p:txBody>
      </p:sp>
      <p:sp>
        <p:nvSpPr>
          <p:cNvPr id="23" name="Text 20"/>
          <p:cNvSpPr/>
          <p:nvPr/>
        </p:nvSpPr>
        <p:spPr>
          <a:xfrm>
            <a:off x="905256" y="4379976"/>
            <a:ext cx="4572000" cy="164592"/>
          </a:xfrm>
          <a:prstGeom prst="rect">
            <a:avLst/>
          </a:prstGeom>
          <a:noFill/>
          <a:ln/>
        </p:spPr>
        <p:txBody>
          <a:bodyPr wrap="square" lIns="508" tIns="508" rIns="508" bIns="508" rtlCol="0" anchor="t">
            <a:normAutofit/>
          </a:bodyPr>
          <a:lstStyle/>
          <a:p>
            <a:pPr marL="0" indent="0" algn="l">
              <a:buNone/>
            </a:pPr>
            <a:r>
              <a:rPr lang="en-US" sz="1300" b="1" dirty="0">
                <a:solidFill>
                  <a:srgbClr val="072B48"/>
                </a:solidFill>
                <a:latin typeface="Aptos" pitchFamily="34" charset="0"/>
                <a:ea typeface="Aptos" pitchFamily="34" charset="-122"/>
                <a:cs typeface="Aptos" pitchFamily="34" charset="-120"/>
              </a:rPr>
              <a:t>Language</a:t>
            </a:r>
            <a:endParaRPr lang="en-US" sz="1300" dirty="0"/>
          </a:p>
        </p:txBody>
      </p:sp>
      <p:sp>
        <p:nvSpPr>
          <p:cNvPr id="24" name="Text 21"/>
          <p:cNvSpPr/>
          <p:nvPr/>
        </p:nvSpPr>
        <p:spPr>
          <a:xfrm>
            <a:off x="905256" y="4654296"/>
            <a:ext cx="4572000" cy="274320"/>
          </a:xfrm>
          <a:prstGeom prst="rect">
            <a:avLst/>
          </a:prstGeom>
          <a:noFill/>
          <a:ln/>
        </p:spPr>
        <p:txBody>
          <a:bodyPr wrap="square" lIns="508" tIns="508" rIns="508" bIns="508" rtlCol="0" anchor="t">
            <a:normAutofit/>
          </a:bodyPr>
          <a:lstStyle/>
          <a:p>
            <a:pPr marL="0" indent="0" algn="l">
              <a:buNone/>
            </a:pPr>
            <a:r>
              <a:rPr lang="en-US" sz="1060" dirty="0">
                <a:solidFill>
                  <a:srgbClr val="111820"/>
                </a:solidFill>
                <a:latin typeface="Aptos" pitchFamily="34" charset="0"/>
                <a:ea typeface="Aptos" pitchFamily="34" charset="-122"/>
                <a:cs typeface="Aptos" pitchFamily="34" charset="-120"/>
              </a:rPr>
              <a:t>Use plain wording your employees would actually use. Translate where needed.</a:t>
            </a:r>
            <a:endParaRPr lang="en-US" sz="1060" dirty="0"/>
          </a:p>
        </p:txBody>
      </p:sp>
      <p:sp>
        <p:nvSpPr>
          <p:cNvPr id="25" name="Shape 22"/>
          <p:cNvSpPr/>
          <p:nvPr/>
        </p:nvSpPr>
        <p:spPr>
          <a:xfrm>
            <a:off x="6309360" y="4215384"/>
            <a:ext cx="5029200" cy="950976"/>
          </a:xfrm>
          <a:prstGeom prst="roundRect">
            <a:avLst>
              <a:gd name="adj" fmla="val 11538"/>
            </a:avLst>
          </a:prstGeom>
          <a:solidFill>
            <a:srgbClr val="FFF3BE"/>
          </a:solidFill>
          <a:ln w="10160">
            <a:solidFill>
              <a:srgbClr val="F7BE1C"/>
            </a:solidFill>
            <a:prstDash val="solid"/>
          </a:ln>
        </p:spPr>
        <p:txBody>
          <a:bodyPr/>
          <a:lstStyle/>
          <a:p>
            <a:endParaRPr lang="en-US"/>
          </a:p>
        </p:txBody>
      </p:sp>
      <p:sp>
        <p:nvSpPr>
          <p:cNvPr id="26" name="Text 23"/>
          <p:cNvSpPr/>
          <p:nvPr/>
        </p:nvSpPr>
        <p:spPr>
          <a:xfrm>
            <a:off x="6528816" y="4379976"/>
            <a:ext cx="4572000" cy="164592"/>
          </a:xfrm>
          <a:prstGeom prst="rect">
            <a:avLst/>
          </a:prstGeom>
          <a:noFill/>
          <a:ln/>
        </p:spPr>
        <p:txBody>
          <a:bodyPr wrap="square" lIns="508" tIns="508" rIns="508" bIns="508" rtlCol="0" anchor="t">
            <a:normAutofit/>
          </a:bodyPr>
          <a:lstStyle/>
          <a:p>
            <a:pPr marL="0" indent="0" algn="l">
              <a:buNone/>
            </a:pPr>
            <a:r>
              <a:rPr lang="en-US" sz="1300" b="1" dirty="0">
                <a:solidFill>
                  <a:srgbClr val="072B48"/>
                </a:solidFill>
                <a:latin typeface="Aptos" pitchFamily="34" charset="0"/>
                <a:ea typeface="Aptos" pitchFamily="34" charset="-122"/>
                <a:cs typeface="Aptos" pitchFamily="34" charset="-120"/>
              </a:rPr>
              <a:t>Review</a:t>
            </a:r>
            <a:endParaRPr lang="en-US" sz="1300" dirty="0"/>
          </a:p>
        </p:txBody>
      </p:sp>
      <p:sp>
        <p:nvSpPr>
          <p:cNvPr id="27" name="Text 24"/>
          <p:cNvSpPr/>
          <p:nvPr/>
        </p:nvSpPr>
        <p:spPr>
          <a:xfrm>
            <a:off x="6528816" y="4654296"/>
            <a:ext cx="4572000" cy="274320"/>
          </a:xfrm>
          <a:prstGeom prst="rect">
            <a:avLst/>
          </a:prstGeom>
          <a:noFill/>
          <a:ln/>
        </p:spPr>
        <p:txBody>
          <a:bodyPr wrap="square" lIns="508" tIns="508" rIns="508" bIns="508" rtlCol="0" anchor="t">
            <a:normAutofit/>
          </a:bodyPr>
          <a:lstStyle/>
          <a:p>
            <a:pPr marL="0" indent="0" algn="l">
              <a:buNone/>
            </a:pPr>
            <a:r>
              <a:rPr lang="en-US" sz="1060" dirty="0">
                <a:solidFill>
                  <a:srgbClr val="111820"/>
                </a:solidFill>
                <a:latin typeface="Aptos" pitchFamily="34" charset="0"/>
                <a:ea typeface="Aptos" pitchFamily="34" charset="-122"/>
                <a:cs typeface="Aptos" pitchFamily="34" charset="-120"/>
              </a:rPr>
              <a:t>Have EHS, site leadership, and the process owner verify the card before use.</a:t>
            </a:r>
            <a:endParaRPr lang="en-US" sz="1060" dirty="0"/>
          </a:p>
        </p:txBody>
      </p:sp>
      <p:sp>
        <p:nvSpPr>
          <p:cNvPr id="28" name="Text 25"/>
          <p:cNvSpPr/>
          <p:nvPr/>
        </p:nvSpPr>
        <p:spPr>
          <a:xfrm>
            <a:off x="1005840" y="6016752"/>
            <a:ext cx="10149840" cy="228600"/>
          </a:xfrm>
          <a:prstGeom prst="rect">
            <a:avLst/>
          </a:prstGeom>
          <a:noFill/>
          <a:ln/>
        </p:spPr>
        <p:txBody>
          <a:bodyPr wrap="square" lIns="508" tIns="508" rIns="508" bIns="508" rtlCol="0" anchor="t">
            <a:normAutofit/>
          </a:bodyPr>
          <a:lstStyle/>
          <a:p>
            <a:pPr marL="0" indent="0" algn="ctr">
              <a:buNone/>
            </a:pPr>
            <a:r>
              <a:rPr lang="en-US" sz="1080" b="1" dirty="0">
                <a:solidFill>
                  <a:srgbClr val="B7262A"/>
                </a:solidFill>
                <a:latin typeface="Aptos" pitchFamily="34" charset="0"/>
                <a:ea typeface="Aptos" pitchFamily="34" charset="-122"/>
                <a:cs typeface="Aptos" pitchFamily="34" charset="-120"/>
              </a:rPr>
              <a:t>Important: “Secure it” means take immediate action only if it is safe, within training, and allowed by site procedure. Otherwise, protect yourself and report/escalate.</a:t>
            </a:r>
            <a:endParaRPr lang="en-US" sz="10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Webpage Placement</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Suggested resource block for Safety Squad site</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Text 7"/>
          <p:cNvSpPr/>
          <p:nvPr/>
        </p:nvSpPr>
        <p:spPr>
          <a:xfrm>
            <a:off x="685800" y="1417320"/>
            <a:ext cx="5303520" cy="347472"/>
          </a:xfrm>
          <a:prstGeom prst="rect">
            <a:avLst/>
          </a:prstGeom>
          <a:noFill/>
          <a:ln/>
        </p:spPr>
        <p:txBody>
          <a:bodyPr wrap="square" lIns="508" tIns="508" rIns="508" bIns="508" rtlCol="0" anchor="t">
            <a:normAutofit/>
          </a:bodyPr>
          <a:lstStyle/>
          <a:p>
            <a:pPr marL="0" indent="0" algn="l">
              <a:buNone/>
            </a:pPr>
            <a:r>
              <a:rPr lang="en-US" sz="2400" b="1" dirty="0">
                <a:solidFill>
                  <a:srgbClr val="072B48"/>
                </a:solidFill>
                <a:latin typeface="Aptos" pitchFamily="34" charset="0"/>
                <a:ea typeface="Aptos" pitchFamily="34" charset="-122"/>
                <a:cs typeface="Aptos" pitchFamily="34" charset="-120"/>
              </a:rPr>
              <a:t>SEE IT, OWN IT HAZARD CARDS</a:t>
            </a:r>
            <a:endParaRPr lang="en-US" sz="2400" dirty="0"/>
          </a:p>
        </p:txBody>
      </p:sp>
      <p:sp>
        <p:nvSpPr>
          <p:cNvPr id="11" name="Text 8"/>
          <p:cNvSpPr/>
          <p:nvPr/>
        </p:nvSpPr>
        <p:spPr>
          <a:xfrm>
            <a:off x="713232" y="1920240"/>
            <a:ext cx="5166360" cy="310896"/>
          </a:xfrm>
          <a:prstGeom prst="rect">
            <a:avLst/>
          </a:prstGeom>
          <a:noFill/>
          <a:ln/>
        </p:spPr>
        <p:txBody>
          <a:bodyPr wrap="square" lIns="508" tIns="508" rIns="508" bIns="508" rtlCol="0" anchor="t">
            <a:normAutofit/>
          </a:bodyPr>
          <a:lstStyle/>
          <a:p>
            <a:pPr marL="0" indent="0" algn="l">
              <a:buNone/>
            </a:pPr>
            <a:r>
              <a:rPr lang="en-US" sz="1500" dirty="0">
                <a:solidFill>
                  <a:srgbClr val="111820"/>
                </a:solidFill>
                <a:latin typeface="Aptos" pitchFamily="34" charset="0"/>
                <a:ea typeface="Aptos" pitchFamily="34" charset="-122"/>
                <a:cs typeface="Aptos" pitchFamily="34" charset="-120"/>
              </a:rPr>
              <a:t>Help employees move from “someone should handle that” to a clear reporting handoff.</a:t>
            </a:r>
            <a:endParaRPr lang="en-US" sz="1500" dirty="0"/>
          </a:p>
        </p:txBody>
      </p:sp>
      <p:sp>
        <p:nvSpPr>
          <p:cNvPr id="12" name="Text 9"/>
          <p:cNvSpPr/>
          <p:nvPr/>
        </p:nvSpPr>
        <p:spPr>
          <a:xfrm>
            <a:off x="713232" y="2615184"/>
            <a:ext cx="2011680" cy="164592"/>
          </a:xfrm>
          <a:prstGeom prst="rect">
            <a:avLst/>
          </a:prstGeom>
          <a:noFill/>
          <a:ln/>
        </p:spPr>
        <p:txBody>
          <a:bodyPr wrap="square" lIns="508" tIns="508" rIns="508" bIns="508" rtlCol="0" anchor="t">
            <a:normAutofit/>
          </a:bodyPr>
          <a:lstStyle/>
          <a:p>
            <a:pPr marL="0" indent="0" algn="l">
              <a:buNone/>
            </a:pPr>
            <a:r>
              <a:rPr lang="en-US" sz="1050" b="1" dirty="0">
                <a:solidFill>
                  <a:srgbClr val="56616B"/>
                </a:solidFill>
                <a:latin typeface="Aptos" pitchFamily="34" charset="0"/>
                <a:ea typeface="Aptos" pitchFamily="34" charset="-122"/>
                <a:cs typeface="Aptos" pitchFamily="34" charset="-120"/>
              </a:rPr>
              <a:t>Suggested copy:</a:t>
            </a:r>
            <a:endParaRPr lang="en-US" sz="1050" dirty="0"/>
          </a:p>
        </p:txBody>
      </p:sp>
      <p:sp>
        <p:nvSpPr>
          <p:cNvPr id="13" name="Text 10"/>
          <p:cNvSpPr/>
          <p:nvPr/>
        </p:nvSpPr>
        <p:spPr>
          <a:xfrm>
            <a:off x="713232" y="2898648"/>
            <a:ext cx="5394960" cy="804672"/>
          </a:xfrm>
          <a:prstGeom prst="rect">
            <a:avLst/>
          </a:prstGeom>
          <a:noFill/>
          <a:ln/>
        </p:spPr>
        <p:txBody>
          <a:bodyPr wrap="square" lIns="508" tIns="508" rIns="508" bIns="508" rtlCol="0" anchor="t">
            <a:normAutofit/>
          </a:bodyPr>
          <a:lstStyle/>
          <a:p>
            <a:pPr marL="0" indent="0" algn="l">
              <a:buNone/>
            </a:pPr>
            <a:r>
              <a:rPr lang="en-US" sz="1300" dirty="0">
                <a:solidFill>
                  <a:srgbClr val="111820"/>
                </a:solidFill>
                <a:latin typeface="Aptos" pitchFamily="34" charset="0"/>
                <a:ea typeface="Aptos" pitchFamily="34" charset="-122"/>
                <a:cs typeface="Aptos" pitchFamily="34" charset="-120"/>
              </a:rPr>
              <a:t>These customizable cards give teams a simple way to recognize common hazards, secure the area if it is safe, report the concern through the right path, and verify that the handoff happened. Use them during toolbox talks, safety committee meetings, new-hire onboarding, or floor walks.</a:t>
            </a:r>
            <a:endParaRPr lang="en-US" sz="1300" dirty="0"/>
          </a:p>
        </p:txBody>
      </p:sp>
      <p:sp>
        <p:nvSpPr>
          <p:cNvPr id="14" name="Shape 11"/>
          <p:cNvSpPr/>
          <p:nvPr/>
        </p:nvSpPr>
        <p:spPr>
          <a:xfrm>
            <a:off x="731520" y="4160520"/>
            <a:ext cx="2240280" cy="457200"/>
          </a:xfrm>
          <a:prstGeom prst="roundRect">
            <a:avLst>
              <a:gd name="adj" fmla="val 16000"/>
            </a:avLst>
          </a:prstGeom>
          <a:solidFill>
            <a:srgbClr val="F7BE1C"/>
          </a:solidFill>
          <a:ln w="12700">
            <a:solidFill>
              <a:srgbClr val="F7BE1C"/>
            </a:solidFill>
            <a:prstDash val="solid"/>
          </a:ln>
        </p:spPr>
        <p:txBody>
          <a:bodyPr/>
          <a:lstStyle/>
          <a:p>
            <a:endParaRPr lang="en-US"/>
          </a:p>
        </p:txBody>
      </p:sp>
      <p:sp>
        <p:nvSpPr>
          <p:cNvPr id="15" name="Text 12"/>
          <p:cNvSpPr/>
          <p:nvPr/>
        </p:nvSpPr>
        <p:spPr>
          <a:xfrm>
            <a:off x="987552" y="4306824"/>
            <a:ext cx="1737360" cy="128016"/>
          </a:xfrm>
          <a:prstGeom prst="rect">
            <a:avLst/>
          </a:prstGeom>
          <a:noFill/>
          <a:ln/>
        </p:spPr>
        <p:txBody>
          <a:bodyPr wrap="square" lIns="508" tIns="508" rIns="508" bIns="508" rtlCol="0" anchor="t">
            <a:normAutofit/>
          </a:bodyPr>
          <a:lstStyle/>
          <a:p>
            <a:pPr marL="0" indent="0" algn="ctr">
              <a:buNone/>
            </a:pPr>
            <a:r>
              <a:rPr lang="en-US" sz="1000" b="1" dirty="0">
                <a:solidFill>
                  <a:srgbClr val="04192B"/>
                </a:solidFill>
                <a:latin typeface="Aptos" pitchFamily="34" charset="0"/>
                <a:ea typeface="Aptos" pitchFamily="34" charset="-122"/>
                <a:cs typeface="Aptos" pitchFamily="34" charset="-120"/>
              </a:rPr>
              <a:t>Download Template</a:t>
            </a:r>
            <a:endParaRPr lang="en-US" sz="1000" dirty="0"/>
          </a:p>
        </p:txBody>
      </p:sp>
      <p:sp>
        <p:nvSpPr>
          <p:cNvPr id="16" name="Shape 13"/>
          <p:cNvSpPr/>
          <p:nvPr/>
        </p:nvSpPr>
        <p:spPr>
          <a:xfrm>
            <a:off x="3154680" y="4160520"/>
            <a:ext cx="2240280" cy="457200"/>
          </a:xfrm>
          <a:prstGeom prst="roundRect">
            <a:avLst>
              <a:gd name="adj" fmla="val 16000"/>
            </a:avLst>
          </a:prstGeom>
          <a:solidFill>
            <a:srgbClr val="072B48"/>
          </a:solidFill>
          <a:ln w="12700">
            <a:solidFill>
              <a:srgbClr val="072B48"/>
            </a:solidFill>
            <a:prstDash val="solid"/>
          </a:ln>
        </p:spPr>
        <p:txBody>
          <a:bodyPr/>
          <a:lstStyle/>
          <a:p>
            <a:endParaRPr lang="en-US"/>
          </a:p>
        </p:txBody>
      </p:sp>
      <p:sp>
        <p:nvSpPr>
          <p:cNvPr id="17" name="Text 14"/>
          <p:cNvSpPr/>
          <p:nvPr/>
        </p:nvSpPr>
        <p:spPr>
          <a:xfrm>
            <a:off x="3401568" y="4306824"/>
            <a:ext cx="1737360" cy="128016"/>
          </a:xfrm>
          <a:prstGeom prst="rect">
            <a:avLst/>
          </a:prstGeom>
          <a:noFill/>
          <a:ln/>
        </p:spPr>
        <p:txBody>
          <a:bodyPr wrap="square" lIns="508" tIns="508" rIns="508" bIns="508" rtlCol="0" anchor="t">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Facilitator Notes</a:t>
            </a:r>
            <a:endParaRPr lang="en-US" sz="1000" dirty="0"/>
          </a:p>
        </p:txBody>
      </p:sp>
      <p:sp>
        <p:nvSpPr>
          <p:cNvPr id="18" name="Shape 15"/>
          <p:cNvSpPr/>
          <p:nvPr/>
        </p:nvSpPr>
        <p:spPr>
          <a:xfrm>
            <a:off x="6937850" y="1229868"/>
            <a:ext cx="4434840" cy="5303520"/>
          </a:xfrm>
          <a:prstGeom prst="roundRect">
            <a:avLst>
              <a:gd name="adj" fmla="val 2474"/>
            </a:avLst>
          </a:prstGeom>
          <a:solidFill>
            <a:srgbClr val="FFFFFF"/>
          </a:solidFill>
          <a:ln w="20320">
            <a:solidFill>
              <a:srgbClr val="072B48"/>
            </a:solidFill>
            <a:prstDash val="solid"/>
          </a:ln>
        </p:spPr>
        <p:txBody>
          <a:bodyPr/>
          <a:lstStyle/>
          <a:p>
            <a:endParaRPr lang="en-US"/>
          </a:p>
        </p:txBody>
      </p:sp>
      <p:sp>
        <p:nvSpPr>
          <p:cNvPr id="19" name="Shape 16"/>
          <p:cNvSpPr/>
          <p:nvPr/>
        </p:nvSpPr>
        <p:spPr>
          <a:xfrm>
            <a:off x="6914462" y="1234440"/>
            <a:ext cx="4434840" cy="1298448"/>
          </a:xfrm>
          <a:prstGeom prst="roundRect">
            <a:avLst>
              <a:gd name="adj" fmla="val 8451"/>
            </a:avLst>
          </a:prstGeom>
          <a:solidFill>
            <a:srgbClr val="072B48"/>
          </a:solidFill>
          <a:ln w="12700">
            <a:solidFill>
              <a:srgbClr val="072B48">
                <a:alpha val="0"/>
              </a:srgbClr>
            </a:solidFill>
            <a:prstDash val="solid"/>
          </a:ln>
        </p:spPr>
        <p:txBody>
          <a:bodyPr/>
          <a:lstStyle/>
          <a:p>
            <a:endParaRPr lang="en-US"/>
          </a:p>
        </p:txBody>
      </p:sp>
      <p:pic>
        <p:nvPicPr>
          <p:cNvPr id="20" name="Image 1" descr="/mnt/data/Carolina_Star_Safety_Squad_Logo_small.png"/>
          <p:cNvPicPr>
            <a:picLocks noChangeAspect="1"/>
          </p:cNvPicPr>
          <p:nvPr/>
        </p:nvPicPr>
        <p:blipFill>
          <a:blip r:embed="rId3"/>
          <a:stretch>
            <a:fillRect/>
          </a:stretch>
        </p:blipFill>
        <p:spPr>
          <a:xfrm>
            <a:off x="7019665" y="1362456"/>
            <a:ext cx="947687" cy="804672"/>
          </a:xfrm>
          <a:prstGeom prst="rect">
            <a:avLst/>
          </a:prstGeom>
        </p:spPr>
      </p:pic>
      <p:sp>
        <p:nvSpPr>
          <p:cNvPr id="21" name="Shape 17"/>
          <p:cNvSpPr/>
          <p:nvPr/>
        </p:nvSpPr>
        <p:spPr>
          <a:xfrm>
            <a:off x="8567928" y="1389888"/>
            <a:ext cx="2331720" cy="658368"/>
          </a:xfrm>
          <a:prstGeom prst="roundRect">
            <a:avLst>
              <a:gd name="adj" fmla="val 8333"/>
            </a:avLst>
          </a:prstGeom>
          <a:solidFill>
            <a:srgbClr val="F7BE1C"/>
          </a:solidFill>
          <a:ln w="12700">
            <a:solidFill>
              <a:srgbClr val="F7BE1C">
                <a:alpha val="0"/>
              </a:srgbClr>
            </a:solidFill>
            <a:prstDash val="solid"/>
          </a:ln>
        </p:spPr>
        <p:txBody>
          <a:bodyPr/>
          <a:lstStyle/>
          <a:p>
            <a:endParaRPr lang="en-US"/>
          </a:p>
        </p:txBody>
      </p:sp>
      <p:sp>
        <p:nvSpPr>
          <p:cNvPr id="22" name="Text 18"/>
          <p:cNvSpPr/>
          <p:nvPr/>
        </p:nvSpPr>
        <p:spPr>
          <a:xfrm>
            <a:off x="8714232" y="1408176"/>
            <a:ext cx="2011680" cy="256032"/>
          </a:xfrm>
          <a:prstGeom prst="rect">
            <a:avLst/>
          </a:prstGeom>
          <a:noFill/>
          <a:ln/>
        </p:spPr>
        <p:txBody>
          <a:bodyPr wrap="square" lIns="508" tIns="508" rIns="508" bIns="508" rtlCol="0" anchor="t">
            <a:normAutofit/>
          </a:bodyPr>
          <a:lstStyle/>
          <a:p>
            <a:pPr marL="0" indent="0" algn="ctr">
              <a:buNone/>
            </a:pPr>
            <a:r>
              <a:rPr lang="en-US" sz="2400" b="1" dirty="0">
                <a:solidFill>
                  <a:srgbClr val="072B48"/>
                </a:solidFill>
                <a:latin typeface="Aptos Display" pitchFamily="34" charset="0"/>
                <a:ea typeface="Aptos Display" pitchFamily="34" charset="-122"/>
                <a:cs typeface="Aptos Display" pitchFamily="34" charset="-120"/>
              </a:rPr>
              <a:t>SEE IT,</a:t>
            </a:r>
            <a:endParaRPr lang="en-US" sz="2400" dirty="0"/>
          </a:p>
        </p:txBody>
      </p:sp>
      <p:sp>
        <p:nvSpPr>
          <p:cNvPr id="23" name="Text 19"/>
          <p:cNvSpPr/>
          <p:nvPr/>
        </p:nvSpPr>
        <p:spPr>
          <a:xfrm>
            <a:off x="8769096" y="1700784"/>
            <a:ext cx="1920240" cy="228600"/>
          </a:xfrm>
          <a:prstGeom prst="rect">
            <a:avLst/>
          </a:prstGeom>
          <a:noFill/>
          <a:ln/>
        </p:spPr>
        <p:txBody>
          <a:bodyPr wrap="square" lIns="508" tIns="508" rIns="508" bIns="508" rtlCol="0" anchor="t">
            <a:normAutofit/>
          </a:bodyPr>
          <a:lstStyle/>
          <a:p>
            <a:pPr marL="0" indent="0" algn="ctr">
              <a:buNone/>
            </a:pPr>
            <a:r>
              <a:rPr lang="en-US" sz="2200" b="1" dirty="0">
                <a:solidFill>
                  <a:srgbClr val="072B48"/>
                </a:solidFill>
                <a:latin typeface="Aptos" pitchFamily="34" charset="0"/>
                <a:ea typeface="Aptos" pitchFamily="34" charset="-122"/>
                <a:cs typeface="Aptos" pitchFamily="34" charset="-120"/>
              </a:rPr>
              <a:t>OWN IT</a:t>
            </a:r>
            <a:endParaRPr lang="en-US" sz="2200" dirty="0"/>
          </a:p>
        </p:txBody>
      </p:sp>
      <p:sp>
        <p:nvSpPr>
          <p:cNvPr id="24" name="Text 20"/>
          <p:cNvSpPr/>
          <p:nvPr/>
        </p:nvSpPr>
        <p:spPr>
          <a:xfrm>
            <a:off x="8631936" y="2139696"/>
            <a:ext cx="2194560" cy="146304"/>
          </a:xfrm>
          <a:prstGeom prst="rect">
            <a:avLst/>
          </a:prstGeom>
          <a:noFill/>
          <a:ln/>
        </p:spPr>
        <p:txBody>
          <a:bodyPr wrap="square" lIns="508" tIns="508" rIns="508" bIns="508" rtlCol="0" anchor="t">
            <a:normAutofit/>
          </a:bodyPr>
          <a:lstStyle/>
          <a:p>
            <a:pPr marL="0" indent="0" algn="ctr">
              <a:buNone/>
            </a:pPr>
            <a:r>
              <a:rPr lang="en-US" sz="590" b="1" dirty="0">
                <a:solidFill>
                  <a:srgbClr val="FFFFFF"/>
                </a:solidFill>
                <a:latin typeface="Aptos" pitchFamily="34" charset="0"/>
                <a:ea typeface="Aptos" pitchFamily="34" charset="-122"/>
                <a:cs typeface="Aptos" pitchFamily="34" charset="-120"/>
              </a:rPr>
              <a:t>IT'S THE LITTLE THINGS...UNTIL IT'S EVERYTHING.</a:t>
            </a:r>
            <a:endParaRPr lang="en-US" sz="590" dirty="0"/>
          </a:p>
        </p:txBody>
      </p:sp>
      <p:sp>
        <p:nvSpPr>
          <p:cNvPr id="25" name="Shape 21"/>
          <p:cNvSpPr/>
          <p:nvPr/>
        </p:nvSpPr>
        <p:spPr>
          <a:xfrm>
            <a:off x="6973898" y="2615184"/>
            <a:ext cx="4315968" cy="329184"/>
          </a:xfrm>
          <a:prstGeom prst="roundRect">
            <a:avLst>
              <a:gd name="adj" fmla="val 13889"/>
            </a:avLst>
          </a:prstGeom>
          <a:solidFill>
            <a:srgbClr val="F7BE1C"/>
          </a:solidFill>
          <a:ln w="12700">
            <a:solidFill>
              <a:srgbClr val="F7BE1C">
                <a:alpha val="0"/>
              </a:srgbClr>
            </a:solidFill>
            <a:prstDash val="solid"/>
          </a:ln>
        </p:spPr>
        <p:txBody>
          <a:bodyPr/>
          <a:lstStyle/>
          <a:p>
            <a:endParaRPr lang="en-US"/>
          </a:p>
        </p:txBody>
      </p:sp>
      <p:sp>
        <p:nvSpPr>
          <p:cNvPr id="26" name="Text 22"/>
          <p:cNvSpPr/>
          <p:nvPr/>
        </p:nvSpPr>
        <p:spPr>
          <a:xfrm>
            <a:off x="7068312" y="2761488"/>
            <a:ext cx="3200400" cy="118872"/>
          </a:xfrm>
          <a:prstGeom prst="rect">
            <a:avLst/>
          </a:prstGeom>
          <a:noFill/>
          <a:ln/>
        </p:spPr>
        <p:txBody>
          <a:bodyPr wrap="square" lIns="508" tIns="508" rIns="508" bIns="508" rtlCol="0" anchor="t">
            <a:normAutofit/>
          </a:bodyPr>
          <a:lstStyle/>
          <a:p>
            <a:pPr marL="0" indent="0" algn="l">
              <a:buNone/>
            </a:pPr>
            <a:r>
              <a:rPr lang="en-US" sz="1050" b="1" dirty="0">
                <a:solidFill>
                  <a:srgbClr val="072B48"/>
                </a:solidFill>
                <a:latin typeface="Aptos" pitchFamily="34" charset="0"/>
                <a:ea typeface="Aptos" pitchFamily="34" charset="-122"/>
                <a:cs typeface="Aptos" pitchFamily="34" charset="-120"/>
              </a:rPr>
              <a:t>COMMON HAZARDS TO REPORT</a:t>
            </a:r>
            <a:endParaRPr lang="en-US" sz="1050" dirty="0"/>
          </a:p>
        </p:txBody>
      </p:sp>
      <p:sp>
        <p:nvSpPr>
          <p:cNvPr id="27" name="Text 23"/>
          <p:cNvSpPr/>
          <p:nvPr/>
        </p:nvSpPr>
        <p:spPr>
          <a:xfrm>
            <a:off x="9966960" y="2788920"/>
            <a:ext cx="1051560" cy="91440"/>
          </a:xfrm>
          <a:prstGeom prst="rect">
            <a:avLst/>
          </a:prstGeom>
          <a:noFill/>
          <a:ln/>
        </p:spPr>
        <p:txBody>
          <a:bodyPr wrap="square" lIns="508" tIns="508" rIns="508" bIns="508" rtlCol="0" anchor="t">
            <a:normAutofit/>
          </a:bodyPr>
          <a:lstStyle/>
          <a:p>
            <a:pPr marL="0" indent="0" algn="r">
              <a:buNone/>
            </a:pPr>
            <a:r>
              <a:rPr lang="en-US" sz="540" b="1" dirty="0">
                <a:solidFill>
                  <a:srgbClr val="072B48"/>
                </a:solidFill>
                <a:latin typeface="Aptos" pitchFamily="34" charset="0"/>
                <a:ea typeface="Aptos" pitchFamily="34" charset="-122"/>
                <a:cs typeface="Aptos" pitchFamily="34" charset="-120"/>
              </a:rPr>
              <a:t>CUSTOMIZE FOR YOUR SITE</a:t>
            </a:r>
            <a:endParaRPr lang="en-US" sz="540" dirty="0"/>
          </a:p>
        </p:txBody>
      </p:sp>
      <p:sp>
        <p:nvSpPr>
          <p:cNvPr id="28" name="Shape 24"/>
          <p:cNvSpPr/>
          <p:nvPr/>
        </p:nvSpPr>
        <p:spPr>
          <a:xfrm>
            <a:off x="6976872" y="317296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29" name="Shape 25"/>
          <p:cNvSpPr/>
          <p:nvPr/>
        </p:nvSpPr>
        <p:spPr>
          <a:xfrm>
            <a:off x="7050024" y="324612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0" name="Text 26"/>
          <p:cNvSpPr/>
          <p:nvPr/>
        </p:nvSpPr>
        <p:spPr>
          <a:xfrm>
            <a:off x="7104888" y="336499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1" name="Shape 27"/>
          <p:cNvSpPr/>
          <p:nvPr/>
        </p:nvSpPr>
        <p:spPr>
          <a:xfrm>
            <a:off x="7068312" y="366674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2" name="Text 28"/>
          <p:cNvSpPr/>
          <p:nvPr/>
        </p:nvSpPr>
        <p:spPr>
          <a:xfrm>
            <a:off x="7104888" y="3758184"/>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33" name="Text 29"/>
          <p:cNvSpPr/>
          <p:nvPr/>
        </p:nvSpPr>
        <p:spPr>
          <a:xfrm>
            <a:off x="7543800" y="363016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SPILLS / LEAKS</a:t>
            </a:r>
            <a:endParaRPr lang="en-US" sz="690" dirty="0"/>
          </a:p>
        </p:txBody>
      </p:sp>
      <p:sp>
        <p:nvSpPr>
          <p:cNvPr id="34" name="Text 30"/>
          <p:cNvSpPr/>
          <p:nvPr/>
        </p:nvSpPr>
        <p:spPr>
          <a:xfrm>
            <a:off x="7543800" y="381304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fluids on floors, equipment, docks, or outdoor areas</a:t>
            </a:r>
            <a:endParaRPr lang="en-US" sz="550" dirty="0"/>
          </a:p>
        </p:txBody>
      </p:sp>
      <p:sp>
        <p:nvSpPr>
          <p:cNvPr id="35" name="Shape 31"/>
          <p:cNvSpPr/>
          <p:nvPr/>
        </p:nvSpPr>
        <p:spPr>
          <a:xfrm>
            <a:off x="8467344" y="317296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36" name="Shape 32"/>
          <p:cNvSpPr/>
          <p:nvPr/>
        </p:nvSpPr>
        <p:spPr>
          <a:xfrm>
            <a:off x="8540496" y="324612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37" name="Text 33"/>
          <p:cNvSpPr/>
          <p:nvPr/>
        </p:nvSpPr>
        <p:spPr>
          <a:xfrm>
            <a:off x="8595360" y="336499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38" name="Shape 34"/>
          <p:cNvSpPr/>
          <p:nvPr/>
        </p:nvSpPr>
        <p:spPr>
          <a:xfrm>
            <a:off x="8558784" y="366674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39" name="Text 35"/>
          <p:cNvSpPr/>
          <p:nvPr/>
        </p:nvSpPr>
        <p:spPr>
          <a:xfrm>
            <a:off x="8595360" y="375818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0" name="Text 36"/>
          <p:cNvSpPr/>
          <p:nvPr/>
        </p:nvSpPr>
        <p:spPr>
          <a:xfrm>
            <a:off x="9034272" y="363016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DAMAGED EQUIPMENT</a:t>
            </a:r>
            <a:endParaRPr lang="en-US" sz="690" dirty="0"/>
          </a:p>
        </p:txBody>
      </p:sp>
      <p:sp>
        <p:nvSpPr>
          <p:cNvPr id="41" name="Text 37"/>
          <p:cNvSpPr/>
          <p:nvPr/>
        </p:nvSpPr>
        <p:spPr>
          <a:xfrm>
            <a:off x="9034272" y="381304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broken guards, missing covers, damaged tools or PPE</a:t>
            </a:r>
            <a:endParaRPr lang="en-US" sz="550" dirty="0"/>
          </a:p>
        </p:txBody>
      </p:sp>
      <p:sp>
        <p:nvSpPr>
          <p:cNvPr id="42" name="Shape 38"/>
          <p:cNvSpPr/>
          <p:nvPr/>
        </p:nvSpPr>
        <p:spPr>
          <a:xfrm>
            <a:off x="9957816" y="3172968"/>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43" name="Shape 39"/>
          <p:cNvSpPr/>
          <p:nvPr/>
        </p:nvSpPr>
        <p:spPr>
          <a:xfrm>
            <a:off x="10030968" y="3246120"/>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44" name="Text 40"/>
          <p:cNvSpPr/>
          <p:nvPr/>
        </p:nvSpPr>
        <p:spPr>
          <a:xfrm>
            <a:off x="10085832" y="3364992"/>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45" name="Shape 41"/>
          <p:cNvSpPr/>
          <p:nvPr/>
        </p:nvSpPr>
        <p:spPr>
          <a:xfrm>
            <a:off x="10049256" y="3666744"/>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46" name="Text 42"/>
          <p:cNvSpPr/>
          <p:nvPr/>
        </p:nvSpPr>
        <p:spPr>
          <a:xfrm>
            <a:off x="10085832" y="3758184"/>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47" name="Text 43"/>
          <p:cNvSpPr/>
          <p:nvPr/>
        </p:nvSpPr>
        <p:spPr>
          <a:xfrm>
            <a:off x="10524744" y="3630168"/>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TRIP HAZARDS</a:t>
            </a:r>
            <a:endParaRPr lang="en-US" sz="690" dirty="0"/>
          </a:p>
        </p:txBody>
      </p:sp>
      <p:sp>
        <p:nvSpPr>
          <p:cNvPr id="48" name="Text 44"/>
          <p:cNvSpPr/>
          <p:nvPr/>
        </p:nvSpPr>
        <p:spPr>
          <a:xfrm>
            <a:off x="10524744" y="3813048"/>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cords, hoses, clutter, uneven surfaces, open drawers</a:t>
            </a:r>
            <a:endParaRPr lang="en-US" sz="550" dirty="0"/>
          </a:p>
        </p:txBody>
      </p:sp>
      <p:sp>
        <p:nvSpPr>
          <p:cNvPr id="49" name="Shape 45"/>
          <p:cNvSpPr/>
          <p:nvPr/>
        </p:nvSpPr>
        <p:spPr>
          <a:xfrm>
            <a:off x="6976872" y="424281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0" name="Shape 46"/>
          <p:cNvSpPr/>
          <p:nvPr/>
        </p:nvSpPr>
        <p:spPr>
          <a:xfrm>
            <a:off x="7050024" y="431596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1" name="Text 47"/>
          <p:cNvSpPr/>
          <p:nvPr/>
        </p:nvSpPr>
        <p:spPr>
          <a:xfrm>
            <a:off x="7104888" y="443484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2" name="Shape 48"/>
          <p:cNvSpPr/>
          <p:nvPr/>
        </p:nvSpPr>
        <p:spPr>
          <a:xfrm>
            <a:off x="7068312" y="473659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53" name="Text 49"/>
          <p:cNvSpPr/>
          <p:nvPr/>
        </p:nvSpPr>
        <p:spPr>
          <a:xfrm>
            <a:off x="7104888" y="4828032"/>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54" name="Text 50"/>
          <p:cNvSpPr/>
          <p:nvPr/>
        </p:nvSpPr>
        <p:spPr>
          <a:xfrm>
            <a:off x="7543800" y="470001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FALL HAZARDS</a:t>
            </a:r>
            <a:endParaRPr lang="en-US" sz="690" dirty="0"/>
          </a:p>
        </p:txBody>
      </p:sp>
      <p:sp>
        <p:nvSpPr>
          <p:cNvPr id="55" name="Text 51"/>
          <p:cNvSpPr/>
          <p:nvPr/>
        </p:nvSpPr>
        <p:spPr>
          <a:xfrm>
            <a:off x="7543800" y="488289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missing rails, damaged ladders, open edges, unsafe access</a:t>
            </a:r>
            <a:endParaRPr lang="en-US" sz="550" dirty="0"/>
          </a:p>
        </p:txBody>
      </p:sp>
      <p:sp>
        <p:nvSpPr>
          <p:cNvPr id="56" name="Shape 52"/>
          <p:cNvSpPr/>
          <p:nvPr/>
        </p:nvSpPr>
        <p:spPr>
          <a:xfrm>
            <a:off x="8467344" y="424281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57" name="Shape 53"/>
          <p:cNvSpPr/>
          <p:nvPr/>
        </p:nvSpPr>
        <p:spPr>
          <a:xfrm>
            <a:off x="8540496" y="431596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58" name="Text 54"/>
          <p:cNvSpPr/>
          <p:nvPr/>
        </p:nvSpPr>
        <p:spPr>
          <a:xfrm>
            <a:off x="8595360" y="443484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59" name="Shape 55"/>
          <p:cNvSpPr/>
          <p:nvPr/>
        </p:nvSpPr>
        <p:spPr>
          <a:xfrm>
            <a:off x="8558784" y="473659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0" name="Text 56"/>
          <p:cNvSpPr/>
          <p:nvPr/>
        </p:nvSpPr>
        <p:spPr>
          <a:xfrm>
            <a:off x="8595360" y="4828032"/>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GHS</a:t>
            </a:r>
            <a:endParaRPr lang="en-US" sz="750" dirty="0"/>
          </a:p>
        </p:txBody>
      </p:sp>
      <p:sp>
        <p:nvSpPr>
          <p:cNvPr id="61" name="Text 57"/>
          <p:cNvSpPr/>
          <p:nvPr/>
        </p:nvSpPr>
        <p:spPr>
          <a:xfrm>
            <a:off x="9034272" y="470001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CHEMICAL CONCERNS</a:t>
            </a:r>
            <a:endParaRPr lang="en-US" sz="690" dirty="0"/>
          </a:p>
        </p:txBody>
      </p:sp>
      <p:sp>
        <p:nvSpPr>
          <p:cNvPr id="62" name="Text 58"/>
          <p:cNvSpPr/>
          <p:nvPr/>
        </p:nvSpPr>
        <p:spPr>
          <a:xfrm>
            <a:off x="9034272" y="488289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unlabeled containers, leaks, storage issues, SDS gaps</a:t>
            </a:r>
            <a:endParaRPr lang="en-US" sz="550" dirty="0"/>
          </a:p>
        </p:txBody>
      </p:sp>
      <p:sp>
        <p:nvSpPr>
          <p:cNvPr id="63" name="Shape 59"/>
          <p:cNvSpPr/>
          <p:nvPr/>
        </p:nvSpPr>
        <p:spPr>
          <a:xfrm>
            <a:off x="9957816" y="4242816"/>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64" name="Shape 60"/>
          <p:cNvSpPr/>
          <p:nvPr/>
        </p:nvSpPr>
        <p:spPr>
          <a:xfrm>
            <a:off x="10030968" y="4315968"/>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65" name="Text 61"/>
          <p:cNvSpPr/>
          <p:nvPr/>
        </p:nvSpPr>
        <p:spPr>
          <a:xfrm>
            <a:off x="10085832" y="4434840"/>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66" name="Shape 62"/>
          <p:cNvSpPr/>
          <p:nvPr/>
        </p:nvSpPr>
        <p:spPr>
          <a:xfrm>
            <a:off x="10049256" y="4736592"/>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67" name="Text 63"/>
          <p:cNvSpPr/>
          <p:nvPr/>
        </p:nvSpPr>
        <p:spPr>
          <a:xfrm>
            <a:off x="10085832" y="4828032"/>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68" name="Text 64"/>
          <p:cNvSpPr/>
          <p:nvPr/>
        </p:nvSpPr>
        <p:spPr>
          <a:xfrm>
            <a:off x="10524744" y="4700016"/>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ELECTRICAL HAZARDS</a:t>
            </a:r>
            <a:endParaRPr lang="en-US" sz="690" dirty="0"/>
          </a:p>
        </p:txBody>
      </p:sp>
      <p:sp>
        <p:nvSpPr>
          <p:cNvPr id="69" name="Text 65"/>
          <p:cNvSpPr/>
          <p:nvPr/>
        </p:nvSpPr>
        <p:spPr>
          <a:xfrm>
            <a:off x="10524744" y="4882896"/>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exposed wiring, open panels, missing covers, wet areas</a:t>
            </a:r>
            <a:endParaRPr lang="en-US" sz="550" dirty="0"/>
          </a:p>
        </p:txBody>
      </p:sp>
      <p:sp>
        <p:nvSpPr>
          <p:cNvPr id="70" name="Shape 66"/>
          <p:cNvSpPr/>
          <p:nvPr/>
        </p:nvSpPr>
        <p:spPr>
          <a:xfrm>
            <a:off x="6976872" y="5312664"/>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1" name="Shape 67"/>
          <p:cNvSpPr/>
          <p:nvPr/>
        </p:nvSpPr>
        <p:spPr>
          <a:xfrm>
            <a:off x="7050024" y="5385816"/>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2" name="Text 68"/>
          <p:cNvSpPr/>
          <p:nvPr/>
        </p:nvSpPr>
        <p:spPr>
          <a:xfrm>
            <a:off x="7104888" y="5504688"/>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73" name="Shape 69"/>
          <p:cNvSpPr/>
          <p:nvPr/>
        </p:nvSpPr>
        <p:spPr>
          <a:xfrm>
            <a:off x="7068312" y="580644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74" name="Text 70"/>
          <p:cNvSpPr/>
          <p:nvPr/>
        </p:nvSpPr>
        <p:spPr>
          <a:xfrm>
            <a:off x="7104888" y="5897880"/>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PIV</a:t>
            </a:r>
            <a:endParaRPr lang="en-US" sz="750" dirty="0"/>
          </a:p>
        </p:txBody>
      </p:sp>
      <p:sp>
        <p:nvSpPr>
          <p:cNvPr id="75" name="Text 71"/>
          <p:cNvSpPr/>
          <p:nvPr/>
        </p:nvSpPr>
        <p:spPr>
          <a:xfrm>
            <a:off x="7543800" y="5769864"/>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TRAFFIC / PEDESTRIAN</a:t>
            </a:r>
            <a:endParaRPr lang="en-US" sz="690" dirty="0"/>
          </a:p>
        </p:txBody>
      </p:sp>
      <p:sp>
        <p:nvSpPr>
          <p:cNvPr id="76" name="Text 72"/>
          <p:cNvSpPr/>
          <p:nvPr/>
        </p:nvSpPr>
        <p:spPr>
          <a:xfrm>
            <a:off x="7543800" y="5952744"/>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blind corners, blocked aisles, unsafe forklift interactions</a:t>
            </a:r>
            <a:endParaRPr lang="en-US" sz="550" dirty="0"/>
          </a:p>
        </p:txBody>
      </p:sp>
      <p:sp>
        <p:nvSpPr>
          <p:cNvPr id="77" name="Shape 73"/>
          <p:cNvSpPr/>
          <p:nvPr/>
        </p:nvSpPr>
        <p:spPr>
          <a:xfrm>
            <a:off x="8467344" y="5312664"/>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78" name="Shape 74"/>
          <p:cNvSpPr/>
          <p:nvPr/>
        </p:nvSpPr>
        <p:spPr>
          <a:xfrm>
            <a:off x="8540496" y="5385816"/>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79" name="Text 75"/>
          <p:cNvSpPr/>
          <p:nvPr/>
        </p:nvSpPr>
        <p:spPr>
          <a:xfrm>
            <a:off x="8595360" y="5504688"/>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80" name="Shape 76"/>
          <p:cNvSpPr/>
          <p:nvPr/>
        </p:nvSpPr>
        <p:spPr>
          <a:xfrm>
            <a:off x="8558784" y="580644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81" name="Text 77"/>
          <p:cNvSpPr/>
          <p:nvPr/>
        </p:nvSpPr>
        <p:spPr>
          <a:xfrm>
            <a:off x="8595360" y="5897880"/>
            <a:ext cx="329184" cy="137160"/>
          </a:xfrm>
          <a:prstGeom prst="rect">
            <a:avLst/>
          </a:prstGeom>
          <a:noFill/>
          <a:ln/>
        </p:spPr>
        <p:txBody>
          <a:bodyPr wrap="square" lIns="0" tIns="0" rIns="0" bIns="0" rtlCol="0" anchor="t">
            <a:normAutofit/>
          </a:bodyPr>
          <a:lstStyle/>
          <a:p>
            <a:pPr marL="0" indent="0" algn="ctr">
              <a:buNone/>
            </a:pPr>
            <a:r>
              <a:rPr lang="en-US" sz="750" b="1" dirty="0">
                <a:solidFill>
                  <a:srgbClr val="F7BE1C"/>
                </a:solidFill>
                <a:latin typeface="Aptos" pitchFamily="34" charset="0"/>
                <a:ea typeface="Aptos" pitchFamily="34" charset="-122"/>
                <a:cs typeface="Aptos" pitchFamily="34" charset="-120"/>
              </a:rPr>
              <a:t>🔧</a:t>
            </a:r>
            <a:endParaRPr lang="en-US" sz="750" dirty="0"/>
          </a:p>
        </p:txBody>
      </p:sp>
      <p:sp>
        <p:nvSpPr>
          <p:cNvPr id="82" name="Text 78"/>
          <p:cNvSpPr/>
          <p:nvPr/>
        </p:nvSpPr>
        <p:spPr>
          <a:xfrm>
            <a:off x="9034272" y="5769864"/>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NEEDS MAINTENANCE</a:t>
            </a:r>
            <a:endParaRPr lang="en-US" sz="690" dirty="0"/>
          </a:p>
        </p:txBody>
      </p:sp>
      <p:sp>
        <p:nvSpPr>
          <p:cNvPr id="83" name="Text 79"/>
          <p:cNvSpPr/>
          <p:nvPr/>
        </p:nvSpPr>
        <p:spPr>
          <a:xfrm>
            <a:off x="9034272" y="5952744"/>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loose, worn, broken, missing, or not working correctly</a:t>
            </a:r>
            <a:endParaRPr lang="en-US" sz="550" dirty="0"/>
          </a:p>
        </p:txBody>
      </p:sp>
      <p:sp>
        <p:nvSpPr>
          <p:cNvPr id="84" name="Shape 80"/>
          <p:cNvSpPr/>
          <p:nvPr/>
        </p:nvSpPr>
        <p:spPr>
          <a:xfrm>
            <a:off x="9957816" y="5312664"/>
            <a:ext cx="1371600" cy="941832"/>
          </a:xfrm>
          <a:prstGeom prst="roundRect">
            <a:avLst>
              <a:gd name="adj" fmla="val 5825"/>
            </a:avLst>
          </a:prstGeom>
          <a:solidFill>
            <a:srgbClr val="FFFFFF"/>
          </a:solidFill>
          <a:ln w="8890">
            <a:solidFill>
              <a:srgbClr val="D6DEE6"/>
            </a:solidFill>
            <a:prstDash val="solid"/>
          </a:ln>
        </p:spPr>
        <p:txBody>
          <a:bodyPr/>
          <a:lstStyle/>
          <a:p>
            <a:endParaRPr lang="en-US"/>
          </a:p>
        </p:txBody>
      </p:sp>
      <p:sp>
        <p:nvSpPr>
          <p:cNvPr id="85" name="Shape 81"/>
          <p:cNvSpPr/>
          <p:nvPr/>
        </p:nvSpPr>
        <p:spPr>
          <a:xfrm>
            <a:off x="10030968" y="5385816"/>
            <a:ext cx="1225296" cy="338328"/>
          </a:xfrm>
          <a:prstGeom prst="roundRect">
            <a:avLst>
              <a:gd name="adj" fmla="val 10811"/>
            </a:avLst>
          </a:prstGeom>
          <a:solidFill>
            <a:srgbClr val="E7ECEF"/>
          </a:solidFill>
          <a:ln w="5080">
            <a:solidFill>
              <a:srgbClr val="D6DEE6"/>
            </a:solidFill>
            <a:prstDash val="solid"/>
          </a:ln>
        </p:spPr>
        <p:txBody>
          <a:bodyPr/>
          <a:lstStyle/>
          <a:p>
            <a:endParaRPr lang="en-US"/>
          </a:p>
        </p:txBody>
      </p:sp>
      <p:sp>
        <p:nvSpPr>
          <p:cNvPr id="86" name="Text 82"/>
          <p:cNvSpPr/>
          <p:nvPr/>
        </p:nvSpPr>
        <p:spPr>
          <a:xfrm>
            <a:off x="10085832" y="5504688"/>
            <a:ext cx="1115568" cy="109728"/>
          </a:xfrm>
          <a:prstGeom prst="rect">
            <a:avLst/>
          </a:prstGeom>
          <a:noFill/>
          <a:ln/>
        </p:spPr>
        <p:txBody>
          <a:bodyPr wrap="square" lIns="508" tIns="508" rIns="508" bIns="508" rtlCol="0" anchor="t">
            <a:normAutofit/>
          </a:bodyPr>
          <a:lstStyle/>
          <a:p>
            <a:pPr marL="0" indent="0" algn="ctr">
              <a:buNone/>
            </a:pPr>
            <a:r>
              <a:rPr lang="en-US" sz="550" b="1" dirty="0">
                <a:solidFill>
                  <a:srgbClr val="56616B"/>
                </a:solidFill>
                <a:latin typeface="Aptos" pitchFamily="34" charset="0"/>
                <a:ea typeface="Aptos" pitchFamily="34" charset="-122"/>
                <a:cs typeface="Aptos" pitchFamily="34" charset="-120"/>
              </a:rPr>
              <a:t>ADD PHOTO / ICON</a:t>
            </a:r>
            <a:endParaRPr lang="en-US" sz="550" dirty="0"/>
          </a:p>
        </p:txBody>
      </p:sp>
      <p:sp>
        <p:nvSpPr>
          <p:cNvPr id="87" name="Shape 83"/>
          <p:cNvSpPr/>
          <p:nvPr/>
        </p:nvSpPr>
        <p:spPr>
          <a:xfrm>
            <a:off x="10049256" y="5806440"/>
            <a:ext cx="402336" cy="402336"/>
          </a:xfrm>
          <a:prstGeom prst="ellipse">
            <a:avLst/>
          </a:prstGeom>
          <a:solidFill>
            <a:srgbClr val="072B48"/>
          </a:solidFill>
          <a:ln w="12700">
            <a:solidFill>
              <a:srgbClr val="072B48">
                <a:alpha val="0"/>
              </a:srgbClr>
            </a:solidFill>
            <a:prstDash val="solid"/>
          </a:ln>
        </p:spPr>
        <p:txBody>
          <a:bodyPr/>
          <a:lstStyle/>
          <a:p>
            <a:endParaRPr lang="en-US"/>
          </a:p>
        </p:txBody>
      </p:sp>
      <p:sp>
        <p:nvSpPr>
          <p:cNvPr id="88" name="Text 84"/>
          <p:cNvSpPr/>
          <p:nvPr/>
        </p:nvSpPr>
        <p:spPr>
          <a:xfrm>
            <a:off x="10085832" y="5897880"/>
            <a:ext cx="329184" cy="137160"/>
          </a:xfrm>
          <a:prstGeom prst="rect">
            <a:avLst/>
          </a:prstGeom>
          <a:noFill/>
          <a:ln/>
        </p:spPr>
        <p:txBody>
          <a:bodyPr wrap="square" lIns="0" tIns="0" rIns="0" bIns="0" rtlCol="0" anchor="t">
            <a:normAutofit/>
          </a:bodyPr>
          <a:lstStyle/>
          <a:p>
            <a:pPr marL="0" indent="0" algn="ctr">
              <a:buNone/>
            </a:pPr>
            <a:r>
              <a:rPr lang="en-US" sz="1500" b="1" dirty="0">
                <a:solidFill>
                  <a:srgbClr val="F7BE1C"/>
                </a:solidFill>
                <a:latin typeface="Aptos" pitchFamily="34" charset="0"/>
                <a:ea typeface="Aptos" pitchFamily="34" charset="-122"/>
                <a:cs typeface="Aptos" pitchFamily="34" charset="-120"/>
              </a:rPr>
              <a:t>▥</a:t>
            </a:r>
            <a:endParaRPr lang="en-US" sz="1500" dirty="0"/>
          </a:p>
        </p:txBody>
      </p:sp>
      <p:sp>
        <p:nvSpPr>
          <p:cNvPr id="89" name="Text 85"/>
          <p:cNvSpPr/>
          <p:nvPr/>
        </p:nvSpPr>
        <p:spPr>
          <a:xfrm>
            <a:off x="10524744" y="5769864"/>
            <a:ext cx="713232" cy="164592"/>
          </a:xfrm>
          <a:prstGeom prst="rect">
            <a:avLst/>
          </a:prstGeom>
          <a:noFill/>
          <a:ln/>
        </p:spPr>
        <p:txBody>
          <a:bodyPr wrap="square" lIns="508" tIns="508" rIns="508" bIns="508" rtlCol="0" anchor="t">
            <a:normAutofit/>
          </a:bodyPr>
          <a:lstStyle/>
          <a:p>
            <a:pPr marL="0" indent="0" algn="l">
              <a:buNone/>
            </a:pPr>
            <a:r>
              <a:rPr lang="en-US" sz="690" b="1" dirty="0">
                <a:solidFill>
                  <a:srgbClr val="072B48"/>
                </a:solidFill>
                <a:latin typeface="Aptos" pitchFamily="34" charset="0"/>
                <a:ea typeface="Aptos" pitchFamily="34" charset="-122"/>
                <a:cs typeface="Aptos" pitchFamily="34" charset="-120"/>
              </a:rPr>
              <a:t>UNSAFE STORAGE</a:t>
            </a:r>
            <a:endParaRPr lang="en-US" sz="690" dirty="0"/>
          </a:p>
        </p:txBody>
      </p:sp>
      <p:sp>
        <p:nvSpPr>
          <p:cNvPr id="90" name="Text 86"/>
          <p:cNvSpPr/>
          <p:nvPr/>
        </p:nvSpPr>
        <p:spPr>
          <a:xfrm>
            <a:off x="10524744" y="5952744"/>
            <a:ext cx="713232" cy="201168"/>
          </a:xfrm>
          <a:prstGeom prst="rect">
            <a:avLst/>
          </a:prstGeom>
          <a:noFill/>
          <a:ln/>
        </p:spPr>
        <p:txBody>
          <a:bodyPr wrap="square" lIns="508" tIns="508" rIns="508" bIns="508" rtlCol="0" anchor="t">
            <a:normAutofit/>
          </a:bodyPr>
          <a:lstStyle/>
          <a:p>
            <a:pPr marL="0" indent="0" algn="l">
              <a:buNone/>
            </a:pPr>
            <a:r>
              <a:rPr lang="en-US" sz="550" dirty="0">
                <a:solidFill>
                  <a:srgbClr val="111820"/>
                </a:solidFill>
                <a:latin typeface="Aptos" pitchFamily="34" charset="0"/>
                <a:ea typeface="Aptos" pitchFamily="34" charset="-122"/>
                <a:cs typeface="Aptos" pitchFamily="34" charset="-120"/>
              </a:rPr>
              <a:t>stacking issues, blocked access, unstable loads, blocked exits</a:t>
            </a:r>
            <a:endParaRPr lang="en-US" sz="550" dirty="0"/>
          </a:p>
        </p:txBody>
      </p:sp>
      <p:sp>
        <p:nvSpPr>
          <p:cNvPr id="91" name="Shape 87"/>
          <p:cNvSpPr/>
          <p:nvPr/>
        </p:nvSpPr>
        <p:spPr>
          <a:xfrm>
            <a:off x="7070265" y="6280818"/>
            <a:ext cx="1965960" cy="237744"/>
          </a:xfrm>
          <a:prstGeom prst="roundRect">
            <a:avLst>
              <a:gd name="adj" fmla="val 19231"/>
            </a:avLst>
          </a:prstGeom>
          <a:solidFill>
            <a:srgbClr val="F7BE1C"/>
          </a:solidFill>
          <a:ln w="12700">
            <a:solidFill>
              <a:srgbClr val="F7BE1C">
                <a:alpha val="0"/>
              </a:srgbClr>
            </a:solidFill>
            <a:prstDash val="solid"/>
          </a:ln>
        </p:spPr>
        <p:txBody>
          <a:bodyPr/>
          <a:lstStyle/>
          <a:p>
            <a:endParaRPr lang="en-US"/>
          </a:p>
        </p:txBody>
      </p:sp>
      <p:sp>
        <p:nvSpPr>
          <p:cNvPr id="92" name="Text 88"/>
          <p:cNvSpPr/>
          <p:nvPr/>
        </p:nvSpPr>
        <p:spPr>
          <a:xfrm>
            <a:off x="7111457" y="6343650"/>
            <a:ext cx="1783080" cy="100584"/>
          </a:xfrm>
          <a:prstGeom prst="rect">
            <a:avLst/>
          </a:prstGeom>
          <a:noFill/>
          <a:ln/>
        </p:spPr>
        <p:txBody>
          <a:bodyPr wrap="square" lIns="508" tIns="508" rIns="508" bIns="508" rtlCol="0" anchor="t">
            <a:normAutofit/>
          </a:bodyPr>
          <a:lstStyle/>
          <a:p>
            <a:pPr marL="0" indent="0" algn="ctr">
              <a:buNone/>
            </a:pPr>
            <a:r>
              <a:rPr lang="en-US" sz="650" b="1" dirty="0">
                <a:solidFill>
                  <a:srgbClr val="072B48"/>
                </a:solidFill>
                <a:latin typeface="Aptos" pitchFamily="34" charset="0"/>
                <a:ea typeface="Aptos" pitchFamily="34" charset="-122"/>
                <a:cs typeface="Aptos" pitchFamily="34" charset="-120"/>
              </a:rPr>
              <a:t>Small actions today. Safer tomorrows.</a:t>
            </a:r>
            <a:endParaRPr lang="en-US" sz="650" dirty="0"/>
          </a:p>
        </p:txBody>
      </p:sp>
      <p:sp>
        <p:nvSpPr>
          <p:cNvPr id="93" name="Shape 89"/>
          <p:cNvSpPr/>
          <p:nvPr/>
        </p:nvSpPr>
        <p:spPr>
          <a:xfrm>
            <a:off x="9235440" y="6289696"/>
            <a:ext cx="1783080" cy="237744"/>
          </a:xfrm>
          <a:prstGeom prst="roundRect">
            <a:avLst>
              <a:gd name="adj" fmla="val 19231"/>
            </a:avLst>
          </a:prstGeom>
          <a:solidFill>
            <a:srgbClr val="072B48"/>
          </a:solidFill>
          <a:ln w="12700">
            <a:solidFill>
              <a:srgbClr val="072B48">
                <a:alpha val="0"/>
              </a:srgbClr>
            </a:solidFill>
            <a:prstDash val="solid"/>
          </a:ln>
        </p:spPr>
        <p:txBody>
          <a:bodyPr/>
          <a:lstStyle/>
          <a:p>
            <a:endParaRPr lang="en-US"/>
          </a:p>
        </p:txBody>
      </p:sp>
      <p:sp>
        <p:nvSpPr>
          <p:cNvPr id="94" name="Text 90"/>
          <p:cNvSpPr/>
          <p:nvPr/>
        </p:nvSpPr>
        <p:spPr>
          <a:xfrm>
            <a:off x="9294876" y="6353660"/>
            <a:ext cx="1581912" cy="100584"/>
          </a:xfrm>
          <a:prstGeom prst="rect">
            <a:avLst/>
          </a:prstGeom>
          <a:noFill/>
          <a:ln/>
        </p:spPr>
        <p:txBody>
          <a:bodyPr wrap="square" lIns="508" tIns="508" rIns="508" bIns="508" rtlCol="0" anchor="t">
            <a:normAutofit/>
          </a:bodyPr>
          <a:lstStyle/>
          <a:p>
            <a:pPr marL="0" indent="0" algn="ctr">
              <a:buNone/>
            </a:pPr>
            <a:r>
              <a:rPr lang="en-US" sz="640" b="1" dirty="0">
                <a:solidFill>
                  <a:srgbClr val="FFFFFF"/>
                </a:solidFill>
                <a:latin typeface="Aptos" pitchFamily="34" charset="0"/>
                <a:ea typeface="Aptos" pitchFamily="34" charset="-122"/>
                <a:cs typeface="Aptos" pitchFamily="34" charset="-120"/>
              </a:rPr>
              <a:t>A safer tomorrow starts with you.</a:t>
            </a:r>
            <a:endParaRPr lang="en-US" sz="6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ound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731520" y="-1371600"/>
            <a:ext cx="3840480" cy="3840480"/>
          </a:xfrm>
          <a:prstGeom prst="arc">
            <a:avLst/>
          </a:prstGeom>
          <a:noFill/>
          <a:ln w="228600">
            <a:solidFill>
              <a:srgbClr val="DDEFF8">
                <a:alpha val="36000"/>
              </a:srgbClr>
            </a:solidFill>
            <a:prstDash val="solid"/>
          </a:ln>
        </p:spPr>
        <p:txBody>
          <a:bodyPr/>
          <a:lstStyle/>
          <a:p>
            <a:endParaRPr lang="en-US"/>
          </a:p>
        </p:txBody>
      </p:sp>
      <p:sp>
        <p:nvSpPr>
          <p:cNvPr id="4" name="Shape 2"/>
          <p:cNvSpPr/>
          <p:nvPr/>
        </p:nvSpPr>
        <p:spPr>
          <a:xfrm>
            <a:off x="9509760" y="4754880"/>
            <a:ext cx="4297680" cy="4297680"/>
          </a:xfrm>
          <a:prstGeom prst="arc">
            <a:avLst/>
          </a:prstGeom>
          <a:noFill/>
          <a:ln w="241300">
            <a:solidFill>
              <a:srgbClr val="FFF3BE">
                <a:alpha val="38000"/>
              </a:srgbClr>
            </a:solidFill>
            <a:prstDash val="solid"/>
          </a:ln>
        </p:spPr>
        <p:txBody>
          <a:bodyPr/>
          <a:lstStyle/>
          <a:p>
            <a:endParaRPr lang="en-US"/>
          </a:p>
        </p:txBody>
      </p:sp>
      <p:pic>
        <p:nvPicPr>
          <p:cNvPr id="5" name="Image 0" descr="/mnt/data/Carolina_Star_Safety_Squad_Logo_small.png"/>
          <p:cNvPicPr>
            <a:picLocks noChangeAspect="1"/>
          </p:cNvPicPr>
          <p:nvPr/>
        </p:nvPicPr>
        <p:blipFill>
          <a:blip r:embed="rId3"/>
          <a:stretch>
            <a:fillRect/>
          </a:stretch>
        </p:blipFill>
        <p:spPr>
          <a:xfrm>
            <a:off x="389550" y="201168"/>
            <a:ext cx="775380" cy="658368"/>
          </a:xfrm>
          <a:prstGeom prst="rect">
            <a:avLst/>
          </a:prstGeom>
        </p:spPr>
      </p:pic>
      <p:sp>
        <p:nvSpPr>
          <p:cNvPr id="6" name="Text 3"/>
          <p:cNvSpPr/>
          <p:nvPr/>
        </p:nvSpPr>
        <p:spPr>
          <a:xfrm>
            <a:off x="1399032" y="201168"/>
            <a:ext cx="2194560" cy="201168"/>
          </a:xfrm>
          <a:prstGeom prst="rect">
            <a:avLst/>
          </a:prstGeom>
          <a:noFill/>
          <a:ln/>
        </p:spPr>
        <p:txBody>
          <a:bodyPr wrap="square" lIns="508" tIns="508" rIns="508" bIns="508" rtlCol="0" anchor="t">
            <a:normAutofit/>
          </a:bodyPr>
          <a:lstStyle/>
          <a:p>
            <a:pPr marL="0" indent="0" algn="l">
              <a:buNone/>
            </a:pPr>
            <a:r>
              <a:rPr lang="en-US" sz="900" b="1" dirty="0">
                <a:solidFill>
                  <a:srgbClr val="F7BE1C"/>
                </a:solidFill>
                <a:latin typeface="Aptos" pitchFamily="34" charset="0"/>
                <a:ea typeface="Aptos" pitchFamily="34" charset="-122"/>
                <a:cs typeface="Aptos" pitchFamily="34" charset="-120"/>
              </a:rPr>
              <a:t>THE LITTLE THINGS</a:t>
            </a:r>
            <a:endParaRPr lang="en-US" sz="900" dirty="0"/>
          </a:p>
        </p:txBody>
      </p:sp>
      <p:sp>
        <p:nvSpPr>
          <p:cNvPr id="7" name="Text 4"/>
          <p:cNvSpPr/>
          <p:nvPr/>
        </p:nvSpPr>
        <p:spPr>
          <a:xfrm>
            <a:off x="1399032" y="429768"/>
            <a:ext cx="6949440" cy="402336"/>
          </a:xfrm>
          <a:prstGeom prst="rect">
            <a:avLst/>
          </a:prstGeom>
          <a:noFill/>
          <a:ln/>
        </p:spPr>
        <p:txBody>
          <a:bodyPr wrap="square" lIns="508" tIns="508" rIns="508" bIns="508" rtlCol="0" anchor="t">
            <a:normAutofit/>
          </a:bodyPr>
          <a:lstStyle/>
          <a:p>
            <a:pPr marL="0" indent="0" algn="l">
              <a:buNone/>
            </a:pPr>
            <a:r>
              <a:rPr lang="en-US" sz="2200" b="1" dirty="0">
                <a:solidFill>
                  <a:srgbClr val="072B48"/>
                </a:solidFill>
                <a:latin typeface="Aptos" pitchFamily="34" charset="0"/>
                <a:ea typeface="Aptos" pitchFamily="34" charset="-122"/>
                <a:cs typeface="Aptos" pitchFamily="34" charset="-120"/>
              </a:rPr>
              <a:t>Reference + Use Safeguard</a:t>
            </a:r>
            <a:endParaRPr lang="en-US" sz="2200" dirty="0"/>
          </a:p>
        </p:txBody>
      </p:sp>
      <p:sp>
        <p:nvSpPr>
          <p:cNvPr id="8" name="Text 5"/>
          <p:cNvSpPr/>
          <p:nvPr/>
        </p:nvSpPr>
        <p:spPr>
          <a:xfrm>
            <a:off x="8275320" y="292608"/>
            <a:ext cx="3520440" cy="384048"/>
          </a:xfrm>
          <a:prstGeom prst="rect">
            <a:avLst/>
          </a:prstGeom>
          <a:noFill/>
          <a:ln/>
        </p:spPr>
        <p:txBody>
          <a:bodyPr wrap="square" lIns="508" tIns="508" rIns="508" bIns="508" rtlCol="0" anchor="t">
            <a:normAutofit/>
          </a:bodyPr>
          <a:lstStyle/>
          <a:p>
            <a:pPr marL="0" indent="0" algn="r">
              <a:buNone/>
            </a:pPr>
            <a:r>
              <a:rPr lang="en-US" sz="1000" dirty="0">
                <a:solidFill>
                  <a:srgbClr val="56616B"/>
                </a:solidFill>
                <a:latin typeface="Aptos" pitchFamily="34" charset="0"/>
                <a:ea typeface="Aptos" pitchFamily="34" charset="-122"/>
                <a:cs typeface="Aptos" pitchFamily="34" charset="-120"/>
              </a:rPr>
              <a:t>Keep this with the editable file</a:t>
            </a:r>
            <a:endParaRPr lang="en-US" sz="1000" dirty="0"/>
          </a:p>
        </p:txBody>
      </p:sp>
      <p:sp>
        <p:nvSpPr>
          <p:cNvPr id="9" name="Shape 6"/>
          <p:cNvSpPr/>
          <p:nvPr/>
        </p:nvSpPr>
        <p:spPr>
          <a:xfrm>
            <a:off x="320040" y="1024128"/>
            <a:ext cx="11521440" cy="0"/>
          </a:xfrm>
          <a:prstGeom prst="line">
            <a:avLst/>
          </a:prstGeom>
          <a:noFill/>
          <a:ln w="15240">
            <a:solidFill>
              <a:srgbClr val="072B48"/>
            </a:solidFill>
            <a:prstDash val="solid"/>
          </a:ln>
        </p:spPr>
        <p:txBody>
          <a:bodyPr/>
          <a:lstStyle/>
          <a:p>
            <a:endParaRPr lang="en-US"/>
          </a:p>
        </p:txBody>
      </p:sp>
      <p:sp>
        <p:nvSpPr>
          <p:cNvPr id="10" name="Text 7"/>
          <p:cNvSpPr/>
          <p:nvPr/>
        </p:nvSpPr>
        <p:spPr>
          <a:xfrm>
            <a:off x="685800" y="1417320"/>
            <a:ext cx="4023360" cy="256032"/>
          </a:xfrm>
          <a:prstGeom prst="rect">
            <a:avLst/>
          </a:prstGeom>
          <a:noFill/>
          <a:ln/>
        </p:spPr>
        <p:txBody>
          <a:bodyPr wrap="square" lIns="508" tIns="508" rIns="508" bIns="508" rtlCol="0" anchor="t">
            <a:normAutofit/>
          </a:bodyPr>
          <a:lstStyle/>
          <a:p>
            <a:pPr marL="0" indent="0" algn="l">
              <a:buNone/>
            </a:pPr>
            <a:r>
              <a:rPr lang="en-US" sz="1600" b="1" dirty="0">
                <a:solidFill>
                  <a:srgbClr val="072B48"/>
                </a:solidFill>
                <a:latin typeface="Aptos" pitchFamily="34" charset="0"/>
                <a:ea typeface="Aptos" pitchFamily="34" charset="-122"/>
                <a:cs typeface="Aptos" pitchFamily="34" charset="-120"/>
              </a:rPr>
              <a:t>Why this tool matters</a:t>
            </a:r>
            <a:endParaRPr lang="en-US" sz="1600" dirty="0"/>
          </a:p>
        </p:txBody>
      </p:sp>
      <p:sp>
        <p:nvSpPr>
          <p:cNvPr id="11" name="Text 8"/>
          <p:cNvSpPr/>
          <p:nvPr/>
        </p:nvSpPr>
        <p:spPr>
          <a:xfrm>
            <a:off x="685800" y="1810512"/>
            <a:ext cx="4846320" cy="676656"/>
          </a:xfrm>
          <a:prstGeom prst="rect">
            <a:avLst/>
          </a:prstGeom>
          <a:noFill/>
          <a:ln/>
        </p:spPr>
        <p:txBody>
          <a:bodyPr wrap="square" lIns="508" tIns="508" rIns="508" bIns="508" rtlCol="0" anchor="t">
            <a:normAutofit/>
          </a:bodyPr>
          <a:lstStyle/>
          <a:p>
            <a:pPr marL="0" indent="0" algn="l">
              <a:buNone/>
            </a:pPr>
            <a:r>
              <a:rPr lang="en-US" sz="1300" dirty="0">
                <a:solidFill>
                  <a:srgbClr val="111820"/>
                </a:solidFill>
                <a:latin typeface="Aptos" pitchFamily="34" charset="0"/>
                <a:ea typeface="Aptos" pitchFamily="34" charset="-122"/>
                <a:cs typeface="Aptos" pitchFamily="34" charset="-120"/>
              </a:rPr>
              <a:t>Worker participation, hazard identification, reporting, and follow-up are core parts of effective safety and health programs. This card gives companies a practical way to make those expectations visible at the point of work.</a:t>
            </a:r>
            <a:endParaRPr lang="en-US" sz="1300" dirty="0"/>
          </a:p>
        </p:txBody>
      </p:sp>
      <p:sp>
        <p:nvSpPr>
          <p:cNvPr id="12" name="Shape 9"/>
          <p:cNvSpPr/>
          <p:nvPr/>
        </p:nvSpPr>
        <p:spPr>
          <a:xfrm>
            <a:off x="685800" y="2889504"/>
            <a:ext cx="4937760" cy="1024128"/>
          </a:xfrm>
          <a:prstGeom prst="roundRect">
            <a:avLst>
              <a:gd name="adj" fmla="val 10714"/>
            </a:avLst>
          </a:prstGeom>
          <a:solidFill>
            <a:srgbClr val="F3F5F7"/>
          </a:solidFill>
          <a:ln w="10160">
            <a:solidFill>
              <a:srgbClr val="D6DEE6"/>
            </a:solidFill>
            <a:prstDash val="solid"/>
          </a:ln>
        </p:spPr>
        <p:txBody>
          <a:bodyPr/>
          <a:lstStyle/>
          <a:p>
            <a:endParaRPr lang="en-US"/>
          </a:p>
        </p:txBody>
      </p:sp>
      <p:sp>
        <p:nvSpPr>
          <p:cNvPr id="13" name="Text 10"/>
          <p:cNvSpPr/>
          <p:nvPr/>
        </p:nvSpPr>
        <p:spPr>
          <a:xfrm>
            <a:off x="914400" y="3127248"/>
            <a:ext cx="4389120" cy="182880"/>
          </a:xfrm>
          <a:prstGeom prst="rect">
            <a:avLst/>
          </a:prstGeom>
          <a:noFill/>
          <a:ln/>
        </p:spPr>
        <p:txBody>
          <a:bodyPr wrap="square" lIns="508" tIns="508" rIns="508" bIns="508" rtlCol="0" anchor="t">
            <a:normAutofit/>
          </a:bodyPr>
          <a:lstStyle/>
          <a:p>
            <a:pPr marL="0" indent="0" algn="l">
              <a:buNone/>
            </a:pPr>
            <a:r>
              <a:rPr lang="en-US" sz="1200" b="1" dirty="0">
                <a:solidFill>
                  <a:srgbClr val="072B48"/>
                </a:solidFill>
                <a:latin typeface="Aptos" pitchFamily="34" charset="0"/>
                <a:ea typeface="Aptos" pitchFamily="34" charset="-122"/>
                <a:cs typeface="Aptos" pitchFamily="34" charset="-120"/>
              </a:rPr>
              <a:t>Suggested reference language</a:t>
            </a:r>
            <a:endParaRPr lang="en-US" sz="1200" dirty="0"/>
          </a:p>
        </p:txBody>
      </p:sp>
      <p:sp>
        <p:nvSpPr>
          <p:cNvPr id="14" name="Text 11"/>
          <p:cNvSpPr/>
          <p:nvPr/>
        </p:nvSpPr>
        <p:spPr>
          <a:xfrm>
            <a:off x="914400" y="3456432"/>
            <a:ext cx="4389120" cy="329184"/>
          </a:xfrm>
          <a:prstGeom prst="rect">
            <a:avLst/>
          </a:prstGeom>
          <a:noFill/>
          <a:ln/>
        </p:spPr>
        <p:txBody>
          <a:bodyPr wrap="square" lIns="508" tIns="508" rIns="508" bIns="508" rtlCol="0" anchor="t">
            <a:normAutofit/>
          </a:bodyPr>
          <a:lstStyle/>
          <a:p>
            <a:pPr marL="0" indent="0" algn="l">
              <a:buNone/>
            </a:pPr>
            <a:r>
              <a:rPr lang="en-US" sz="1200" dirty="0">
                <a:solidFill>
                  <a:srgbClr val="111820"/>
                </a:solidFill>
                <a:latin typeface="Aptos" pitchFamily="34" charset="0"/>
                <a:ea typeface="Aptos" pitchFamily="34" charset="-122"/>
                <a:cs typeface="Aptos" pitchFamily="34" charset="-120"/>
              </a:rPr>
              <a:t>Quick-reference aid only. Follow employer procedures, training, SDSs, reporting processes, and applicable regulatory requirements.</a:t>
            </a:r>
            <a:endParaRPr lang="en-US" sz="1200" dirty="0"/>
          </a:p>
        </p:txBody>
      </p:sp>
      <p:sp>
        <p:nvSpPr>
          <p:cNvPr id="15" name="Shape 12"/>
          <p:cNvSpPr/>
          <p:nvPr/>
        </p:nvSpPr>
        <p:spPr>
          <a:xfrm>
            <a:off x="6263640" y="1417320"/>
            <a:ext cx="4800600" cy="2834640"/>
          </a:xfrm>
          <a:prstGeom prst="roundRect">
            <a:avLst>
              <a:gd name="adj" fmla="val 3871"/>
            </a:avLst>
          </a:prstGeom>
          <a:solidFill>
            <a:srgbClr val="DDEFF8"/>
          </a:solidFill>
          <a:ln w="10160">
            <a:solidFill>
              <a:srgbClr val="B6D6EB"/>
            </a:solidFill>
            <a:prstDash val="solid"/>
          </a:ln>
        </p:spPr>
        <p:txBody>
          <a:bodyPr/>
          <a:lstStyle/>
          <a:p>
            <a:endParaRPr lang="en-US"/>
          </a:p>
        </p:txBody>
      </p:sp>
      <p:sp>
        <p:nvSpPr>
          <p:cNvPr id="16" name="Text 13"/>
          <p:cNvSpPr/>
          <p:nvPr/>
        </p:nvSpPr>
        <p:spPr>
          <a:xfrm>
            <a:off x="6492240" y="1700784"/>
            <a:ext cx="4389120" cy="201168"/>
          </a:xfrm>
          <a:prstGeom prst="rect">
            <a:avLst/>
          </a:prstGeom>
          <a:noFill/>
          <a:ln/>
        </p:spPr>
        <p:txBody>
          <a:bodyPr wrap="square" lIns="508" tIns="508" rIns="508" bIns="508" rtlCol="0" anchor="t">
            <a:normAutofit/>
          </a:bodyPr>
          <a:lstStyle/>
          <a:p>
            <a:pPr marL="0" indent="0" algn="l">
              <a:buNone/>
            </a:pPr>
            <a:r>
              <a:rPr lang="en-US" sz="1400" b="1" dirty="0">
                <a:solidFill>
                  <a:srgbClr val="072B48"/>
                </a:solidFill>
                <a:latin typeface="Aptos" pitchFamily="34" charset="0"/>
                <a:ea typeface="Aptos" pitchFamily="34" charset="-122"/>
                <a:cs typeface="Aptos" pitchFamily="34" charset="-120"/>
              </a:rPr>
              <a:t>Recommended source anchors</a:t>
            </a:r>
            <a:endParaRPr lang="en-US" sz="1400" dirty="0"/>
          </a:p>
        </p:txBody>
      </p:sp>
      <p:sp>
        <p:nvSpPr>
          <p:cNvPr id="17" name="Text 14"/>
          <p:cNvSpPr/>
          <p:nvPr/>
        </p:nvSpPr>
        <p:spPr>
          <a:xfrm>
            <a:off x="6492240" y="2103120"/>
            <a:ext cx="4297680" cy="914400"/>
          </a:xfrm>
          <a:prstGeom prst="rect">
            <a:avLst/>
          </a:prstGeom>
          <a:noFill/>
          <a:ln/>
        </p:spPr>
        <p:txBody>
          <a:bodyPr wrap="square" lIns="508" tIns="508" rIns="508" bIns="508" rtlCol="0" anchor="t">
            <a:normAutofit/>
          </a:bodyPr>
          <a:lstStyle/>
          <a:p>
            <a:pPr marL="0" indent="0" algn="l">
              <a:buNone/>
            </a:pPr>
            <a:r>
              <a:rPr lang="en-US" sz="1200" dirty="0">
                <a:solidFill>
                  <a:srgbClr val="111820"/>
                </a:solidFill>
                <a:latin typeface="Aptos" pitchFamily="34" charset="0"/>
                <a:ea typeface="Aptos" pitchFamily="34" charset="-122"/>
                <a:cs typeface="Aptos" pitchFamily="34" charset="-120"/>
              </a:rPr>
              <a:t>• OSHA Recommended Practices for Safety and Health Programs: worker participation and hazard identification/control</a:t>
            </a:r>
            <a:endParaRPr lang="en-US" sz="1200" dirty="0"/>
          </a:p>
          <a:p>
            <a:pPr marL="0" indent="0" algn="l">
              <a:buNone/>
            </a:pPr>
            <a:r>
              <a:rPr lang="en-US" sz="1200" dirty="0">
                <a:solidFill>
                  <a:srgbClr val="111820"/>
                </a:solidFill>
                <a:latin typeface="Aptos" pitchFamily="34" charset="0"/>
                <a:ea typeface="Aptos" pitchFamily="34" charset="-122"/>
                <a:cs typeface="Aptos" pitchFamily="34" charset="-120"/>
              </a:rPr>
              <a:t>• OSHA Hazard Identification and Assessment guidance</a:t>
            </a:r>
            <a:endParaRPr lang="en-US" sz="1200" dirty="0"/>
          </a:p>
          <a:p>
            <a:pPr marL="0" indent="0" algn="l">
              <a:buNone/>
            </a:pPr>
            <a:r>
              <a:rPr lang="en-US" sz="1200" dirty="0">
                <a:solidFill>
                  <a:srgbClr val="111820"/>
                </a:solidFill>
                <a:latin typeface="Aptos" pitchFamily="34" charset="0"/>
                <a:ea typeface="Aptos" pitchFamily="34" charset="-122"/>
                <a:cs typeface="Aptos" pitchFamily="34" charset="-120"/>
              </a:rPr>
              <a:t>• Employer-specific reporting, escalation, and corrective-action procedures</a:t>
            </a:r>
            <a:endParaRPr lang="en-US" sz="1200" dirty="0"/>
          </a:p>
        </p:txBody>
      </p:sp>
      <p:pic>
        <p:nvPicPr>
          <p:cNvPr id="18" name="Image 1" descr="/mnt/data/Carolina_Star_Safety_Squad_Logo_small.png"/>
          <p:cNvPicPr>
            <a:picLocks noChangeAspect="1"/>
          </p:cNvPicPr>
          <p:nvPr/>
        </p:nvPicPr>
        <p:blipFill>
          <a:blip r:embed="rId3"/>
          <a:stretch>
            <a:fillRect/>
          </a:stretch>
        </p:blipFill>
        <p:spPr>
          <a:xfrm>
            <a:off x="5353841" y="4892040"/>
            <a:ext cx="1453837" cy="1234440"/>
          </a:xfrm>
          <a:prstGeom prst="rect">
            <a:avLst/>
          </a:prstGeom>
        </p:spPr>
      </p:pic>
      <p:sp>
        <p:nvSpPr>
          <p:cNvPr id="19" name="Text 15"/>
          <p:cNvSpPr/>
          <p:nvPr/>
        </p:nvSpPr>
        <p:spPr>
          <a:xfrm>
            <a:off x="3611880" y="6217920"/>
            <a:ext cx="4937760" cy="201168"/>
          </a:xfrm>
          <a:prstGeom prst="rect">
            <a:avLst/>
          </a:prstGeom>
          <a:noFill/>
          <a:ln/>
        </p:spPr>
        <p:txBody>
          <a:bodyPr wrap="square" lIns="508" tIns="508" rIns="508" bIns="508" rtlCol="0" anchor="t">
            <a:normAutofit/>
          </a:bodyPr>
          <a:lstStyle/>
          <a:p>
            <a:pPr marL="0" indent="0" algn="ctr">
              <a:buNone/>
            </a:pPr>
            <a:r>
              <a:rPr lang="en-US" sz="1200" b="1" dirty="0">
                <a:solidFill>
                  <a:srgbClr val="F7BE1C"/>
                </a:solidFill>
                <a:latin typeface="Aptos" pitchFamily="34" charset="0"/>
                <a:ea typeface="Aptos" pitchFamily="34" charset="-122"/>
                <a:cs typeface="Aptos" pitchFamily="34" charset="-120"/>
              </a:rPr>
              <a:t>It’s the Little Things…Until It’s Everything.</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2008</Words>
  <Application>Microsoft Office PowerPoint</Application>
  <PresentationFormat>Widescreen</PresentationFormat>
  <Paragraphs>327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Safety Squad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 It, Own It Hazard Cards</dc:title>
  <dc:subject>Customizable See It Own It hazard reporting cards</dc:subject>
  <dc:creator>Carolina Star Safety Squad</dc:creator>
  <cp:lastModifiedBy>Jennifer Pastern</cp:lastModifiedBy>
  <cp:revision>1</cp:revision>
  <dcterms:created xsi:type="dcterms:W3CDTF">2026-09-12T16:44:33Z</dcterms:created>
  <dcterms:modified xsi:type="dcterms:W3CDTF">2026-09-12T16:52:54Z</dcterms:modified>
</cp:coreProperties>
</file>