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handoutMasterIdLst>
    <p:handoutMasterId r:id="rId15"/>
  </p:handoutMasterIdLst>
  <p:sldIdLst>
    <p:sldId id="256" r:id="rId3"/>
    <p:sldId id="302" r:id="rId4"/>
    <p:sldId id="292" r:id="rId5"/>
    <p:sldId id="293" r:id="rId6"/>
    <p:sldId id="294" r:id="rId7"/>
    <p:sldId id="295" r:id="rId8"/>
    <p:sldId id="296" r:id="rId9"/>
    <p:sldId id="297" r:id="rId10"/>
    <p:sldId id="298" r:id="rId11"/>
    <p:sldId id="300" r:id="rId12"/>
    <p:sldId id="30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845"/>
    <a:srgbClr val="FFFF00"/>
    <a:srgbClr val="FF8200"/>
    <a:srgbClr val="FFFFFF"/>
    <a:srgbClr val="969696"/>
    <a:srgbClr val="FFFFCC"/>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1" autoAdjust="0"/>
    <p:restoredTop sz="66820" autoAdjust="0"/>
  </p:normalViewPr>
  <p:slideViewPr>
    <p:cSldViewPr showGuides="1">
      <p:cViewPr>
        <p:scale>
          <a:sx n="50" d="100"/>
          <a:sy n="50" d="100"/>
        </p:scale>
        <p:origin x="-1110" y="-120"/>
      </p:cViewPr>
      <p:guideLst>
        <p:guide orient="horz" pos="96"/>
        <p:guide orient="horz" pos="4046"/>
        <p:guide orient="horz" pos="3263"/>
        <p:guide orient="horz" pos="912"/>
        <p:guide pos="267"/>
        <p:guide pos="5568"/>
        <p:guide pos="48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4E54FD61-DA09-4038-84A8-F2A34500E4F9}" type="datetimeFigureOut">
              <a:rPr lang="en-US" smtClean="0"/>
              <a:pPr/>
              <a:t>5/23/2017</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137B0D7E-D2C0-4380-97EE-4BD19A0F4EB8}" type="slidenum">
              <a:rPr lang="en-US" smtClean="0"/>
              <a:pPr/>
              <a:t>‹#›</a:t>
            </a:fld>
            <a:endParaRPr lang="en-US"/>
          </a:p>
        </p:txBody>
      </p:sp>
    </p:spTree>
    <p:extLst>
      <p:ext uri="{BB962C8B-B14F-4D97-AF65-F5344CB8AC3E}">
        <p14:creationId xmlns="" xmlns:p14="http://schemas.microsoft.com/office/powerpoint/2010/main" val="4079734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0" y="9063990"/>
            <a:ext cx="3037840" cy="232410"/>
          </a:xfrm>
          <a:prstGeom prst="rect">
            <a:avLst/>
          </a:prstGeom>
        </p:spPr>
        <p:txBody>
          <a:bodyPr vert="horz" lIns="93177" tIns="46589" rIns="93177" bIns="46589" rtlCol="0"/>
          <a:lstStyle>
            <a:lvl1pPr algn="l">
              <a:defRPr sz="1200"/>
            </a:lvl1pPr>
          </a:lstStyle>
          <a:p>
            <a:fld id="{0D1D43CD-18DD-4137-B80B-986F88564CB2}" type="datetimeFigureOut">
              <a:rPr lang="en-US" smtClean="0"/>
              <a:pPr/>
              <a:t>5/23/2017</a:t>
            </a:fld>
            <a:endParaRPr lang="en-US"/>
          </a:p>
        </p:txBody>
      </p:sp>
      <p:sp>
        <p:nvSpPr>
          <p:cNvPr id="4" name="Slide Image Placeholder 3"/>
          <p:cNvSpPr>
            <a:spLocks noGrp="1" noRot="1" noChangeAspect="1"/>
          </p:cNvSpPr>
          <p:nvPr>
            <p:ph type="sldImg" idx="2"/>
          </p:nvPr>
        </p:nvSpPr>
        <p:spPr>
          <a:xfrm>
            <a:off x="2228850" y="155575"/>
            <a:ext cx="2554288" cy="19161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82117" y="2169160"/>
            <a:ext cx="6620933" cy="689483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1A3B26-7290-4811-9B9B-554F2FDDEC75}" type="slidenum">
              <a:rPr lang="en-US" smtClean="0"/>
              <a:pPr/>
              <a:t>‹#›</a:t>
            </a:fld>
            <a:endParaRPr lang="en-US"/>
          </a:p>
        </p:txBody>
      </p:sp>
    </p:spTree>
    <p:extLst>
      <p:ext uri="{BB962C8B-B14F-4D97-AF65-F5344CB8AC3E}">
        <p14:creationId xmlns="" xmlns:p14="http://schemas.microsoft.com/office/powerpoint/2010/main" val="427319818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indent="177800" algn="l" defTabSz="914400" rtl="0" eaLnBrk="1" latinLnBrk="0" hangingPunct="1">
      <a:buFont typeface="Arial" pitchFamily="34" charset="0"/>
      <a:buChar char="•"/>
      <a:defRPr sz="1600" kern="1200">
        <a:solidFill>
          <a:schemeClr val="tx1"/>
        </a:solidFill>
        <a:latin typeface="+mn-lt"/>
        <a:ea typeface="+mn-ea"/>
        <a:cs typeface="+mn-cs"/>
      </a:defRPr>
    </a:lvl2pPr>
    <a:lvl3pPr marL="914400" indent="169863" algn="l" defTabSz="914400" rtl="0" eaLnBrk="1" latinLnBrk="0" hangingPunct="1">
      <a:buFont typeface="Arial" pitchFamily="34" charset="0"/>
      <a:buChar char="•"/>
      <a:defRPr sz="1600" kern="1200">
        <a:solidFill>
          <a:schemeClr val="tx1"/>
        </a:solidFill>
        <a:latin typeface="+mn-lt"/>
        <a:ea typeface="+mn-ea"/>
        <a:cs typeface="+mn-cs"/>
      </a:defRPr>
    </a:lvl3pPr>
    <a:lvl4pPr marL="1371600" indent="177800" algn="l" defTabSz="914400" rtl="0" eaLnBrk="1" latinLnBrk="0" hangingPunct="1">
      <a:buFont typeface="Arial" pitchFamily="34" charset="0"/>
      <a:buChar char="•"/>
      <a:defRPr sz="1600" kern="1200">
        <a:solidFill>
          <a:schemeClr val="tx1"/>
        </a:solidFill>
        <a:latin typeface="+mn-lt"/>
        <a:ea typeface="+mn-ea"/>
        <a:cs typeface="+mn-cs"/>
      </a:defRPr>
    </a:lvl4pPr>
    <a:lvl5pPr marL="1828800" indent="169863" algn="l" defTabSz="914400" rtl="0" eaLnBrk="1" latinLnBrk="0" hangingPunct="1">
      <a:buFont typeface="Arial" pitchFamily="34" charset="0"/>
      <a:buChar char="•"/>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TextEdit="1"/>
          </p:cNvSpPr>
          <p:nvPr>
            <p:ph type="sldImg"/>
          </p:nvPr>
        </p:nvSpPr>
        <p:spPr bwMode="auto">
          <a:noFill/>
          <a:ln>
            <a:solidFill>
              <a:srgbClr val="000000"/>
            </a:solidFill>
            <a:miter lim="800000"/>
            <a:headEnd/>
            <a:tailEnd/>
          </a:ln>
        </p:spPr>
      </p:sp>
      <p:sp>
        <p:nvSpPr>
          <p:cNvPr id="595971" name="Rectangle 3"/>
          <p:cNvSpPr>
            <a:spLocks noGrp="1"/>
          </p:cNvSpPr>
          <p:nvPr>
            <p:ph type="body" idx="1"/>
          </p:nvPr>
        </p:nvSpPr>
        <p:spPr>
          <a:xfrm>
            <a:off x="700088" y="4414838"/>
            <a:ext cx="5610225" cy="4184650"/>
          </a:xfrm>
        </p:spPr>
        <p:txBody>
          <a:bodyPr/>
          <a:lstStyle/>
          <a:p>
            <a:pPr marL="285750" indent="-285750">
              <a:buFont typeface="Arial" pitchFamily="34" charset="0"/>
              <a:buChar char="•"/>
            </a:pPr>
            <a:r>
              <a:rPr lang="en-US" dirty="0" smtClean="0"/>
              <a:t>The process centers around the worker.  If workers are already trying to be safe and using the traditional safety programs, common sense, and experience, how can we help them be even safer?</a:t>
            </a:r>
          </a:p>
          <a:p>
            <a:pPr marL="285750" indent="-285750">
              <a:buFont typeface="Arial" pitchFamily="34" charset="0"/>
              <a:buChar char="•"/>
            </a:pPr>
            <a:r>
              <a:rPr lang="en-US" dirty="0" smtClean="0"/>
              <a:t>A Steering Team with representatives from each major area of the organization.  We teach this team the basics </a:t>
            </a:r>
            <a:r>
              <a:rPr lang="en-US" smtClean="0"/>
              <a:t>of PBS </a:t>
            </a:r>
            <a:r>
              <a:rPr lang="en-US" dirty="0" smtClean="0"/>
              <a:t>and then ask them to study the accident data and form a checklist of the most important behaviors to improve safety.</a:t>
            </a:r>
          </a:p>
          <a:p>
            <a:pPr marL="285750" indent="-285750">
              <a:buFont typeface="Arial" pitchFamily="34" charset="0"/>
              <a:buChar char="•"/>
            </a:pPr>
            <a:r>
              <a:rPr lang="en-US" dirty="0" smtClean="0"/>
              <a:t>This checklist helps to focus the workers on the most important safety behaviors and to think one step ahead of accidents.</a:t>
            </a:r>
          </a:p>
          <a:p>
            <a:pPr marL="285750" indent="-285750">
              <a:buFont typeface="Arial" pitchFamily="34" charset="0"/>
              <a:buChar char="•"/>
            </a:pPr>
            <a:r>
              <a:rPr lang="en-US" dirty="0" smtClean="0"/>
              <a:t>This focus is reinforced through observations which give positive reinforcement and express concern while asking why risks are being taken.</a:t>
            </a:r>
          </a:p>
          <a:p>
            <a:pPr marL="285750" indent="-285750">
              <a:buFont typeface="Arial" pitchFamily="34" charset="0"/>
              <a:buChar char="•"/>
            </a:pPr>
            <a:r>
              <a:rPr lang="en-US" dirty="0" smtClean="0"/>
              <a:t>This data is entered into a computer where it can be analyzed and reported in a way that helps the steering team.</a:t>
            </a:r>
          </a:p>
          <a:p>
            <a:pPr marL="285750" indent="-285750">
              <a:buFont typeface="Arial" pitchFamily="34" charset="0"/>
              <a:buChar char="•"/>
            </a:pPr>
            <a:r>
              <a:rPr lang="en-US" dirty="0" smtClean="0"/>
              <a:t>The steering team uses this data to formulate action plans to help workers to stay focused and remove the obstacles and barriers that make it difficult or impossible to do jobs safely.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BCB8954B-FA11-4046-9F1B-4E1AC6ABE5E1}" type="slidenum">
              <a:rPr lang="en-US"/>
              <a:pPr eaLnBrk="1" hangingPunct="1"/>
              <a:t>11</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dirty="0" smtClean="0"/>
              <a:t>If you follow the rules we just discussed, you will avoid many of the common problems of observations.</a:t>
            </a:r>
          </a:p>
          <a:p>
            <a:pPr eaLnBrk="1" hangingPunct="1"/>
            <a:endParaRPr lang="en-US" dirty="0" smtClean="0"/>
          </a:p>
          <a:p>
            <a:pPr eaLnBrk="1" hangingPunct="1"/>
            <a:r>
              <a:rPr lang="en-US" dirty="0" smtClean="0"/>
              <a:t>However, there are other circumstances that can happen that you need to think about to be prepared in case they happen.</a:t>
            </a:r>
          </a:p>
          <a:p>
            <a:pPr eaLnBrk="1" hangingPunct="1"/>
            <a:endParaRPr lang="en-US" dirty="0" smtClean="0"/>
          </a:p>
          <a:p>
            <a:pPr eaLnBrk="1" hangingPunct="1"/>
            <a:r>
              <a:rPr lang="en-US" dirty="0" smtClean="0"/>
              <a:t>If you see someone in danger or violating an important safety rule, you must stop the observation and protect the employee.  The goal of BBS is to prevent accidents.  Don’t let one happen just because you are doing an observation.</a:t>
            </a:r>
          </a:p>
          <a:p>
            <a:pPr eaLnBrk="1" hangingPunct="1"/>
            <a:r>
              <a:rPr lang="en-US" dirty="0" smtClean="0"/>
              <a:t>If you see a concern not on the checklist or someone tells you something you did not personally observe, there is a place on the back of the checklist to record these items.</a:t>
            </a:r>
          </a:p>
          <a:p>
            <a:pPr eaLnBrk="1" hangingPunct="1"/>
            <a:r>
              <a:rPr lang="en-US" dirty="0" smtClean="0"/>
              <a:t>If someone wants you to write up a fix-it item, explain that the PBS checklist is not a work order and will not automatically result in action.  All checklist data goes to the Steering Team to be prioritized and to formed into action plans.  Still use work orders and reporting to supervisors for immediate needs.</a:t>
            </a:r>
          </a:p>
          <a:p>
            <a:pPr eaLnBrk="1" hangingPunct="1"/>
            <a:r>
              <a:rPr lang="en-US" dirty="0" smtClean="0"/>
              <a:t>If a worker refuses to be observed, respect his or her wishes, but try to discuss their preference to not be observed and find out why they feel this way.  There may be some misunderstanding or communication issue that can be improved to help everyone understand that PBS is there to help and not to do harm.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219276EC-16F5-43C3-B406-2A3B635D705E}" type="slidenum">
              <a:rPr lang="en-US"/>
              <a:pPr eaLnBrk="1" hangingPunct="1"/>
              <a:t>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0FEA252B-35F8-4DFD-9C54-E729714FFA57}" type="slidenum">
              <a:rPr lang="en-US"/>
              <a:pPr eaLnBrk="1" hangingPunct="1"/>
              <a:t>4</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The first step in the observation process is to let the person you intend to observe know that you are there.</a:t>
            </a:r>
          </a:p>
          <a:p>
            <a:pPr eaLnBrk="1" hangingPunct="1"/>
            <a:r>
              <a:rPr lang="en-US" dirty="0" smtClean="0"/>
              <a:t>Keep in mind that this initial contact with the person to be observed will set the tone for the entire observation.  Be respectful and courteous of the employee and answer any questions or concerns that they may have about your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0A31A819-2AFF-4A40-B385-9A3DD699F517}" type="slidenum">
              <a:rPr lang="en-US"/>
              <a:pPr eaLnBrk="1" hangingPunct="1"/>
              <a:t>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r>
              <a:rPr lang="en-US" sz="1000" dirty="0"/>
              <a:t>After you have made the worker aware that you are there, you should spend the next few minutes just watching the job task.</a:t>
            </a:r>
          </a:p>
          <a:p>
            <a:pPr eaLnBrk="1" hangingPunct="1"/>
            <a:r>
              <a:rPr lang="en-US" sz="1000" dirty="0"/>
              <a:t>During this part of the observation, you are looking for the pinpointed precautions that are on your checklist.  It is helpful if you are familiar with the checklist so that you spend the time observing the worker and not your checklist.</a:t>
            </a:r>
          </a:p>
          <a:p>
            <a:pPr eaLnBrk="1" hangingPunct="1"/>
            <a:r>
              <a:rPr lang="en-US" sz="1000" dirty="0"/>
              <a:t>Prior to the observation or at some point after, you should ensure that all of the variable are completely filled out on the top of the observation checklist.  These are the variables that the steering team will use to determine how to better improve the actions plans and the observation strategy for your site.</a:t>
            </a:r>
          </a:p>
          <a:p>
            <a:pPr eaLnBrk="1" hangingPunct="1"/>
            <a:r>
              <a:rPr lang="en-US" sz="1000" dirty="0"/>
              <a:t>Remember that these precautions are very specific and focused based on the pareto analysis that was done using your site specific data. You are looking for these specifically.  Mark “safe” or “concern” next to any precaution that you observe during your observation time.  These should be marked in the row associated with the precaution that you observed.  </a:t>
            </a:r>
          </a:p>
          <a:p>
            <a:pPr eaLnBrk="1" hangingPunct="1"/>
            <a:r>
              <a:rPr lang="en-US" sz="1000" dirty="0"/>
              <a:t>For each “concern” marked you should also note “What” you observed and then note the reason the worker gives you as to “Why” they did not take the precaution on the checklist.</a:t>
            </a:r>
          </a:p>
          <a:p>
            <a:pPr eaLnBrk="1" hangingPunct="1"/>
            <a:r>
              <a:rPr lang="en-US" sz="1000" dirty="0"/>
              <a:t>The Basic Knowledge section of the checklist is designed to measure how well the workforce has internalized the precautions that are being focused on for the site.  The observer should ask the worker to name as many of the precautions on the checklist, without looking of course.  Circle the total number that the worker could name from memory on the checklist and </a:t>
            </a:r>
          </a:p>
          <a:p>
            <a:pPr eaLnBrk="1" hangingPunct="1"/>
            <a:r>
              <a:rPr lang="en-US" sz="1000" dirty="0"/>
              <a:t>Any additional comments associated with anything other than the precautions on the list should be marked in the additional comments section on the checklist.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B8762F5C-DDB0-4780-AF92-29523E81B588}" type="slidenum">
              <a:rPr lang="en-US"/>
              <a:pPr eaLnBrk="1" hangingPunct="1"/>
              <a:t>6</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smtClean="0"/>
              <a:t>If you are uncomfortable asking “why?”, try some of these alternatives to start a conversation about the reasons why risks are being taken.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72DCB29E-DA1E-4E72-94E9-03B1DD0C1E60}" type="slidenum">
              <a:rPr lang="en-US"/>
              <a:pPr eaLnBrk="1" hangingPunct="1"/>
              <a:t>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en-US" smtClean="0"/>
              <a:t>Observations are an opportunity to point out the positive things that a person is doing for safety.  Emphasis should be placed on reinforcing what the worker is doing right to ensure that they are not just being lucky when it comes to accident prevention.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1DC9FDF3-16A2-4E7D-AC82-4896B5B93035}" type="slidenum">
              <a:rPr lang="en-US"/>
              <a:pPr eaLnBrk="1" hangingPunct="1"/>
              <a:t>8</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smtClean="0"/>
              <a:t>Expressing concern to a fellow worker about a safety issue is largely an issue of setting the right tone and convincing them that you are there to care rather than to criticize.</a:t>
            </a:r>
          </a:p>
          <a:p>
            <a:pPr eaLnBrk="1" hangingPunct="1"/>
            <a:endParaRPr lang="en-US" smtClean="0"/>
          </a:p>
          <a:p>
            <a:pPr eaLnBrk="1" hangingPunct="1"/>
            <a:r>
              <a:rPr lang="en-US" smtClean="0"/>
              <a:t>It helps to keep on the subject of safety and connect your concerns to possible accidents and to maintain a tone of respect for the worker.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B30F6E39-5423-4DE2-A86A-9A190D398257}" type="slidenum">
              <a:rPr lang="en-US"/>
              <a:pPr eaLnBrk="1" hangingPunct="1"/>
              <a:t>9</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r>
              <a:rPr lang="en-US" smtClean="0"/>
              <a:t>(you may want to modify these items if some don’t apply or other issues impact your site)</a:t>
            </a:r>
          </a:p>
          <a:p>
            <a:pPr eaLnBrk="1" hangingPunct="1"/>
            <a:r>
              <a:rPr lang="en-US" smtClean="0"/>
              <a:t>It is not your job to:</a:t>
            </a:r>
          </a:p>
          <a:p>
            <a:pPr eaLnBrk="1" hangingPunct="1"/>
            <a:endParaRPr lang="en-US" smtClean="0"/>
          </a:p>
          <a:p>
            <a:pPr eaLnBrk="1" hangingPunct="1"/>
            <a:r>
              <a:rPr lang="en-US" smtClean="0"/>
              <a:t>Read and discuss each item on the list.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31871" eaLnBrk="0" hangingPunct="0">
              <a:defRPr>
                <a:solidFill>
                  <a:schemeClr val="tx1"/>
                </a:solidFill>
                <a:latin typeface="Arial" charset="0"/>
              </a:defRPr>
            </a:lvl1pPr>
            <a:lvl2pPr marL="749339" indent="-288207" defTabSz="931871" eaLnBrk="0" hangingPunct="0">
              <a:defRPr>
                <a:solidFill>
                  <a:schemeClr val="tx1"/>
                </a:solidFill>
                <a:latin typeface="Arial" charset="0"/>
              </a:defRPr>
            </a:lvl2pPr>
            <a:lvl3pPr marL="1152830" indent="-230566" defTabSz="931871" eaLnBrk="0" hangingPunct="0">
              <a:defRPr>
                <a:solidFill>
                  <a:schemeClr val="tx1"/>
                </a:solidFill>
                <a:latin typeface="Arial" charset="0"/>
              </a:defRPr>
            </a:lvl3pPr>
            <a:lvl4pPr marL="1613962" indent="-230566" defTabSz="931871" eaLnBrk="0" hangingPunct="0">
              <a:defRPr>
                <a:solidFill>
                  <a:schemeClr val="tx1"/>
                </a:solidFill>
                <a:latin typeface="Arial" charset="0"/>
              </a:defRPr>
            </a:lvl4pPr>
            <a:lvl5pPr marL="2075094" indent="-230566" defTabSz="931871" eaLnBrk="0" hangingPunct="0">
              <a:defRPr>
                <a:solidFill>
                  <a:schemeClr val="tx1"/>
                </a:solidFill>
                <a:latin typeface="Arial" charset="0"/>
              </a:defRPr>
            </a:lvl5pPr>
            <a:lvl6pPr marL="2536226" indent="-230566" defTabSz="931871" eaLnBrk="0" fontAlgn="base" hangingPunct="0">
              <a:spcBef>
                <a:spcPct val="0"/>
              </a:spcBef>
              <a:spcAft>
                <a:spcPct val="0"/>
              </a:spcAft>
              <a:defRPr>
                <a:solidFill>
                  <a:schemeClr val="tx1"/>
                </a:solidFill>
                <a:latin typeface="Arial" charset="0"/>
              </a:defRPr>
            </a:lvl6pPr>
            <a:lvl7pPr marL="2997357" indent="-230566" defTabSz="931871" eaLnBrk="0" fontAlgn="base" hangingPunct="0">
              <a:spcBef>
                <a:spcPct val="0"/>
              </a:spcBef>
              <a:spcAft>
                <a:spcPct val="0"/>
              </a:spcAft>
              <a:defRPr>
                <a:solidFill>
                  <a:schemeClr val="tx1"/>
                </a:solidFill>
                <a:latin typeface="Arial" charset="0"/>
              </a:defRPr>
            </a:lvl7pPr>
            <a:lvl8pPr marL="3458489" indent="-230566" defTabSz="931871" eaLnBrk="0" fontAlgn="base" hangingPunct="0">
              <a:spcBef>
                <a:spcPct val="0"/>
              </a:spcBef>
              <a:spcAft>
                <a:spcPct val="0"/>
              </a:spcAft>
              <a:defRPr>
                <a:solidFill>
                  <a:schemeClr val="tx1"/>
                </a:solidFill>
                <a:latin typeface="Arial" charset="0"/>
              </a:defRPr>
            </a:lvl8pPr>
            <a:lvl9pPr marL="3919621" indent="-230566" defTabSz="931871" eaLnBrk="0" fontAlgn="base" hangingPunct="0">
              <a:spcBef>
                <a:spcPct val="0"/>
              </a:spcBef>
              <a:spcAft>
                <a:spcPct val="0"/>
              </a:spcAft>
              <a:defRPr>
                <a:solidFill>
                  <a:schemeClr val="tx1"/>
                </a:solidFill>
                <a:latin typeface="Arial" charset="0"/>
              </a:defRPr>
            </a:lvl9pPr>
          </a:lstStyle>
          <a:p>
            <a:pPr eaLnBrk="1" hangingPunct="1"/>
            <a:fld id="{D2036A46-FB68-4E80-901E-137669A98F20}" type="slidenum">
              <a:rPr lang="en-US"/>
              <a:pPr eaLnBrk="1" hangingPunct="1"/>
              <a:t>10</a:t>
            </a:fld>
            <a:endParaRPr lang="en-US"/>
          </a:p>
        </p:txBody>
      </p:sp>
      <p:sp>
        <p:nvSpPr>
          <p:cNvPr id="128003" name="Rectangle 2"/>
          <p:cNvSpPr>
            <a:spLocks noGrp="1" noRot="1" noChangeAspect="1" noChangeArrowheads="1" noTextEdit="1"/>
          </p:cNvSpPr>
          <p:nvPr>
            <p:ph type="sldImg"/>
          </p:nvPr>
        </p:nvSpPr>
        <p:spPr>
          <a:xfrm>
            <a:off x="1203325" y="735013"/>
            <a:ext cx="4648200" cy="3486150"/>
          </a:xfrm>
          <a:ln/>
        </p:spPr>
      </p:sp>
      <p:sp>
        <p:nvSpPr>
          <p:cNvPr id="128004" name="Rectangle 3"/>
          <p:cNvSpPr>
            <a:spLocks noGrp="1" noChangeArrowheads="1"/>
          </p:cNvSpPr>
          <p:nvPr>
            <p:ph type="body" idx="1"/>
          </p:nvPr>
        </p:nvSpPr>
        <p:spPr>
          <a:noFill/>
        </p:spPr>
        <p:txBody>
          <a:bodyPr/>
          <a:lstStyle/>
          <a:p>
            <a:pPr eaLnBrk="1" hangingPunct="1"/>
            <a:r>
              <a:rPr lang="en-US" smtClean="0"/>
              <a:t>If you follow these rules for observations, you can avoid most problems.</a:t>
            </a:r>
          </a:p>
          <a:p>
            <a:pPr eaLnBrk="1" hangingPunct="1"/>
            <a:r>
              <a:rPr lang="en-US" smtClean="0"/>
              <a:t>Keep all observations anonymous and try to fix the problems rather than the blame.</a:t>
            </a:r>
          </a:p>
          <a:p>
            <a:pPr eaLnBrk="1" hangingPunct="1"/>
            <a:r>
              <a:rPr lang="en-US" smtClean="0"/>
              <a:t>Keep all discipline carefully separated from the observation process and data.  Discipline is a tool of traditional safety and not of BBS.</a:t>
            </a:r>
          </a:p>
          <a:p>
            <a:pPr eaLnBrk="1" hangingPunct="1"/>
            <a:r>
              <a:rPr lang="en-US" smtClean="0"/>
              <a:t>Set the proper tone of caring and avoid criticism.</a:t>
            </a:r>
          </a:p>
          <a:p>
            <a:pPr eaLnBrk="1" hangingPunct="1"/>
            <a:r>
              <a:rPr lang="en-US" smtClean="0"/>
              <a:t>Remember that your job is to influence your fellow workers to improve in safety; not to force them to change.  Forced change is temporary.  </a:t>
            </a:r>
          </a:p>
          <a:p>
            <a:pPr eaLnBrk="1" hangingPunct="1"/>
            <a:r>
              <a:rPr lang="en-US" smtClean="0"/>
              <a:t>Your whole focus should be on preventing accidents, not keeping score or winning over people to your point of view.</a:t>
            </a:r>
          </a:p>
          <a:p>
            <a:pPr eaLnBrk="1" hangingPunct="1"/>
            <a:r>
              <a:rPr lang="en-US" smtClean="0"/>
              <a:t>Maintain a tone of respect in all your interactions.  Respect is what allows people to discuss topics rationally, even if they disagree.</a:t>
            </a:r>
          </a:p>
          <a:p>
            <a:pPr eaLnBrk="1" hangingPunct="1"/>
            <a:r>
              <a:rPr lang="en-US" smtClean="0"/>
              <a:t>Use the “safe” and “concern” terminology.  Don’t say “right and wrong”, “good and bad”, “smart and dumb,” or any other terms that could lead to disagreement or misunderstanding.</a:t>
            </a:r>
          </a:p>
          <a:p>
            <a:pPr eaLnBrk="1" hangingPunct="1"/>
            <a:r>
              <a:rPr lang="en-US" smtClean="0"/>
              <a:t>Tell the worker what they did safe first and then express concerns.</a:t>
            </a:r>
          </a:p>
          <a:p>
            <a:pPr eaLnBrk="1" hangingPunct="1"/>
            <a:r>
              <a:rPr lang="en-US" smtClean="0"/>
              <a:t>Avoid using the terms “but” or “however” between the safes and concerns. It tends to set the wrong tone and overpower the positive.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79434"/>
            <a:ext cx="7772400" cy="1470025"/>
          </a:xfrm>
        </p:spPr>
        <p:txBody>
          <a:bodyPr/>
          <a:lstStyle>
            <a:lvl1pPr>
              <a:defRPr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536634" y="3048000"/>
            <a:ext cx="6400800" cy="1752600"/>
          </a:xfrm>
        </p:spPr>
        <p:txBody>
          <a:bodyPr>
            <a:normAutofit/>
          </a:bodyPr>
          <a:lstStyle>
            <a:lvl1pPr marL="0" indent="0" algn="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8" name="Group 7"/>
          <p:cNvGrpSpPr>
            <a:grpSpLocks/>
          </p:cNvGrpSpPr>
          <p:nvPr userDrawn="1"/>
        </p:nvGrpSpPr>
        <p:grpSpPr bwMode="auto">
          <a:xfrm>
            <a:off x="6726238" y="219586"/>
            <a:ext cx="2112962" cy="457200"/>
            <a:chOff x="0" y="1158"/>
            <a:chExt cx="5760" cy="1210"/>
          </a:xfrm>
          <a:solidFill>
            <a:schemeClr val="accent2"/>
          </a:solidFill>
        </p:grpSpPr>
        <p:sp>
          <p:nvSpPr>
            <p:cNvPr id="9" name="Freeform 8"/>
            <p:cNvSpPr>
              <a:spLocks/>
            </p:cNvSpPr>
            <p:nvPr/>
          </p:nvSpPr>
          <p:spPr bwMode="auto">
            <a:xfrm>
              <a:off x="944" y="1158"/>
              <a:ext cx="483" cy="1210"/>
            </a:xfrm>
            <a:custGeom>
              <a:avLst/>
              <a:gdLst>
                <a:gd name="T0" fmla="*/ 81 w 81"/>
                <a:gd name="T1" fmla="*/ 201 h 201"/>
                <a:gd name="T2" fmla="*/ 81 w 81"/>
                <a:gd name="T3" fmla="*/ 175 h 201"/>
                <a:gd name="T4" fmla="*/ 75 w 81"/>
                <a:gd name="T5" fmla="*/ 175 h 201"/>
                <a:gd name="T6" fmla="*/ 63 w 81"/>
                <a:gd name="T7" fmla="*/ 163 h 201"/>
                <a:gd name="T8" fmla="*/ 63 w 81"/>
                <a:gd name="T9" fmla="*/ 37 h 201"/>
                <a:gd name="T10" fmla="*/ 75 w 81"/>
                <a:gd name="T11" fmla="*/ 25 h 201"/>
                <a:gd name="T12" fmla="*/ 81 w 81"/>
                <a:gd name="T13" fmla="*/ 25 h 201"/>
                <a:gd name="T14" fmla="*/ 81 w 81"/>
                <a:gd name="T15" fmla="*/ 0 h 201"/>
                <a:gd name="T16" fmla="*/ 1 w 81"/>
                <a:gd name="T17" fmla="*/ 0 h 201"/>
                <a:gd name="T18" fmla="*/ 1 w 81"/>
                <a:gd name="T19" fmla="*/ 25 h 201"/>
                <a:gd name="T20" fmla="*/ 7 w 81"/>
                <a:gd name="T21" fmla="*/ 25 h 201"/>
                <a:gd name="T22" fmla="*/ 19 w 81"/>
                <a:gd name="T23" fmla="*/ 37 h 201"/>
                <a:gd name="T24" fmla="*/ 19 w 81"/>
                <a:gd name="T25" fmla="*/ 163 h 201"/>
                <a:gd name="T26" fmla="*/ 7 w 81"/>
                <a:gd name="T27" fmla="*/ 175 h 201"/>
                <a:gd name="T28" fmla="*/ 0 w 81"/>
                <a:gd name="T29" fmla="*/ 175 h 201"/>
                <a:gd name="T30" fmla="*/ 0 w 81"/>
                <a:gd name="T31" fmla="*/ 201 h 201"/>
                <a:gd name="T32" fmla="*/ 81 w 81"/>
                <a:gd name="T3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01">
                  <a:moveTo>
                    <a:pt x="81" y="201"/>
                  </a:moveTo>
                  <a:cubicBezTo>
                    <a:pt x="81" y="175"/>
                    <a:pt x="81" y="175"/>
                    <a:pt x="81" y="175"/>
                  </a:cubicBezTo>
                  <a:cubicBezTo>
                    <a:pt x="75" y="175"/>
                    <a:pt x="75" y="175"/>
                    <a:pt x="75" y="175"/>
                  </a:cubicBezTo>
                  <a:cubicBezTo>
                    <a:pt x="69" y="175"/>
                    <a:pt x="63" y="170"/>
                    <a:pt x="63" y="163"/>
                  </a:cubicBezTo>
                  <a:cubicBezTo>
                    <a:pt x="63" y="37"/>
                    <a:pt x="63" y="37"/>
                    <a:pt x="63" y="37"/>
                  </a:cubicBezTo>
                  <a:cubicBezTo>
                    <a:pt x="63" y="31"/>
                    <a:pt x="69" y="25"/>
                    <a:pt x="75" y="25"/>
                  </a:cubicBezTo>
                  <a:cubicBezTo>
                    <a:pt x="81" y="25"/>
                    <a:pt x="81" y="25"/>
                    <a:pt x="81" y="25"/>
                  </a:cubicBezTo>
                  <a:cubicBezTo>
                    <a:pt x="81" y="0"/>
                    <a:pt x="81" y="0"/>
                    <a:pt x="81" y="0"/>
                  </a:cubicBezTo>
                  <a:cubicBezTo>
                    <a:pt x="1" y="0"/>
                    <a:pt x="1" y="0"/>
                    <a:pt x="1" y="0"/>
                  </a:cubicBezTo>
                  <a:cubicBezTo>
                    <a:pt x="1" y="25"/>
                    <a:pt x="1" y="25"/>
                    <a:pt x="1" y="25"/>
                  </a:cubicBezTo>
                  <a:cubicBezTo>
                    <a:pt x="7" y="25"/>
                    <a:pt x="7" y="25"/>
                    <a:pt x="7" y="25"/>
                  </a:cubicBezTo>
                  <a:cubicBezTo>
                    <a:pt x="13" y="25"/>
                    <a:pt x="19" y="31"/>
                    <a:pt x="19" y="37"/>
                  </a:cubicBezTo>
                  <a:cubicBezTo>
                    <a:pt x="19" y="163"/>
                    <a:pt x="19" y="163"/>
                    <a:pt x="19" y="163"/>
                  </a:cubicBezTo>
                  <a:cubicBezTo>
                    <a:pt x="19" y="170"/>
                    <a:pt x="13" y="175"/>
                    <a:pt x="7" y="175"/>
                  </a:cubicBezTo>
                  <a:cubicBezTo>
                    <a:pt x="0" y="175"/>
                    <a:pt x="0" y="175"/>
                    <a:pt x="0" y="175"/>
                  </a:cubicBezTo>
                  <a:cubicBezTo>
                    <a:pt x="0" y="201"/>
                    <a:pt x="0" y="201"/>
                    <a:pt x="0" y="201"/>
                  </a:cubicBezTo>
                  <a:cubicBezTo>
                    <a:pt x="81" y="201"/>
                    <a:pt x="81" y="201"/>
                    <a:pt x="81"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0" name="Freeform 9"/>
            <p:cNvSpPr>
              <a:spLocks/>
            </p:cNvSpPr>
            <p:nvPr/>
          </p:nvSpPr>
          <p:spPr bwMode="auto">
            <a:xfrm>
              <a:off x="4805" y="1158"/>
              <a:ext cx="955" cy="1210"/>
            </a:xfrm>
            <a:custGeom>
              <a:avLst/>
              <a:gdLst>
                <a:gd name="T0" fmla="*/ 64 w 159"/>
                <a:gd name="T1" fmla="*/ 0 h 201"/>
                <a:gd name="T2" fmla="*/ 0 w 159"/>
                <a:gd name="T3" fmla="*/ 0 h 201"/>
                <a:gd name="T4" fmla="*/ 0 w 159"/>
                <a:gd name="T5" fmla="*/ 25 h 201"/>
                <a:gd name="T6" fmla="*/ 6 w 159"/>
                <a:gd name="T7" fmla="*/ 25 h 201"/>
                <a:gd name="T8" fmla="*/ 18 w 159"/>
                <a:gd name="T9" fmla="*/ 38 h 201"/>
                <a:gd name="T10" fmla="*/ 18 w 159"/>
                <a:gd name="T11" fmla="*/ 163 h 201"/>
                <a:gd name="T12" fmla="*/ 6 w 159"/>
                <a:gd name="T13" fmla="*/ 175 h 201"/>
                <a:gd name="T14" fmla="*/ 0 w 159"/>
                <a:gd name="T15" fmla="*/ 175 h 201"/>
                <a:gd name="T16" fmla="*/ 0 w 159"/>
                <a:gd name="T17" fmla="*/ 201 h 201"/>
                <a:gd name="T18" fmla="*/ 66 w 159"/>
                <a:gd name="T19" fmla="*/ 201 h 201"/>
                <a:gd name="T20" fmla="*/ 66 w 159"/>
                <a:gd name="T21" fmla="*/ 175 h 201"/>
                <a:gd name="T22" fmla="*/ 60 w 159"/>
                <a:gd name="T23" fmla="*/ 175 h 201"/>
                <a:gd name="T24" fmla="*/ 48 w 159"/>
                <a:gd name="T25" fmla="*/ 163 h 201"/>
                <a:gd name="T26" fmla="*/ 48 w 159"/>
                <a:gd name="T27" fmla="*/ 73 h 201"/>
                <a:gd name="T28" fmla="*/ 98 w 159"/>
                <a:gd name="T29" fmla="*/ 201 h 201"/>
                <a:gd name="T30" fmla="*/ 140 w 159"/>
                <a:gd name="T31" fmla="*/ 201 h 201"/>
                <a:gd name="T32" fmla="*/ 140 w 159"/>
                <a:gd name="T33" fmla="*/ 37 h 201"/>
                <a:gd name="T34" fmla="*/ 154 w 159"/>
                <a:gd name="T35" fmla="*/ 25 h 201"/>
                <a:gd name="T36" fmla="*/ 159 w 159"/>
                <a:gd name="T37" fmla="*/ 25 h 201"/>
                <a:gd name="T38" fmla="*/ 159 w 159"/>
                <a:gd name="T39" fmla="*/ 0 h 201"/>
                <a:gd name="T40" fmla="*/ 92 w 159"/>
                <a:gd name="T41" fmla="*/ 0 h 201"/>
                <a:gd name="T42" fmla="*/ 92 w 159"/>
                <a:gd name="T43" fmla="*/ 25 h 201"/>
                <a:gd name="T44" fmla="*/ 99 w 159"/>
                <a:gd name="T45" fmla="*/ 25 h 201"/>
                <a:gd name="T46" fmla="*/ 111 w 159"/>
                <a:gd name="T47" fmla="*/ 37 h 201"/>
                <a:gd name="T48" fmla="*/ 111 w 159"/>
                <a:gd name="T49" fmla="*/ 118 h 201"/>
                <a:gd name="T50" fmla="*/ 64 w 159"/>
                <a:gd name="T5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01">
                  <a:moveTo>
                    <a:pt x="64" y="0"/>
                  </a:moveTo>
                  <a:cubicBezTo>
                    <a:pt x="0" y="0"/>
                    <a:pt x="0" y="0"/>
                    <a:pt x="0" y="0"/>
                  </a:cubicBezTo>
                  <a:cubicBezTo>
                    <a:pt x="0" y="25"/>
                    <a:pt x="0" y="25"/>
                    <a:pt x="0" y="25"/>
                  </a:cubicBezTo>
                  <a:cubicBezTo>
                    <a:pt x="6" y="25"/>
                    <a:pt x="6" y="25"/>
                    <a:pt x="6" y="25"/>
                  </a:cubicBezTo>
                  <a:cubicBezTo>
                    <a:pt x="12" y="25"/>
                    <a:pt x="18" y="32"/>
                    <a:pt x="18" y="38"/>
                  </a:cubicBezTo>
                  <a:cubicBezTo>
                    <a:pt x="18" y="163"/>
                    <a:pt x="18" y="163"/>
                    <a:pt x="18" y="163"/>
                  </a:cubicBezTo>
                  <a:cubicBezTo>
                    <a:pt x="18" y="170"/>
                    <a:pt x="12" y="175"/>
                    <a:pt x="6" y="175"/>
                  </a:cubicBezTo>
                  <a:cubicBezTo>
                    <a:pt x="0" y="175"/>
                    <a:pt x="0" y="175"/>
                    <a:pt x="0" y="175"/>
                  </a:cubicBezTo>
                  <a:cubicBezTo>
                    <a:pt x="0" y="201"/>
                    <a:pt x="0" y="201"/>
                    <a:pt x="0" y="201"/>
                  </a:cubicBezTo>
                  <a:cubicBezTo>
                    <a:pt x="66" y="201"/>
                    <a:pt x="66" y="201"/>
                    <a:pt x="66" y="201"/>
                  </a:cubicBezTo>
                  <a:cubicBezTo>
                    <a:pt x="66" y="175"/>
                    <a:pt x="66" y="175"/>
                    <a:pt x="66" y="175"/>
                  </a:cubicBezTo>
                  <a:cubicBezTo>
                    <a:pt x="60" y="175"/>
                    <a:pt x="60" y="175"/>
                    <a:pt x="60" y="175"/>
                  </a:cubicBezTo>
                  <a:cubicBezTo>
                    <a:pt x="55" y="175"/>
                    <a:pt x="48" y="170"/>
                    <a:pt x="48" y="163"/>
                  </a:cubicBezTo>
                  <a:cubicBezTo>
                    <a:pt x="48" y="73"/>
                    <a:pt x="48" y="73"/>
                    <a:pt x="48" y="73"/>
                  </a:cubicBezTo>
                  <a:cubicBezTo>
                    <a:pt x="98" y="201"/>
                    <a:pt x="98" y="201"/>
                    <a:pt x="98" y="201"/>
                  </a:cubicBezTo>
                  <a:cubicBezTo>
                    <a:pt x="140" y="201"/>
                    <a:pt x="140" y="201"/>
                    <a:pt x="140" y="201"/>
                  </a:cubicBezTo>
                  <a:cubicBezTo>
                    <a:pt x="140" y="37"/>
                    <a:pt x="140" y="37"/>
                    <a:pt x="140" y="37"/>
                  </a:cubicBezTo>
                  <a:cubicBezTo>
                    <a:pt x="140" y="30"/>
                    <a:pt x="147" y="25"/>
                    <a:pt x="154" y="25"/>
                  </a:cubicBezTo>
                  <a:cubicBezTo>
                    <a:pt x="159" y="25"/>
                    <a:pt x="159" y="25"/>
                    <a:pt x="159" y="25"/>
                  </a:cubicBezTo>
                  <a:cubicBezTo>
                    <a:pt x="159" y="0"/>
                    <a:pt x="159" y="0"/>
                    <a:pt x="159" y="0"/>
                  </a:cubicBezTo>
                  <a:cubicBezTo>
                    <a:pt x="92" y="0"/>
                    <a:pt x="92" y="0"/>
                    <a:pt x="92" y="0"/>
                  </a:cubicBezTo>
                  <a:cubicBezTo>
                    <a:pt x="92" y="25"/>
                    <a:pt x="92" y="25"/>
                    <a:pt x="92" y="25"/>
                  </a:cubicBezTo>
                  <a:cubicBezTo>
                    <a:pt x="99" y="25"/>
                    <a:pt x="99" y="25"/>
                    <a:pt x="99" y="25"/>
                  </a:cubicBezTo>
                  <a:cubicBezTo>
                    <a:pt x="104" y="25"/>
                    <a:pt x="111" y="30"/>
                    <a:pt x="111" y="37"/>
                  </a:cubicBezTo>
                  <a:cubicBezTo>
                    <a:pt x="111" y="118"/>
                    <a:pt x="111" y="118"/>
                    <a:pt x="111" y="118"/>
                  </a:cubicBezTo>
                  <a:cubicBezTo>
                    <a:pt x="64" y="0"/>
                    <a:pt x="64" y="0"/>
                    <a:pt x="64" y="0"/>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1" name="Freeform 10"/>
            <p:cNvSpPr>
              <a:spLocks/>
            </p:cNvSpPr>
            <p:nvPr/>
          </p:nvSpPr>
          <p:spPr bwMode="auto">
            <a:xfrm>
              <a:off x="2861" y="1158"/>
              <a:ext cx="994" cy="1210"/>
            </a:xfrm>
            <a:custGeom>
              <a:avLst/>
              <a:gdLst>
                <a:gd name="T0" fmla="*/ 164 w 166"/>
                <a:gd name="T1" fmla="*/ 175 h 201"/>
                <a:gd name="T2" fmla="*/ 151 w 166"/>
                <a:gd name="T3" fmla="*/ 165 h 201"/>
                <a:gd name="T4" fmla="*/ 100 w 166"/>
                <a:gd name="T5" fmla="*/ 93 h 201"/>
                <a:gd name="T6" fmla="*/ 144 w 166"/>
                <a:gd name="T7" fmla="*/ 29 h 201"/>
                <a:gd name="T8" fmla="*/ 153 w 166"/>
                <a:gd name="T9" fmla="*/ 25 h 201"/>
                <a:gd name="T10" fmla="*/ 160 w 166"/>
                <a:gd name="T11" fmla="*/ 25 h 201"/>
                <a:gd name="T12" fmla="*/ 160 w 166"/>
                <a:gd name="T13" fmla="*/ 0 h 201"/>
                <a:gd name="T14" fmla="*/ 92 w 166"/>
                <a:gd name="T15" fmla="*/ 0 h 201"/>
                <a:gd name="T16" fmla="*/ 92 w 166"/>
                <a:gd name="T17" fmla="*/ 25 h 201"/>
                <a:gd name="T18" fmla="*/ 96 w 166"/>
                <a:gd name="T19" fmla="*/ 25 h 201"/>
                <a:gd name="T20" fmla="*/ 101 w 166"/>
                <a:gd name="T21" fmla="*/ 27 h 201"/>
                <a:gd name="T22" fmla="*/ 98 w 166"/>
                <a:gd name="T23" fmla="*/ 36 h 201"/>
                <a:gd name="T24" fmla="*/ 64 w 166"/>
                <a:gd name="T25" fmla="*/ 86 h 201"/>
                <a:gd name="T26" fmla="*/ 64 w 166"/>
                <a:gd name="T27" fmla="*/ 37 h 201"/>
                <a:gd name="T28" fmla="*/ 76 w 166"/>
                <a:gd name="T29" fmla="*/ 25 h 201"/>
                <a:gd name="T30" fmla="*/ 83 w 166"/>
                <a:gd name="T31" fmla="*/ 25 h 201"/>
                <a:gd name="T32" fmla="*/ 83 w 166"/>
                <a:gd name="T33" fmla="*/ 0 h 201"/>
                <a:gd name="T34" fmla="*/ 1 w 166"/>
                <a:gd name="T35" fmla="*/ 0 h 201"/>
                <a:gd name="T36" fmla="*/ 1 w 166"/>
                <a:gd name="T37" fmla="*/ 25 h 201"/>
                <a:gd name="T38" fmla="*/ 7 w 166"/>
                <a:gd name="T39" fmla="*/ 25 h 201"/>
                <a:gd name="T40" fmla="*/ 19 w 166"/>
                <a:gd name="T41" fmla="*/ 37 h 201"/>
                <a:gd name="T42" fmla="*/ 19 w 166"/>
                <a:gd name="T43" fmla="*/ 163 h 201"/>
                <a:gd name="T44" fmla="*/ 7 w 166"/>
                <a:gd name="T45" fmla="*/ 175 h 201"/>
                <a:gd name="T46" fmla="*/ 0 w 166"/>
                <a:gd name="T47" fmla="*/ 175 h 201"/>
                <a:gd name="T48" fmla="*/ 0 w 166"/>
                <a:gd name="T49" fmla="*/ 201 h 201"/>
                <a:gd name="T50" fmla="*/ 83 w 166"/>
                <a:gd name="T51" fmla="*/ 201 h 201"/>
                <a:gd name="T52" fmla="*/ 83 w 166"/>
                <a:gd name="T53" fmla="*/ 175 h 201"/>
                <a:gd name="T54" fmla="*/ 77 w 166"/>
                <a:gd name="T55" fmla="*/ 175 h 201"/>
                <a:gd name="T56" fmla="*/ 64 w 166"/>
                <a:gd name="T57" fmla="*/ 163 h 201"/>
                <a:gd name="T58" fmla="*/ 64 w 166"/>
                <a:gd name="T59" fmla="*/ 108 h 201"/>
                <a:gd name="T60" fmla="*/ 104 w 166"/>
                <a:gd name="T61" fmla="*/ 166 h 201"/>
                <a:gd name="T62" fmla="*/ 98 w 166"/>
                <a:gd name="T63" fmla="*/ 175 h 201"/>
                <a:gd name="T64" fmla="*/ 94 w 166"/>
                <a:gd name="T65" fmla="*/ 175 h 201"/>
                <a:gd name="T66" fmla="*/ 93 w 166"/>
                <a:gd name="T67" fmla="*/ 201 h 201"/>
                <a:gd name="T68" fmla="*/ 166 w 166"/>
                <a:gd name="T69" fmla="*/ 201 h 201"/>
                <a:gd name="T70" fmla="*/ 166 w 166"/>
                <a:gd name="T71" fmla="*/ 175 h 201"/>
                <a:gd name="T72" fmla="*/ 164 w 166"/>
                <a:gd name="T73" fmla="*/ 17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01">
                  <a:moveTo>
                    <a:pt x="164" y="175"/>
                  </a:moveTo>
                  <a:cubicBezTo>
                    <a:pt x="158" y="175"/>
                    <a:pt x="157" y="173"/>
                    <a:pt x="151" y="165"/>
                  </a:cubicBezTo>
                  <a:cubicBezTo>
                    <a:pt x="151" y="165"/>
                    <a:pt x="107" y="104"/>
                    <a:pt x="100" y="93"/>
                  </a:cubicBezTo>
                  <a:cubicBezTo>
                    <a:pt x="105" y="86"/>
                    <a:pt x="144" y="29"/>
                    <a:pt x="144" y="29"/>
                  </a:cubicBezTo>
                  <a:cubicBezTo>
                    <a:pt x="147" y="26"/>
                    <a:pt x="148" y="25"/>
                    <a:pt x="153" y="25"/>
                  </a:cubicBezTo>
                  <a:cubicBezTo>
                    <a:pt x="160" y="25"/>
                    <a:pt x="160" y="25"/>
                    <a:pt x="160" y="25"/>
                  </a:cubicBezTo>
                  <a:cubicBezTo>
                    <a:pt x="160" y="0"/>
                    <a:pt x="160" y="0"/>
                    <a:pt x="160" y="0"/>
                  </a:cubicBezTo>
                  <a:cubicBezTo>
                    <a:pt x="92" y="0"/>
                    <a:pt x="92" y="0"/>
                    <a:pt x="92" y="0"/>
                  </a:cubicBezTo>
                  <a:cubicBezTo>
                    <a:pt x="92" y="25"/>
                    <a:pt x="92" y="25"/>
                    <a:pt x="92" y="25"/>
                  </a:cubicBezTo>
                  <a:cubicBezTo>
                    <a:pt x="96" y="25"/>
                    <a:pt x="96" y="25"/>
                    <a:pt x="96" y="25"/>
                  </a:cubicBezTo>
                  <a:cubicBezTo>
                    <a:pt x="99" y="25"/>
                    <a:pt x="100" y="26"/>
                    <a:pt x="101" y="27"/>
                  </a:cubicBezTo>
                  <a:cubicBezTo>
                    <a:pt x="103" y="30"/>
                    <a:pt x="99" y="35"/>
                    <a:pt x="98" y="36"/>
                  </a:cubicBezTo>
                  <a:cubicBezTo>
                    <a:pt x="64" y="86"/>
                    <a:pt x="64" y="86"/>
                    <a:pt x="64" y="86"/>
                  </a:cubicBezTo>
                  <a:cubicBezTo>
                    <a:pt x="64" y="37"/>
                    <a:pt x="64" y="37"/>
                    <a:pt x="64" y="37"/>
                  </a:cubicBezTo>
                  <a:cubicBezTo>
                    <a:pt x="64" y="30"/>
                    <a:pt x="71" y="25"/>
                    <a:pt x="76" y="25"/>
                  </a:cubicBezTo>
                  <a:cubicBezTo>
                    <a:pt x="83" y="25"/>
                    <a:pt x="83" y="25"/>
                    <a:pt x="83" y="25"/>
                  </a:cubicBezTo>
                  <a:cubicBezTo>
                    <a:pt x="83" y="0"/>
                    <a:pt x="83" y="0"/>
                    <a:pt x="83" y="0"/>
                  </a:cubicBezTo>
                  <a:cubicBezTo>
                    <a:pt x="1" y="0"/>
                    <a:pt x="1" y="0"/>
                    <a:pt x="1" y="0"/>
                  </a:cubicBezTo>
                  <a:cubicBezTo>
                    <a:pt x="1" y="25"/>
                    <a:pt x="1" y="25"/>
                    <a:pt x="1" y="25"/>
                  </a:cubicBezTo>
                  <a:cubicBezTo>
                    <a:pt x="7" y="25"/>
                    <a:pt x="7" y="25"/>
                    <a:pt x="7" y="25"/>
                  </a:cubicBezTo>
                  <a:cubicBezTo>
                    <a:pt x="13" y="25"/>
                    <a:pt x="19" y="30"/>
                    <a:pt x="19" y="37"/>
                  </a:cubicBezTo>
                  <a:cubicBezTo>
                    <a:pt x="19" y="163"/>
                    <a:pt x="19" y="163"/>
                    <a:pt x="19" y="163"/>
                  </a:cubicBezTo>
                  <a:cubicBezTo>
                    <a:pt x="19" y="169"/>
                    <a:pt x="12" y="175"/>
                    <a:pt x="7" y="175"/>
                  </a:cubicBezTo>
                  <a:cubicBezTo>
                    <a:pt x="0" y="175"/>
                    <a:pt x="0" y="175"/>
                    <a:pt x="0" y="175"/>
                  </a:cubicBezTo>
                  <a:cubicBezTo>
                    <a:pt x="0" y="201"/>
                    <a:pt x="0" y="201"/>
                    <a:pt x="0" y="201"/>
                  </a:cubicBezTo>
                  <a:cubicBezTo>
                    <a:pt x="83" y="201"/>
                    <a:pt x="83" y="201"/>
                    <a:pt x="83" y="201"/>
                  </a:cubicBezTo>
                  <a:cubicBezTo>
                    <a:pt x="83" y="175"/>
                    <a:pt x="83" y="175"/>
                    <a:pt x="83" y="175"/>
                  </a:cubicBezTo>
                  <a:cubicBezTo>
                    <a:pt x="77" y="175"/>
                    <a:pt x="77" y="175"/>
                    <a:pt x="77" y="175"/>
                  </a:cubicBezTo>
                  <a:cubicBezTo>
                    <a:pt x="71" y="175"/>
                    <a:pt x="64" y="170"/>
                    <a:pt x="64" y="163"/>
                  </a:cubicBezTo>
                  <a:cubicBezTo>
                    <a:pt x="64" y="108"/>
                    <a:pt x="64" y="108"/>
                    <a:pt x="64" y="108"/>
                  </a:cubicBezTo>
                  <a:cubicBezTo>
                    <a:pt x="67" y="111"/>
                    <a:pt x="104" y="166"/>
                    <a:pt x="104" y="166"/>
                  </a:cubicBezTo>
                  <a:cubicBezTo>
                    <a:pt x="108" y="175"/>
                    <a:pt x="101" y="175"/>
                    <a:pt x="98" y="175"/>
                  </a:cubicBezTo>
                  <a:cubicBezTo>
                    <a:pt x="94" y="175"/>
                    <a:pt x="94" y="175"/>
                    <a:pt x="94" y="175"/>
                  </a:cubicBezTo>
                  <a:cubicBezTo>
                    <a:pt x="93" y="201"/>
                    <a:pt x="93" y="201"/>
                    <a:pt x="93" y="201"/>
                  </a:cubicBezTo>
                  <a:cubicBezTo>
                    <a:pt x="166" y="201"/>
                    <a:pt x="166" y="201"/>
                    <a:pt x="166" y="201"/>
                  </a:cubicBezTo>
                  <a:cubicBezTo>
                    <a:pt x="166" y="175"/>
                    <a:pt x="166" y="175"/>
                    <a:pt x="166" y="175"/>
                  </a:cubicBezTo>
                  <a:cubicBezTo>
                    <a:pt x="164" y="175"/>
                    <a:pt x="164" y="175"/>
                    <a:pt x="164" y="175"/>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2" name="Freeform 11"/>
            <p:cNvSpPr>
              <a:spLocks/>
            </p:cNvSpPr>
            <p:nvPr/>
          </p:nvSpPr>
          <p:spPr bwMode="auto">
            <a:xfrm>
              <a:off x="3916" y="1158"/>
              <a:ext cx="805" cy="1210"/>
            </a:xfrm>
            <a:custGeom>
              <a:avLst/>
              <a:gdLst>
                <a:gd name="T0" fmla="*/ 0 w 134"/>
                <a:gd name="T1" fmla="*/ 201 h 201"/>
                <a:gd name="T2" fmla="*/ 134 w 134"/>
                <a:gd name="T3" fmla="*/ 201 h 201"/>
                <a:gd name="T4" fmla="*/ 134 w 134"/>
                <a:gd name="T5" fmla="*/ 150 h 201"/>
                <a:gd name="T6" fmla="*/ 112 w 134"/>
                <a:gd name="T7" fmla="*/ 150 h 201"/>
                <a:gd name="T8" fmla="*/ 112 w 134"/>
                <a:gd name="T9" fmla="*/ 163 h 201"/>
                <a:gd name="T10" fmla="*/ 100 w 134"/>
                <a:gd name="T11" fmla="*/ 175 h 201"/>
                <a:gd name="T12" fmla="*/ 63 w 134"/>
                <a:gd name="T13" fmla="*/ 175 h 201"/>
                <a:gd name="T14" fmla="*/ 63 w 134"/>
                <a:gd name="T15" fmla="*/ 108 h 201"/>
                <a:gd name="T16" fmla="*/ 78 w 134"/>
                <a:gd name="T17" fmla="*/ 108 h 201"/>
                <a:gd name="T18" fmla="*/ 90 w 134"/>
                <a:gd name="T19" fmla="*/ 120 h 201"/>
                <a:gd name="T20" fmla="*/ 90 w 134"/>
                <a:gd name="T21" fmla="*/ 128 h 201"/>
                <a:gd name="T22" fmla="*/ 112 w 134"/>
                <a:gd name="T23" fmla="*/ 128 h 201"/>
                <a:gd name="T24" fmla="*/ 112 w 134"/>
                <a:gd name="T25" fmla="*/ 65 h 201"/>
                <a:gd name="T26" fmla="*/ 90 w 134"/>
                <a:gd name="T27" fmla="*/ 65 h 201"/>
                <a:gd name="T28" fmla="*/ 90 w 134"/>
                <a:gd name="T29" fmla="*/ 73 h 201"/>
                <a:gd name="T30" fmla="*/ 78 w 134"/>
                <a:gd name="T31" fmla="*/ 85 h 201"/>
                <a:gd name="T32" fmla="*/ 63 w 134"/>
                <a:gd name="T33" fmla="*/ 85 h 201"/>
                <a:gd name="T34" fmla="*/ 63 w 134"/>
                <a:gd name="T35" fmla="*/ 25 h 201"/>
                <a:gd name="T36" fmla="*/ 97 w 134"/>
                <a:gd name="T37" fmla="*/ 25 h 201"/>
                <a:gd name="T38" fmla="*/ 110 w 134"/>
                <a:gd name="T39" fmla="*/ 37 h 201"/>
                <a:gd name="T40" fmla="*/ 110 w 134"/>
                <a:gd name="T41" fmla="*/ 50 h 201"/>
                <a:gd name="T42" fmla="*/ 132 w 134"/>
                <a:gd name="T43" fmla="*/ 50 h 201"/>
                <a:gd name="T44" fmla="*/ 132 w 134"/>
                <a:gd name="T45" fmla="*/ 0 h 201"/>
                <a:gd name="T46" fmla="*/ 0 w 134"/>
                <a:gd name="T47" fmla="*/ 0 h 201"/>
                <a:gd name="T48" fmla="*/ 0 w 134"/>
                <a:gd name="T49" fmla="*/ 25 h 201"/>
                <a:gd name="T50" fmla="*/ 7 w 134"/>
                <a:gd name="T51" fmla="*/ 25 h 201"/>
                <a:gd name="T52" fmla="*/ 19 w 134"/>
                <a:gd name="T53" fmla="*/ 37 h 201"/>
                <a:gd name="T54" fmla="*/ 19 w 134"/>
                <a:gd name="T55" fmla="*/ 163 h 201"/>
                <a:gd name="T56" fmla="*/ 6 w 134"/>
                <a:gd name="T57" fmla="*/ 175 h 201"/>
                <a:gd name="T58" fmla="*/ 0 w 134"/>
                <a:gd name="T59" fmla="*/ 175 h 201"/>
                <a:gd name="T60" fmla="*/ 0 w 134"/>
                <a:gd name="T6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201">
                  <a:moveTo>
                    <a:pt x="0" y="201"/>
                  </a:moveTo>
                  <a:cubicBezTo>
                    <a:pt x="134" y="201"/>
                    <a:pt x="134" y="201"/>
                    <a:pt x="134" y="201"/>
                  </a:cubicBezTo>
                  <a:cubicBezTo>
                    <a:pt x="134" y="150"/>
                    <a:pt x="134" y="150"/>
                    <a:pt x="134" y="150"/>
                  </a:cubicBezTo>
                  <a:cubicBezTo>
                    <a:pt x="112" y="150"/>
                    <a:pt x="112" y="150"/>
                    <a:pt x="112" y="150"/>
                  </a:cubicBezTo>
                  <a:cubicBezTo>
                    <a:pt x="112" y="163"/>
                    <a:pt x="112" y="163"/>
                    <a:pt x="112" y="163"/>
                  </a:cubicBezTo>
                  <a:cubicBezTo>
                    <a:pt x="112" y="170"/>
                    <a:pt x="105" y="175"/>
                    <a:pt x="100" y="175"/>
                  </a:cubicBezTo>
                  <a:cubicBezTo>
                    <a:pt x="63" y="175"/>
                    <a:pt x="63" y="175"/>
                    <a:pt x="63" y="175"/>
                  </a:cubicBezTo>
                  <a:cubicBezTo>
                    <a:pt x="63" y="108"/>
                    <a:pt x="63" y="108"/>
                    <a:pt x="63" y="108"/>
                  </a:cubicBezTo>
                  <a:cubicBezTo>
                    <a:pt x="78" y="108"/>
                    <a:pt x="78" y="108"/>
                    <a:pt x="78" y="108"/>
                  </a:cubicBezTo>
                  <a:cubicBezTo>
                    <a:pt x="84" y="108"/>
                    <a:pt x="90" y="115"/>
                    <a:pt x="90" y="120"/>
                  </a:cubicBezTo>
                  <a:cubicBezTo>
                    <a:pt x="90" y="128"/>
                    <a:pt x="90" y="128"/>
                    <a:pt x="90" y="128"/>
                  </a:cubicBezTo>
                  <a:cubicBezTo>
                    <a:pt x="112" y="128"/>
                    <a:pt x="112" y="128"/>
                    <a:pt x="112" y="128"/>
                  </a:cubicBezTo>
                  <a:cubicBezTo>
                    <a:pt x="112" y="65"/>
                    <a:pt x="112" y="65"/>
                    <a:pt x="112" y="65"/>
                  </a:cubicBezTo>
                  <a:cubicBezTo>
                    <a:pt x="90" y="65"/>
                    <a:pt x="90" y="65"/>
                    <a:pt x="90" y="65"/>
                  </a:cubicBezTo>
                  <a:cubicBezTo>
                    <a:pt x="90" y="73"/>
                    <a:pt x="90" y="73"/>
                    <a:pt x="90" y="73"/>
                  </a:cubicBezTo>
                  <a:cubicBezTo>
                    <a:pt x="90" y="80"/>
                    <a:pt x="85" y="85"/>
                    <a:pt x="78" y="85"/>
                  </a:cubicBezTo>
                  <a:cubicBezTo>
                    <a:pt x="63" y="85"/>
                    <a:pt x="63" y="85"/>
                    <a:pt x="63" y="85"/>
                  </a:cubicBezTo>
                  <a:cubicBezTo>
                    <a:pt x="63" y="25"/>
                    <a:pt x="63" y="25"/>
                    <a:pt x="63" y="25"/>
                  </a:cubicBezTo>
                  <a:cubicBezTo>
                    <a:pt x="97" y="25"/>
                    <a:pt x="97" y="25"/>
                    <a:pt x="97" y="25"/>
                  </a:cubicBezTo>
                  <a:cubicBezTo>
                    <a:pt x="103" y="25"/>
                    <a:pt x="110" y="30"/>
                    <a:pt x="110" y="37"/>
                  </a:cubicBezTo>
                  <a:cubicBezTo>
                    <a:pt x="110" y="50"/>
                    <a:pt x="110" y="50"/>
                    <a:pt x="110" y="50"/>
                  </a:cubicBezTo>
                  <a:cubicBezTo>
                    <a:pt x="132" y="50"/>
                    <a:pt x="132" y="50"/>
                    <a:pt x="132" y="50"/>
                  </a:cubicBezTo>
                  <a:cubicBezTo>
                    <a:pt x="132" y="0"/>
                    <a:pt x="132" y="0"/>
                    <a:pt x="132" y="0"/>
                  </a:cubicBezTo>
                  <a:cubicBezTo>
                    <a:pt x="0" y="0"/>
                    <a:pt x="0" y="0"/>
                    <a:pt x="0" y="0"/>
                  </a:cubicBezTo>
                  <a:cubicBezTo>
                    <a:pt x="0" y="25"/>
                    <a:pt x="0" y="25"/>
                    <a:pt x="0" y="25"/>
                  </a:cubicBezTo>
                  <a:cubicBezTo>
                    <a:pt x="7" y="25"/>
                    <a:pt x="7" y="25"/>
                    <a:pt x="7" y="25"/>
                  </a:cubicBezTo>
                  <a:cubicBezTo>
                    <a:pt x="12" y="25"/>
                    <a:pt x="19" y="30"/>
                    <a:pt x="19" y="37"/>
                  </a:cubicBezTo>
                  <a:cubicBezTo>
                    <a:pt x="19" y="163"/>
                    <a:pt x="19" y="163"/>
                    <a:pt x="19" y="163"/>
                  </a:cubicBezTo>
                  <a:cubicBezTo>
                    <a:pt x="19" y="169"/>
                    <a:pt x="12" y="175"/>
                    <a:pt x="6" y="175"/>
                  </a:cubicBezTo>
                  <a:cubicBezTo>
                    <a:pt x="0" y="175"/>
                    <a:pt x="0" y="175"/>
                    <a:pt x="0" y="175"/>
                  </a:cubicBezTo>
                  <a:cubicBezTo>
                    <a:pt x="0" y="201"/>
                    <a:pt x="0" y="201"/>
                    <a:pt x="0"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3" name="Freeform 12"/>
            <p:cNvSpPr>
              <a:spLocks/>
            </p:cNvSpPr>
            <p:nvPr/>
          </p:nvSpPr>
          <p:spPr bwMode="auto">
            <a:xfrm>
              <a:off x="0" y="1158"/>
              <a:ext cx="839" cy="1210"/>
            </a:xfrm>
            <a:custGeom>
              <a:avLst/>
              <a:gdLst>
                <a:gd name="T0" fmla="*/ 111 w 140"/>
                <a:gd name="T1" fmla="*/ 201 h 201"/>
                <a:gd name="T2" fmla="*/ 111 w 140"/>
                <a:gd name="T3" fmla="*/ 175 h 201"/>
                <a:gd name="T4" fmla="*/ 103 w 140"/>
                <a:gd name="T5" fmla="*/ 175 h 201"/>
                <a:gd name="T6" fmla="*/ 91 w 140"/>
                <a:gd name="T7" fmla="*/ 163 h 201"/>
                <a:gd name="T8" fmla="*/ 91 w 140"/>
                <a:gd name="T9" fmla="*/ 25 h 201"/>
                <a:gd name="T10" fmla="*/ 109 w 140"/>
                <a:gd name="T11" fmla="*/ 25 h 201"/>
                <a:gd name="T12" fmla="*/ 121 w 140"/>
                <a:gd name="T13" fmla="*/ 37 h 201"/>
                <a:gd name="T14" fmla="*/ 121 w 140"/>
                <a:gd name="T15" fmla="*/ 55 h 201"/>
                <a:gd name="T16" fmla="*/ 140 w 140"/>
                <a:gd name="T17" fmla="*/ 55 h 201"/>
                <a:gd name="T18" fmla="*/ 140 w 140"/>
                <a:gd name="T19" fmla="*/ 0 h 201"/>
                <a:gd name="T20" fmla="*/ 0 w 140"/>
                <a:gd name="T21" fmla="*/ 0 h 201"/>
                <a:gd name="T22" fmla="*/ 0 w 140"/>
                <a:gd name="T23" fmla="*/ 55 h 201"/>
                <a:gd name="T24" fmla="*/ 20 w 140"/>
                <a:gd name="T25" fmla="*/ 55 h 201"/>
                <a:gd name="T26" fmla="*/ 20 w 140"/>
                <a:gd name="T27" fmla="*/ 37 h 201"/>
                <a:gd name="T28" fmla="*/ 32 w 140"/>
                <a:gd name="T29" fmla="*/ 25 h 201"/>
                <a:gd name="T30" fmla="*/ 50 w 140"/>
                <a:gd name="T31" fmla="*/ 25 h 201"/>
                <a:gd name="T32" fmla="*/ 50 w 140"/>
                <a:gd name="T33" fmla="*/ 163 h 201"/>
                <a:gd name="T34" fmla="*/ 38 w 140"/>
                <a:gd name="T35" fmla="*/ 175 h 201"/>
                <a:gd name="T36" fmla="*/ 29 w 140"/>
                <a:gd name="T37" fmla="*/ 175 h 201"/>
                <a:gd name="T38" fmla="*/ 29 w 140"/>
                <a:gd name="T39" fmla="*/ 201 h 201"/>
                <a:gd name="T40" fmla="*/ 111 w 140"/>
                <a:gd name="T4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01">
                  <a:moveTo>
                    <a:pt x="111" y="201"/>
                  </a:moveTo>
                  <a:cubicBezTo>
                    <a:pt x="111" y="175"/>
                    <a:pt x="111" y="175"/>
                    <a:pt x="111" y="175"/>
                  </a:cubicBezTo>
                  <a:cubicBezTo>
                    <a:pt x="103" y="175"/>
                    <a:pt x="103" y="175"/>
                    <a:pt x="103" y="175"/>
                  </a:cubicBezTo>
                  <a:cubicBezTo>
                    <a:pt x="96" y="175"/>
                    <a:pt x="91" y="169"/>
                    <a:pt x="91" y="163"/>
                  </a:cubicBezTo>
                  <a:cubicBezTo>
                    <a:pt x="91" y="25"/>
                    <a:pt x="91" y="25"/>
                    <a:pt x="91" y="25"/>
                  </a:cubicBezTo>
                  <a:cubicBezTo>
                    <a:pt x="109" y="25"/>
                    <a:pt x="109" y="25"/>
                    <a:pt x="109" y="25"/>
                  </a:cubicBezTo>
                  <a:cubicBezTo>
                    <a:pt x="115" y="25"/>
                    <a:pt x="121" y="30"/>
                    <a:pt x="121" y="37"/>
                  </a:cubicBezTo>
                  <a:cubicBezTo>
                    <a:pt x="121" y="55"/>
                    <a:pt x="121" y="55"/>
                    <a:pt x="121" y="55"/>
                  </a:cubicBezTo>
                  <a:cubicBezTo>
                    <a:pt x="140" y="55"/>
                    <a:pt x="140" y="55"/>
                    <a:pt x="140" y="55"/>
                  </a:cubicBezTo>
                  <a:cubicBezTo>
                    <a:pt x="140" y="0"/>
                    <a:pt x="140" y="0"/>
                    <a:pt x="140" y="0"/>
                  </a:cubicBezTo>
                  <a:cubicBezTo>
                    <a:pt x="0" y="0"/>
                    <a:pt x="0" y="0"/>
                    <a:pt x="0" y="0"/>
                  </a:cubicBezTo>
                  <a:cubicBezTo>
                    <a:pt x="0" y="55"/>
                    <a:pt x="0" y="55"/>
                    <a:pt x="0" y="55"/>
                  </a:cubicBezTo>
                  <a:cubicBezTo>
                    <a:pt x="20" y="55"/>
                    <a:pt x="20" y="55"/>
                    <a:pt x="20" y="55"/>
                  </a:cubicBezTo>
                  <a:cubicBezTo>
                    <a:pt x="20" y="37"/>
                    <a:pt x="20" y="37"/>
                    <a:pt x="20" y="37"/>
                  </a:cubicBezTo>
                  <a:cubicBezTo>
                    <a:pt x="20" y="30"/>
                    <a:pt x="25" y="25"/>
                    <a:pt x="32" y="25"/>
                  </a:cubicBezTo>
                  <a:cubicBezTo>
                    <a:pt x="50" y="25"/>
                    <a:pt x="50" y="25"/>
                    <a:pt x="50" y="25"/>
                  </a:cubicBezTo>
                  <a:cubicBezTo>
                    <a:pt x="50" y="163"/>
                    <a:pt x="50" y="163"/>
                    <a:pt x="50" y="163"/>
                  </a:cubicBezTo>
                  <a:cubicBezTo>
                    <a:pt x="50" y="170"/>
                    <a:pt x="45" y="175"/>
                    <a:pt x="38" y="175"/>
                  </a:cubicBezTo>
                  <a:cubicBezTo>
                    <a:pt x="29" y="175"/>
                    <a:pt x="29" y="175"/>
                    <a:pt x="29" y="175"/>
                  </a:cubicBezTo>
                  <a:cubicBezTo>
                    <a:pt x="29" y="201"/>
                    <a:pt x="29" y="201"/>
                    <a:pt x="29" y="201"/>
                  </a:cubicBezTo>
                  <a:cubicBezTo>
                    <a:pt x="111" y="201"/>
                    <a:pt x="111" y="201"/>
                    <a:pt x="111"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4" name="Freeform 13"/>
            <p:cNvSpPr>
              <a:spLocks/>
            </p:cNvSpPr>
            <p:nvPr/>
          </p:nvSpPr>
          <p:spPr bwMode="auto">
            <a:xfrm>
              <a:off x="1544" y="1158"/>
              <a:ext cx="1200" cy="1210"/>
            </a:xfrm>
            <a:custGeom>
              <a:avLst/>
              <a:gdLst>
                <a:gd name="T0" fmla="*/ 19 w 200"/>
                <a:gd name="T1" fmla="*/ 37 h 201"/>
                <a:gd name="T2" fmla="*/ 7 w 200"/>
                <a:gd name="T3" fmla="*/ 25 h 201"/>
                <a:gd name="T4" fmla="*/ 0 w 200"/>
                <a:gd name="T5" fmla="*/ 25 h 201"/>
                <a:gd name="T6" fmla="*/ 0 w 200"/>
                <a:gd name="T7" fmla="*/ 0 h 201"/>
                <a:gd name="T8" fmla="*/ 65 w 200"/>
                <a:gd name="T9" fmla="*/ 0 h 201"/>
                <a:gd name="T10" fmla="*/ 100 w 200"/>
                <a:gd name="T11" fmla="*/ 120 h 201"/>
                <a:gd name="T12" fmla="*/ 136 w 200"/>
                <a:gd name="T13" fmla="*/ 0 h 201"/>
                <a:gd name="T14" fmla="*/ 200 w 200"/>
                <a:gd name="T15" fmla="*/ 0 h 201"/>
                <a:gd name="T16" fmla="*/ 200 w 200"/>
                <a:gd name="T17" fmla="*/ 25 h 201"/>
                <a:gd name="T18" fmla="*/ 194 w 200"/>
                <a:gd name="T19" fmla="*/ 25 h 201"/>
                <a:gd name="T20" fmla="*/ 182 w 200"/>
                <a:gd name="T21" fmla="*/ 37 h 201"/>
                <a:gd name="T22" fmla="*/ 182 w 200"/>
                <a:gd name="T23" fmla="*/ 163 h 201"/>
                <a:gd name="T24" fmla="*/ 194 w 200"/>
                <a:gd name="T25" fmla="*/ 175 h 201"/>
                <a:gd name="T26" fmla="*/ 200 w 200"/>
                <a:gd name="T27" fmla="*/ 175 h 201"/>
                <a:gd name="T28" fmla="*/ 200 w 200"/>
                <a:gd name="T29" fmla="*/ 201 h 201"/>
                <a:gd name="T30" fmla="*/ 127 w 200"/>
                <a:gd name="T31" fmla="*/ 201 h 201"/>
                <a:gd name="T32" fmla="*/ 127 w 200"/>
                <a:gd name="T33" fmla="*/ 175 h 201"/>
                <a:gd name="T34" fmla="*/ 131 w 200"/>
                <a:gd name="T35" fmla="*/ 175 h 201"/>
                <a:gd name="T36" fmla="*/ 140 w 200"/>
                <a:gd name="T37" fmla="*/ 163 h 201"/>
                <a:gd name="T38" fmla="*/ 141 w 200"/>
                <a:gd name="T39" fmla="*/ 73 h 201"/>
                <a:gd name="T40" fmla="*/ 103 w 200"/>
                <a:gd name="T41" fmla="*/ 201 h 201"/>
                <a:gd name="T42" fmla="*/ 84 w 200"/>
                <a:gd name="T43" fmla="*/ 201 h 201"/>
                <a:gd name="T44" fmla="*/ 48 w 200"/>
                <a:gd name="T45" fmla="*/ 74 h 201"/>
                <a:gd name="T46" fmla="*/ 48 w 200"/>
                <a:gd name="T47" fmla="*/ 163 h 201"/>
                <a:gd name="T48" fmla="*/ 58 w 200"/>
                <a:gd name="T49" fmla="*/ 175 h 201"/>
                <a:gd name="T50" fmla="*/ 62 w 200"/>
                <a:gd name="T51" fmla="*/ 175 h 201"/>
                <a:gd name="T52" fmla="*/ 62 w 200"/>
                <a:gd name="T53" fmla="*/ 201 h 201"/>
                <a:gd name="T54" fmla="*/ 0 w 200"/>
                <a:gd name="T55" fmla="*/ 201 h 201"/>
                <a:gd name="T56" fmla="*/ 0 w 200"/>
                <a:gd name="T57" fmla="*/ 175 h 201"/>
                <a:gd name="T58" fmla="*/ 6 w 200"/>
                <a:gd name="T59" fmla="*/ 175 h 201"/>
                <a:gd name="T60" fmla="*/ 19 w 200"/>
                <a:gd name="T61" fmla="*/ 163 h 201"/>
                <a:gd name="T62" fmla="*/ 19 w 200"/>
                <a:gd name="T63"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201">
                  <a:moveTo>
                    <a:pt x="19" y="37"/>
                  </a:moveTo>
                  <a:cubicBezTo>
                    <a:pt x="19" y="30"/>
                    <a:pt x="12" y="25"/>
                    <a:pt x="7" y="25"/>
                  </a:cubicBezTo>
                  <a:cubicBezTo>
                    <a:pt x="1" y="25"/>
                    <a:pt x="0" y="25"/>
                    <a:pt x="0" y="25"/>
                  </a:cubicBezTo>
                  <a:cubicBezTo>
                    <a:pt x="0" y="0"/>
                    <a:pt x="0" y="0"/>
                    <a:pt x="0" y="0"/>
                  </a:cubicBezTo>
                  <a:cubicBezTo>
                    <a:pt x="65" y="0"/>
                    <a:pt x="65" y="0"/>
                    <a:pt x="65" y="0"/>
                  </a:cubicBezTo>
                  <a:cubicBezTo>
                    <a:pt x="100" y="120"/>
                    <a:pt x="100" y="120"/>
                    <a:pt x="100" y="120"/>
                  </a:cubicBezTo>
                  <a:cubicBezTo>
                    <a:pt x="136" y="0"/>
                    <a:pt x="136" y="0"/>
                    <a:pt x="136" y="0"/>
                  </a:cubicBezTo>
                  <a:cubicBezTo>
                    <a:pt x="200" y="0"/>
                    <a:pt x="200" y="0"/>
                    <a:pt x="200" y="0"/>
                  </a:cubicBezTo>
                  <a:cubicBezTo>
                    <a:pt x="200" y="25"/>
                    <a:pt x="200" y="25"/>
                    <a:pt x="200" y="25"/>
                  </a:cubicBezTo>
                  <a:cubicBezTo>
                    <a:pt x="194" y="25"/>
                    <a:pt x="194" y="25"/>
                    <a:pt x="194" y="25"/>
                  </a:cubicBezTo>
                  <a:cubicBezTo>
                    <a:pt x="189" y="25"/>
                    <a:pt x="182" y="30"/>
                    <a:pt x="182" y="37"/>
                  </a:cubicBezTo>
                  <a:cubicBezTo>
                    <a:pt x="182" y="163"/>
                    <a:pt x="182" y="163"/>
                    <a:pt x="182" y="163"/>
                  </a:cubicBezTo>
                  <a:cubicBezTo>
                    <a:pt x="182" y="170"/>
                    <a:pt x="188" y="175"/>
                    <a:pt x="194" y="175"/>
                  </a:cubicBezTo>
                  <a:cubicBezTo>
                    <a:pt x="200" y="175"/>
                    <a:pt x="200" y="175"/>
                    <a:pt x="200" y="175"/>
                  </a:cubicBezTo>
                  <a:cubicBezTo>
                    <a:pt x="200" y="201"/>
                    <a:pt x="200" y="201"/>
                    <a:pt x="200" y="201"/>
                  </a:cubicBezTo>
                  <a:cubicBezTo>
                    <a:pt x="127" y="201"/>
                    <a:pt x="127" y="201"/>
                    <a:pt x="127" y="201"/>
                  </a:cubicBezTo>
                  <a:cubicBezTo>
                    <a:pt x="127" y="175"/>
                    <a:pt x="127" y="175"/>
                    <a:pt x="127" y="175"/>
                  </a:cubicBezTo>
                  <a:cubicBezTo>
                    <a:pt x="131" y="175"/>
                    <a:pt x="131" y="175"/>
                    <a:pt x="131" y="175"/>
                  </a:cubicBezTo>
                  <a:cubicBezTo>
                    <a:pt x="136" y="175"/>
                    <a:pt x="140" y="170"/>
                    <a:pt x="140" y="163"/>
                  </a:cubicBezTo>
                  <a:cubicBezTo>
                    <a:pt x="141" y="73"/>
                    <a:pt x="141" y="73"/>
                    <a:pt x="141" y="73"/>
                  </a:cubicBezTo>
                  <a:cubicBezTo>
                    <a:pt x="103" y="201"/>
                    <a:pt x="103" y="201"/>
                    <a:pt x="103" y="201"/>
                  </a:cubicBezTo>
                  <a:cubicBezTo>
                    <a:pt x="84" y="201"/>
                    <a:pt x="84" y="201"/>
                    <a:pt x="84" y="201"/>
                  </a:cubicBezTo>
                  <a:cubicBezTo>
                    <a:pt x="48" y="74"/>
                    <a:pt x="48" y="74"/>
                    <a:pt x="48" y="74"/>
                  </a:cubicBezTo>
                  <a:cubicBezTo>
                    <a:pt x="48" y="163"/>
                    <a:pt x="48" y="163"/>
                    <a:pt x="48" y="163"/>
                  </a:cubicBezTo>
                  <a:cubicBezTo>
                    <a:pt x="48" y="170"/>
                    <a:pt x="52" y="175"/>
                    <a:pt x="58" y="175"/>
                  </a:cubicBezTo>
                  <a:cubicBezTo>
                    <a:pt x="62" y="175"/>
                    <a:pt x="62" y="175"/>
                    <a:pt x="62" y="175"/>
                  </a:cubicBezTo>
                  <a:cubicBezTo>
                    <a:pt x="62" y="201"/>
                    <a:pt x="62" y="201"/>
                    <a:pt x="62" y="201"/>
                  </a:cubicBezTo>
                  <a:cubicBezTo>
                    <a:pt x="0" y="201"/>
                    <a:pt x="0" y="201"/>
                    <a:pt x="0" y="201"/>
                  </a:cubicBezTo>
                  <a:cubicBezTo>
                    <a:pt x="0" y="175"/>
                    <a:pt x="0" y="175"/>
                    <a:pt x="0" y="175"/>
                  </a:cubicBezTo>
                  <a:cubicBezTo>
                    <a:pt x="6" y="175"/>
                    <a:pt x="6" y="175"/>
                    <a:pt x="6" y="175"/>
                  </a:cubicBezTo>
                  <a:cubicBezTo>
                    <a:pt x="12" y="175"/>
                    <a:pt x="19" y="170"/>
                    <a:pt x="19" y="163"/>
                  </a:cubicBezTo>
                  <a:cubicBezTo>
                    <a:pt x="19" y="163"/>
                    <a:pt x="19" y="44"/>
                    <a:pt x="19" y="37"/>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grpSp>
      <p:sp>
        <p:nvSpPr>
          <p:cNvPr id="16" name="Rectangle 15"/>
          <p:cNvSpPr/>
          <p:nvPr userDrawn="1"/>
        </p:nvSpPr>
        <p:spPr>
          <a:xfrm>
            <a:off x="0" y="6553200"/>
            <a:ext cx="9144000" cy="304800"/>
          </a:xfrm>
          <a:prstGeom prst="rect">
            <a:avLst/>
          </a:prstGeom>
          <a:solidFill>
            <a:schemeClr val="tx1">
              <a:lumMod val="95000"/>
              <a:lumOff val="5000"/>
            </a:schemeClr>
          </a:solidFill>
          <a:ln w="9525" cap="flat" cmpd="sng" algn="ctr">
            <a:noFill/>
            <a:prstDash val="solid"/>
          </a:ln>
          <a:effectLst/>
        </p:spPr>
        <p:txBody>
          <a:bodyPr anchor="ctr"/>
          <a:lstStyle/>
          <a:p>
            <a:pPr algn="ctr"/>
            <a:endParaRPr lang="nb-NO">
              <a:solidFill>
                <a:srgbClr val="FFFFFF"/>
              </a:solidFill>
            </a:endParaRPr>
          </a:p>
        </p:txBody>
      </p:sp>
      <p:pic>
        <p:nvPicPr>
          <p:cNvPr id="7" name="Picture 6" descr="Stronger Horz_gray-black-orange.eps"/>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2916483" y="6237474"/>
            <a:ext cx="5943600" cy="132080"/>
          </a:xfrm>
          <a:prstGeom prst="rect">
            <a:avLst/>
          </a:prstGeom>
        </p:spPr>
      </p:pic>
      <p:pic>
        <p:nvPicPr>
          <p:cNvPr id="17" name="Picture 16" descr="1024_workingsafelybug_12_HR.jpg"/>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a:xfrm>
            <a:off x="326136" y="76200"/>
            <a:ext cx="2112264" cy="15370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85058"/>
            <a:ext cx="8229600" cy="457200"/>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04800" y="1091065"/>
            <a:ext cx="8229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42863"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91EA-9753-44E6-A161-B2E99C94FC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5058"/>
            <a:ext cx="8229600" cy="500742"/>
          </a:xfrm>
        </p:spPr>
        <p:txBody>
          <a:bodyPr/>
          <a:lstStyle>
            <a:lvl1pPr>
              <a:defRPr/>
            </a:lvl1p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42863"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91EA-9753-44E6-A161-B2E99C94FC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2863"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91EA-9753-44E6-A161-B2E99C94FC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p:cNvSpPr/>
          <p:nvPr userDrawn="1"/>
        </p:nvSpPr>
        <p:spPr>
          <a:xfrm>
            <a:off x="7663531" y="6030817"/>
            <a:ext cx="12509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p:cNvGrpSpPr>
          <p:nvPr userDrawn="1"/>
        </p:nvGrpSpPr>
        <p:grpSpPr bwMode="auto">
          <a:xfrm>
            <a:off x="1633251" y="2322417"/>
            <a:ext cx="5869339" cy="1270000"/>
            <a:chOff x="0" y="1158"/>
            <a:chExt cx="5760" cy="1210"/>
          </a:xfrm>
          <a:solidFill>
            <a:schemeClr val="accent2"/>
          </a:solidFill>
        </p:grpSpPr>
        <p:sp>
          <p:nvSpPr>
            <p:cNvPr id="6" name="Freeform 5"/>
            <p:cNvSpPr>
              <a:spLocks/>
            </p:cNvSpPr>
            <p:nvPr/>
          </p:nvSpPr>
          <p:spPr bwMode="auto">
            <a:xfrm>
              <a:off x="944" y="1158"/>
              <a:ext cx="483" cy="1210"/>
            </a:xfrm>
            <a:custGeom>
              <a:avLst/>
              <a:gdLst>
                <a:gd name="T0" fmla="*/ 81 w 81"/>
                <a:gd name="T1" fmla="*/ 201 h 201"/>
                <a:gd name="T2" fmla="*/ 81 w 81"/>
                <a:gd name="T3" fmla="*/ 175 h 201"/>
                <a:gd name="T4" fmla="*/ 75 w 81"/>
                <a:gd name="T5" fmla="*/ 175 h 201"/>
                <a:gd name="T6" fmla="*/ 63 w 81"/>
                <a:gd name="T7" fmla="*/ 163 h 201"/>
                <a:gd name="T8" fmla="*/ 63 w 81"/>
                <a:gd name="T9" fmla="*/ 37 h 201"/>
                <a:gd name="T10" fmla="*/ 75 w 81"/>
                <a:gd name="T11" fmla="*/ 25 h 201"/>
                <a:gd name="T12" fmla="*/ 81 w 81"/>
                <a:gd name="T13" fmla="*/ 25 h 201"/>
                <a:gd name="T14" fmla="*/ 81 w 81"/>
                <a:gd name="T15" fmla="*/ 0 h 201"/>
                <a:gd name="T16" fmla="*/ 1 w 81"/>
                <a:gd name="T17" fmla="*/ 0 h 201"/>
                <a:gd name="T18" fmla="*/ 1 w 81"/>
                <a:gd name="T19" fmla="*/ 25 h 201"/>
                <a:gd name="T20" fmla="*/ 7 w 81"/>
                <a:gd name="T21" fmla="*/ 25 h 201"/>
                <a:gd name="T22" fmla="*/ 19 w 81"/>
                <a:gd name="T23" fmla="*/ 37 h 201"/>
                <a:gd name="T24" fmla="*/ 19 w 81"/>
                <a:gd name="T25" fmla="*/ 163 h 201"/>
                <a:gd name="T26" fmla="*/ 7 w 81"/>
                <a:gd name="T27" fmla="*/ 175 h 201"/>
                <a:gd name="T28" fmla="*/ 0 w 81"/>
                <a:gd name="T29" fmla="*/ 175 h 201"/>
                <a:gd name="T30" fmla="*/ 0 w 81"/>
                <a:gd name="T31" fmla="*/ 201 h 201"/>
                <a:gd name="T32" fmla="*/ 81 w 81"/>
                <a:gd name="T3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01">
                  <a:moveTo>
                    <a:pt x="81" y="201"/>
                  </a:moveTo>
                  <a:cubicBezTo>
                    <a:pt x="81" y="175"/>
                    <a:pt x="81" y="175"/>
                    <a:pt x="81" y="175"/>
                  </a:cubicBezTo>
                  <a:cubicBezTo>
                    <a:pt x="75" y="175"/>
                    <a:pt x="75" y="175"/>
                    <a:pt x="75" y="175"/>
                  </a:cubicBezTo>
                  <a:cubicBezTo>
                    <a:pt x="69" y="175"/>
                    <a:pt x="63" y="170"/>
                    <a:pt x="63" y="163"/>
                  </a:cubicBezTo>
                  <a:cubicBezTo>
                    <a:pt x="63" y="37"/>
                    <a:pt x="63" y="37"/>
                    <a:pt x="63" y="37"/>
                  </a:cubicBezTo>
                  <a:cubicBezTo>
                    <a:pt x="63" y="31"/>
                    <a:pt x="69" y="25"/>
                    <a:pt x="75" y="25"/>
                  </a:cubicBezTo>
                  <a:cubicBezTo>
                    <a:pt x="81" y="25"/>
                    <a:pt x="81" y="25"/>
                    <a:pt x="81" y="25"/>
                  </a:cubicBezTo>
                  <a:cubicBezTo>
                    <a:pt x="81" y="0"/>
                    <a:pt x="81" y="0"/>
                    <a:pt x="81" y="0"/>
                  </a:cubicBezTo>
                  <a:cubicBezTo>
                    <a:pt x="1" y="0"/>
                    <a:pt x="1" y="0"/>
                    <a:pt x="1" y="0"/>
                  </a:cubicBezTo>
                  <a:cubicBezTo>
                    <a:pt x="1" y="25"/>
                    <a:pt x="1" y="25"/>
                    <a:pt x="1" y="25"/>
                  </a:cubicBezTo>
                  <a:cubicBezTo>
                    <a:pt x="7" y="25"/>
                    <a:pt x="7" y="25"/>
                    <a:pt x="7" y="25"/>
                  </a:cubicBezTo>
                  <a:cubicBezTo>
                    <a:pt x="13" y="25"/>
                    <a:pt x="19" y="31"/>
                    <a:pt x="19" y="37"/>
                  </a:cubicBezTo>
                  <a:cubicBezTo>
                    <a:pt x="19" y="163"/>
                    <a:pt x="19" y="163"/>
                    <a:pt x="19" y="163"/>
                  </a:cubicBezTo>
                  <a:cubicBezTo>
                    <a:pt x="19" y="170"/>
                    <a:pt x="13" y="175"/>
                    <a:pt x="7" y="175"/>
                  </a:cubicBezTo>
                  <a:cubicBezTo>
                    <a:pt x="0" y="175"/>
                    <a:pt x="0" y="175"/>
                    <a:pt x="0" y="175"/>
                  </a:cubicBezTo>
                  <a:cubicBezTo>
                    <a:pt x="0" y="201"/>
                    <a:pt x="0" y="201"/>
                    <a:pt x="0" y="201"/>
                  </a:cubicBezTo>
                  <a:cubicBezTo>
                    <a:pt x="81" y="201"/>
                    <a:pt x="81" y="201"/>
                    <a:pt x="81"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7" name="Freeform 6"/>
            <p:cNvSpPr>
              <a:spLocks/>
            </p:cNvSpPr>
            <p:nvPr/>
          </p:nvSpPr>
          <p:spPr bwMode="auto">
            <a:xfrm>
              <a:off x="4805" y="1158"/>
              <a:ext cx="955" cy="1210"/>
            </a:xfrm>
            <a:custGeom>
              <a:avLst/>
              <a:gdLst>
                <a:gd name="T0" fmla="*/ 64 w 159"/>
                <a:gd name="T1" fmla="*/ 0 h 201"/>
                <a:gd name="T2" fmla="*/ 0 w 159"/>
                <a:gd name="T3" fmla="*/ 0 h 201"/>
                <a:gd name="T4" fmla="*/ 0 w 159"/>
                <a:gd name="T5" fmla="*/ 25 h 201"/>
                <a:gd name="T6" fmla="*/ 6 w 159"/>
                <a:gd name="T7" fmla="*/ 25 h 201"/>
                <a:gd name="T8" fmla="*/ 18 w 159"/>
                <a:gd name="T9" fmla="*/ 38 h 201"/>
                <a:gd name="T10" fmla="*/ 18 w 159"/>
                <a:gd name="T11" fmla="*/ 163 h 201"/>
                <a:gd name="T12" fmla="*/ 6 w 159"/>
                <a:gd name="T13" fmla="*/ 175 h 201"/>
                <a:gd name="T14" fmla="*/ 0 w 159"/>
                <a:gd name="T15" fmla="*/ 175 h 201"/>
                <a:gd name="T16" fmla="*/ 0 w 159"/>
                <a:gd name="T17" fmla="*/ 201 h 201"/>
                <a:gd name="T18" fmla="*/ 66 w 159"/>
                <a:gd name="T19" fmla="*/ 201 h 201"/>
                <a:gd name="T20" fmla="*/ 66 w 159"/>
                <a:gd name="T21" fmla="*/ 175 h 201"/>
                <a:gd name="T22" fmla="*/ 60 w 159"/>
                <a:gd name="T23" fmla="*/ 175 h 201"/>
                <a:gd name="T24" fmla="*/ 48 w 159"/>
                <a:gd name="T25" fmla="*/ 163 h 201"/>
                <a:gd name="T26" fmla="*/ 48 w 159"/>
                <a:gd name="T27" fmla="*/ 73 h 201"/>
                <a:gd name="T28" fmla="*/ 98 w 159"/>
                <a:gd name="T29" fmla="*/ 201 h 201"/>
                <a:gd name="T30" fmla="*/ 140 w 159"/>
                <a:gd name="T31" fmla="*/ 201 h 201"/>
                <a:gd name="T32" fmla="*/ 140 w 159"/>
                <a:gd name="T33" fmla="*/ 37 h 201"/>
                <a:gd name="T34" fmla="*/ 154 w 159"/>
                <a:gd name="T35" fmla="*/ 25 h 201"/>
                <a:gd name="T36" fmla="*/ 159 w 159"/>
                <a:gd name="T37" fmla="*/ 25 h 201"/>
                <a:gd name="T38" fmla="*/ 159 w 159"/>
                <a:gd name="T39" fmla="*/ 0 h 201"/>
                <a:gd name="T40" fmla="*/ 92 w 159"/>
                <a:gd name="T41" fmla="*/ 0 h 201"/>
                <a:gd name="T42" fmla="*/ 92 w 159"/>
                <a:gd name="T43" fmla="*/ 25 h 201"/>
                <a:gd name="T44" fmla="*/ 99 w 159"/>
                <a:gd name="T45" fmla="*/ 25 h 201"/>
                <a:gd name="T46" fmla="*/ 111 w 159"/>
                <a:gd name="T47" fmla="*/ 37 h 201"/>
                <a:gd name="T48" fmla="*/ 111 w 159"/>
                <a:gd name="T49" fmla="*/ 118 h 201"/>
                <a:gd name="T50" fmla="*/ 64 w 159"/>
                <a:gd name="T5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01">
                  <a:moveTo>
                    <a:pt x="64" y="0"/>
                  </a:moveTo>
                  <a:cubicBezTo>
                    <a:pt x="0" y="0"/>
                    <a:pt x="0" y="0"/>
                    <a:pt x="0" y="0"/>
                  </a:cubicBezTo>
                  <a:cubicBezTo>
                    <a:pt x="0" y="25"/>
                    <a:pt x="0" y="25"/>
                    <a:pt x="0" y="25"/>
                  </a:cubicBezTo>
                  <a:cubicBezTo>
                    <a:pt x="6" y="25"/>
                    <a:pt x="6" y="25"/>
                    <a:pt x="6" y="25"/>
                  </a:cubicBezTo>
                  <a:cubicBezTo>
                    <a:pt x="12" y="25"/>
                    <a:pt x="18" y="32"/>
                    <a:pt x="18" y="38"/>
                  </a:cubicBezTo>
                  <a:cubicBezTo>
                    <a:pt x="18" y="163"/>
                    <a:pt x="18" y="163"/>
                    <a:pt x="18" y="163"/>
                  </a:cubicBezTo>
                  <a:cubicBezTo>
                    <a:pt x="18" y="170"/>
                    <a:pt x="12" y="175"/>
                    <a:pt x="6" y="175"/>
                  </a:cubicBezTo>
                  <a:cubicBezTo>
                    <a:pt x="0" y="175"/>
                    <a:pt x="0" y="175"/>
                    <a:pt x="0" y="175"/>
                  </a:cubicBezTo>
                  <a:cubicBezTo>
                    <a:pt x="0" y="201"/>
                    <a:pt x="0" y="201"/>
                    <a:pt x="0" y="201"/>
                  </a:cubicBezTo>
                  <a:cubicBezTo>
                    <a:pt x="66" y="201"/>
                    <a:pt x="66" y="201"/>
                    <a:pt x="66" y="201"/>
                  </a:cubicBezTo>
                  <a:cubicBezTo>
                    <a:pt x="66" y="175"/>
                    <a:pt x="66" y="175"/>
                    <a:pt x="66" y="175"/>
                  </a:cubicBezTo>
                  <a:cubicBezTo>
                    <a:pt x="60" y="175"/>
                    <a:pt x="60" y="175"/>
                    <a:pt x="60" y="175"/>
                  </a:cubicBezTo>
                  <a:cubicBezTo>
                    <a:pt x="55" y="175"/>
                    <a:pt x="48" y="170"/>
                    <a:pt x="48" y="163"/>
                  </a:cubicBezTo>
                  <a:cubicBezTo>
                    <a:pt x="48" y="73"/>
                    <a:pt x="48" y="73"/>
                    <a:pt x="48" y="73"/>
                  </a:cubicBezTo>
                  <a:cubicBezTo>
                    <a:pt x="98" y="201"/>
                    <a:pt x="98" y="201"/>
                    <a:pt x="98" y="201"/>
                  </a:cubicBezTo>
                  <a:cubicBezTo>
                    <a:pt x="140" y="201"/>
                    <a:pt x="140" y="201"/>
                    <a:pt x="140" y="201"/>
                  </a:cubicBezTo>
                  <a:cubicBezTo>
                    <a:pt x="140" y="37"/>
                    <a:pt x="140" y="37"/>
                    <a:pt x="140" y="37"/>
                  </a:cubicBezTo>
                  <a:cubicBezTo>
                    <a:pt x="140" y="30"/>
                    <a:pt x="147" y="25"/>
                    <a:pt x="154" y="25"/>
                  </a:cubicBezTo>
                  <a:cubicBezTo>
                    <a:pt x="159" y="25"/>
                    <a:pt x="159" y="25"/>
                    <a:pt x="159" y="25"/>
                  </a:cubicBezTo>
                  <a:cubicBezTo>
                    <a:pt x="159" y="0"/>
                    <a:pt x="159" y="0"/>
                    <a:pt x="159" y="0"/>
                  </a:cubicBezTo>
                  <a:cubicBezTo>
                    <a:pt x="92" y="0"/>
                    <a:pt x="92" y="0"/>
                    <a:pt x="92" y="0"/>
                  </a:cubicBezTo>
                  <a:cubicBezTo>
                    <a:pt x="92" y="25"/>
                    <a:pt x="92" y="25"/>
                    <a:pt x="92" y="25"/>
                  </a:cubicBezTo>
                  <a:cubicBezTo>
                    <a:pt x="99" y="25"/>
                    <a:pt x="99" y="25"/>
                    <a:pt x="99" y="25"/>
                  </a:cubicBezTo>
                  <a:cubicBezTo>
                    <a:pt x="104" y="25"/>
                    <a:pt x="111" y="30"/>
                    <a:pt x="111" y="37"/>
                  </a:cubicBezTo>
                  <a:cubicBezTo>
                    <a:pt x="111" y="118"/>
                    <a:pt x="111" y="118"/>
                    <a:pt x="111" y="118"/>
                  </a:cubicBezTo>
                  <a:cubicBezTo>
                    <a:pt x="64" y="0"/>
                    <a:pt x="64" y="0"/>
                    <a:pt x="64" y="0"/>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8" name="Freeform 7"/>
            <p:cNvSpPr>
              <a:spLocks/>
            </p:cNvSpPr>
            <p:nvPr/>
          </p:nvSpPr>
          <p:spPr bwMode="auto">
            <a:xfrm>
              <a:off x="2861" y="1158"/>
              <a:ext cx="994" cy="1210"/>
            </a:xfrm>
            <a:custGeom>
              <a:avLst/>
              <a:gdLst>
                <a:gd name="T0" fmla="*/ 164 w 166"/>
                <a:gd name="T1" fmla="*/ 175 h 201"/>
                <a:gd name="T2" fmla="*/ 151 w 166"/>
                <a:gd name="T3" fmla="*/ 165 h 201"/>
                <a:gd name="T4" fmla="*/ 100 w 166"/>
                <a:gd name="T5" fmla="*/ 93 h 201"/>
                <a:gd name="T6" fmla="*/ 144 w 166"/>
                <a:gd name="T7" fmla="*/ 29 h 201"/>
                <a:gd name="T8" fmla="*/ 153 w 166"/>
                <a:gd name="T9" fmla="*/ 25 h 201"/>
                <a:gd name="T10" fmla="*/ 160 w 166"/>
                <a:gd name="T11" fmla="*/ 25 h 201"/>
                <a:gd name="T12" fmla="*/ 160 w 166"/>
                <a:gd name="T13" fmla="*/ 0 h 201"/>
                <a:gd name="T14" fmla="*/ 92 w 166"/>
                <a:gd name="T15" fmla="*/ 0 h 201"/>
                <a:gd name="T16" fmla="*/ 92 w 166"/>
                <a:gd name="T17" fmla="*/ 25 h 201"/>
                <a:gd name="T18" fmla="*/ 96 w 166"/>
                <a:gd name="T19" fmla="*/ 25 h 201"/>
                <a:gd name="T20" fmla="*/ 101 w 166"/>
                <a:gd name="T21" fmla="*/ 27 h 201"/>
                <a:gd name="T22" fmla="*/ 98 w 166"/>
                <a:gd name="T23" fmla="*/ 36 h 201"/>
                <a:gd name="T24" fmla="*/ 64 w 166"/>
                <a:gd name="T25" fmla="*/ 86 h 201"/>
                <a:gd name="T26" fmla="*/ 64 w 166"/>
                <a:gd name="T27" fmla="*/ 37 h 201"/>
                <a:gd name="T28" fmla="*/ 76 w 166"/>
                <a:gd name="T29" fmla="*/ 25 h 201"/>
                <a:gd name="T30" fmla="*/ 83 w 166"/>
                <a:gd name="T31" fmla="*/ 25 h 201"/>
                <a:gd name="T32" fmla="*/ 83 w 166"/>
                <a:gd name="T33" fmla="*/ 0 h 201"/>
                <a:gd name="T34" fmla="*/ 1 w 166"/>
                <a:gd name="T35" fmla="*/ 0 h 201"/>
                <a:gd name="T36" fmla="*/ 1 w 166"/>
                <a:gd name="T37" fmla="*/ 25 h 201"/>
                <a:gd name="T38" fmla="*/ 7 w 166"/>
                <a:gd name="T39" fmla="*/ 25 h 201"/>
                <a:gd name="T40" fmla="*/ 19 w 166"/>
                <a:gd name="T41" fmla="*/ 37 h 201"/>
                <a:gd name="T42" fmla="*/ 19 w 166"/>
                <a:gd name="T43" fmla="*/ 163 h 201"/>
                <a:gd name="T44" fmla="*/ 7 w 166"/>
                <a:gd name="T45" fmla="*/ 175 h 201"/>
                <a:gd name="T46" fmla="*/ 0 w 166"/>
                <a:gd name="T47" fmla="*/ 175 h 201"/>
                <a:gd name="T48" fmla="*/ 0 w 166"/>
                <a:gd name="T49" fmla="*/ 201 h 201"/>
                <a:gd name="T50" fmla="*/ 83 w 166"/>
                <a:gd name="T51" fmla="*/ 201 h 201"/>
                <a:gd name="T52" fmla="*/ 83 w 166"/>
                <a:gd name="T53" fmla="*/ 175 h 201"/>
                <a:gd name="T54" fmla="*/ 77 w 166"/>
                <a:gd name="T55" fmla="*/ 175 h 201"/>
                <a:gd name="T56" fmla="*/ 64 w 166"/>
                <a:gd name="T57" fmla="*/ 163 h 201"/>
                <a:gd name="T58" fmla="*/ 64 w 166"/>
                <a:gd name="T59" fmla="*/ 108 h 201"/>
                <a:gd name="T60" fmla="*/ 104 w 166"/>
                <a:gd name="T61" fmla="*/ 166 h 201"/>
                <a:gd name="T62" fmla="*/ 98 w 166"/>
                <a:gd name="T63" fmla="*/ 175 h 201"/>
                <a:gd name="T64" fmla="*/ 94 w 166"/>
                <a:gd name="T65" fmla="*/ 175 h 201"/>
                <a:gd name="T66" fmla="*/ 93 w 166"/>
                <a:gd name="T67" fmla="*/ 201 h 201"/>
                <a:gd name="T68" fmla="*/ 166 w 166"/>
                <a:gd name="T69" fmla="*/ 201 h 201"/>
                <a:gd name="T70" fmla="*/ 166 w 166"/>
                <a:gd name="T71" fmla="*/ 175 h 201"/>
                <a:gd name="T72" fmla="*/ 164 w 166"/>
                <a:gd name="T73" fmla="*/ 17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01">
                  <a:moveTo>
                    <a:pt x="164" y="175"/>
                  </a:moveTo>
                  <a:cubicBezTo>
                    <a:pt x="158" y="175"/>
                    <a:pt x="157" y="173"/>
                    <a:pt x="151" y="165"/>
                  </a:cubicBezTo>
                  <a:cubicBezTo>
                    <a:pt x="151" y="165"/>
                    <a:pt x="107" y="104"/>
                    <a:pt x="100" y="93"/>
                  </a:cubicBezTo>
                  <a:cubicBezTo>
                    <a:pt x="105" y="86"/>
                    <a:pt x="144" y="29"/>
                    <a:pt x="144" y="29"/>
                  </a:cubicBezTo>
                  <a:cubicBezTo>
                    <a:pt x="147" y="26"/>
                    <a:pt x="148" y="25"/>
                    <a:pt x="153" y="25"/>
                  </a:cubicBezTo>
                  <a:cubicBezTo>
                    <a:pt x="160" y="25"/>
                    <a:pt x="160" y="25"/>
                    <a:pt x="160" y="25"/>
                  </a:cubicBezTo>
                  <a:cubicBezTo>
                    <a:pt x="160" y="0"/>
                    <a:pt x="160" y="0"/>
                    <a:pt x="160" y="0"/>
                  </a:cubicBezTo>
                  <a:cubicBezTo>
                    <a:pt x="92" y="0"/>
                    <a:pt x="92" y="0"/>
                    <a:pt x="92" y="0"/>
                  </a:cubicBezTo>
                  <a:cubicBezTo>
                    <a:pt x="92" y="25"/>
                    <a:pt x="92" y="25"/>
                    <a:pt x="92" y="25"/>
                  </a:cubicBezTo>
                  <a:cubicBezTo>
                    <a:pt x="96" y="25"/>
                    <a:pt x="96" y="25"/>
                    <a:pt x="96" y="25"/>
                  </a:cubicBezTo>
                  <a:cubicBezTo>
                    <a:pt x="99" y="25"/>
                    <a:pt x="100" y="26"/>
                    <a:pt x="101" y="27"/>
                  </a:cubicBezTo>
                  <a:cubicBezTo>
                    <a:pt x="103" y="30"/>
                    <a:pt x="99" y="35"/>
                    <a:pt x="98" y="36"/>
                  </a:cubicBezTo>
                  <a:cubicBezTo>
                    <a:pt x="64" y="86"/>
                    <a:pt x="64" y="86"/>
                    <a:pt x="64" y="86"/>
                  </a:cubicBezTo>
                  <a:cubicBezTo>
                    <a:pt x="64" y="37"/>
                    <a:pt x="64" y="37"/>
                    <a:pt x="64" y="37"/>
                  </a:cubicBezTo>
                  <a:cubicBezTo>
                    <a:pt x="64" y="30"/>
                    <a:pt x="71" y="25"/>
                    <a:pt x="76" y="25"/>
                  </a:cubicBezTo>
                  <a:cubicBezTo>
                    <a:pt x="83" y="25"/>
                    <a:pt x="83" y="25"/>
                    <a:pt x="83" y="25"/>
                  </a:cubicBezTo>
                  <a:cubicBezTo>
                    <a:pt x="83" y="0"/>
                    <a:pt x="83" y="0"/>
                    <a:pt x="83" y="0"/>
                  </a:cubicBezTo>
                  <a:cubicBezTo>
                    <a:pt x="1" y="0"/>
                    <a:pt x="1" y="0"/>
                    <a:pt x="1" y="0"/>
                  </a:cubicBezTo>
                  <a:cubicBezTo>
                    <a:pt x="1" y="25"/>
                    <a:pt x="1" y="25"/>
                    <a:pt x="1" y="25"/>
                  </a:cubicBezTo>
                  <a:cubicBezTo>
                    <a:pt x="7" y="25"/>
                    <a:pt x="7" y="25"/>
                    <a:pt x="7" y="25"/>
                  </a:cubicBezTo>
                  <a:cubicBezTo>
                    <a:pt x="13" y="25"/>
                    <a:pt x="19" y="30"/>
                    <a:pt x="19" y="37"/>
                  </a:cubicBezTo>
                  <a:cubicBezTo>
                    <a:pt x="19" y="163"/>
                    <a:pt x="19" y="163"/>
                    <a:pt x="19" y="163"/>
                  </a:cubicBezTo>
                  <a:cubicBezTo>
                    <a:pt x="19" y="169"/>
                    <a:pt x="12" y="175"/>
                    <a:pt x="7" y="175"/>
                  </a:cubicBezTo>
                  <a:cubicBezTo>
                    <a:pt x="0" y="175"/>
                    <a:pt x="0" y="175"/>
                    <a:pt x="0" y="175"/>
                  </a:cubicBezTo>
                  <a:cubicBezTo>
                    <a:pt x="0" y="201"/>
                    <a:pt x="0" y="201"/>
                    <a:pt x="0" y="201"/>
                  </a:cubicBezTo>
                  <a:cubicBezTo>
                    <a:pt x="83" y="201"/>
                    <a:pt x="83" y="201"/>
                    <a:pt x="83" y="201"/>
                  </a:cubicBezTo>
                  <a:cubicBezTo>
                    <a:pt x="83" y="175"/>
                    <a:pt x="83" y="175"/>
                    <a:pt x="83" y="175"/>
                  </a:cubicBezTo>
                  <a:cubicBezTo>
                    <a:pt x="77" y="175"/>
                    <a:pt x="77" y="175"/>
                    <a:pt x="77" y="175"/>
                  </a:cubicBezTo>
                  <a:cubicBezTo>
                    <a:pt x="71" y="175"/>
                    <a:pt x="64" y="170"/>
                    <a:pt x="64" y="163"/>
                  </a:cubicBezTo>
                  <a:cubicBezTo>
                    <a:pt x="64" y="108"/>
                    <a:pt x="64" y="108"/>
                    <a:pt x="64" y="108"/>
                  </a:cubicBezTo>
                  <a:cubicBezTo>
                    <a:pt x="67" y="111"/>
                    <a:pt x="104" y="166"/>
                    <a:pt x="104" y="166"/>
                  </a:cubicBezTo>
                  <a:cubicBezTo>
                    <a:pt x="108" y="175"/>
                    <a:pt x="101" y="175"/>
                    <a:pt x="98" y="175"/>
                  </a:cubicBezTo>
                  <a:cubicBezTo>
                    <a:pt x="94" y="175"/>
                    <a:pt x="94" y="175"/>
                    <a:pt x="94" y="175"/>
                  </a:cubicBezTo>
                  <a:cubicBezTo>
                    <a:pt x="93" y="201"/>
                    <a:pt x="93" y="201"/>
                    <a:pt x="93" y="201"/>
                  </a:cubicBezTo>
                  <a:cubicBezTo>
                    <a:pt x="166" y="201"/>
                    <a:pt x="166" y="201"/>
                    <a:pt x="166" y="201"/>
                  </a:cubicBezTo>
                  <a:cubicBezTo>
                    <a:pt x="166" y="175"/>
                    <a:pt x="166" y="175"/>
                    <a:pt x="166" y="175"/>
                  </a:cubicBezTo>
                  <a:cubicBezTo>
                    <a:pt x="164" y="175"/>
                    <a:pt x="164" y="175"/>
                    <a:pt x="164" y="175"/>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9" name="Freeform 8"/>
            <p:cNvSpPr>
              <a:spLocks/>
            </p:cNvSpPr>
            <p:nvPr/>
          </p:nvSpPr>
          <p:spPr bwMode="auto">
            <a:xfrm>
              <a:off x="3916" y="1158"/>
              <a:ext cx="805" cy="1210"/>
            </a:xfrm>
            <a:custGeom>
              <a:avLst/>
              <a:gdLst>
                <a:gd name="T0" fmla="*/ 0 w 134"/>
                <a:gd name="T1" fmla="*/ 201 h 201"/>
                <a:gd name="T2" fmla="*/ 134 w 134"/>
                <a:gd name="T3" fmla="*/ 201 h 201"/>
                <a:gd name="T4" fmla="*/ 134 w 134"/>
                <a:gd name="T5" fmla="*/ 150 h 201"/>
                <a:gd name="T6" fmla="*/ 112 w 134"/>
                <a:gd name="T7" fmla="*/ 150 h 201"/>
                <a:gd name="T8" fmla="*/ 112 w 134"/>
                <a:gd name="T9" fmla="*/ 163 h 201"/>
                <a:gd name="T10" fmla="*/ 100 w 134"/>
                <a:gd name="T11" fmla="*/ 175 h 201"/>
                <a:gd name="T12" fmla="*/ 63 w 134"/>
                <a:gd name="T13" fmla="*/ 175 h 201"/>
                <a:gd name="T14" fmla="*/ 63 w 134"/>
                <a:gd name="T15" fmla="*/ 108 h 201"/>
                <a:gd name="T16" fmla="*/ 78 w 134"/>
                <a:gd name="T17" fmla="*/ 108 h 201"/>
                <a:gd name="T18" fmla="*/ 90 w 134"/>
                <a:gd name="T19" fmla="*/ 120 h 201"/>
                <a:gd name="T20" fmla="*/ 90 w 134"/>
                <a:gd name="T21" fmla="*/ 128 h 201"/>
                <a:gd name="T22" fmla="*/ 112 w 134"/>
                <a:gd name="T23" fmla="*/ 128 h 201"/>
                <a:gd name="T24" fmla="*/ 112 w 134"/>
                <a:gd name="T25" fmla="*/ 65 h 201"/>
                <a:gd name="T26" fmla="*/ 90 w 134"/>
                <a:gd name="T27" fmla="*/ 65 h 201"/>
                <a:gd name="T28" fmla="*/ 90 w 134"/>
                <a:gd name="T29" fmla="*/ 73 h 201"/>
                <a:gd name="T30" fmla="*/ 78 w 134"/>
                <a:gd name="T31" fmla="*/ 85 h 201"/>
                <a:gd name="T32" fmla="*/ 63 w 134"/>
                <a:gd name="T33" fmla="*/ 85 h 201"/>
                <a:gd name="T34" fmla="*/ 63 w 134"/>
                <a:gd name="T35" fmla="*/ 25 h 201"/>
                <a:gd name="T36" fmla="*/ 97 w 134"/>
                <a:gd name="T37" fmla="*/ 25 h 201"/>
                <a:gd name="T38" fmla="*/ 110 w 134"/>
                <a:gd name="T39" fmla="*/ 37 h 201"/>
                <a:gd name="T40" fmla="*/ 110 w 134"/>
                <a:gd name="T41" fmla="*/ 50 h 201"/>
                <a:gd name="T42" fmla="*/ 132 w 134"/>
                <a:gd name="T43" fmla="*/ 50 h 201"/>
                <a:gd name="T44" fmla="*/ 132 w 134"/>
                <a:gd name="T45" fmla="*/ 0 h 201"/>
                <a:gd name="T46" fmla="*/ 0 w 134"/>
                <a:gd name="T47" fmla="*/ 0 h 201"/>
                <a:gd name="T48" fmla="*/ 0 w 134"/>
                <a:gd name="T49" fmla="*/ 25 h 201"/>
                <a:gd name="T50" fmla="*/ 7 w 134"/>
                <a:gd name="T51" fmla="*/ 25 h 201"/>
                <a:gd name="T52" fmla="*/ 19 w 134"/>
                <a:gd name="T53" fmla="*/ 37 h 201"/>
                <a:gd name="T54" fmla="*/ 19 w 134"/>
                <a:gd name="T55" fmla="*/ 163 h 201"/>
                <a:gd name="T56" fmla="*/ 6 w 134"/>
                <a:gd name="T57" fmla="*/ 175 h 201"/>
                <a:gd name="T58" fmla="*/ 0 w 134"/>
                <a:gd name="T59" fmla="*/ 175 h 201"/>
                <a:gd name="T60" fmla="*/ 0 w 134"/>
                <a:gd name="T6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201">
                  <a:moveTo>
                    <a:pt x="0" y="201"/>
                  </a:moveTo>
                  <a:cubicBezTo>
                    <a:pt x="134" y="201"/>
                    <a:pt x="134" y="201"/>
                    <a:pt x="134" y="201"/>
                  </a:cubicBezTo>
                  <a:cubicBezTo>
                    <a:pt x="134" y="150"/>
                    <a:pt x="134" y="150"/>
                    <a:pt x="134" y="150"/>
                  </a:cubicBezTo>
                  <a:cubicBezTo>
                    <a:pt x="112" y="150"/>
                    <a:pt x="112" y="150"/>
                    <a:pt x="112" y="150"/>
                  </a:cubicBezTo>
                  <a:cubicBezTo>
                    <a:pt x="112" y="163"/>
                    <a:pt x="112" y="163"/>
                    <a:pt x="112" y="163"/>
                  </a:cubicBezTo>
                  <a:cubicBezTo>
                    <a:pt x="112" y="170"/>
                    <a:pt x="105" y="175"/>
                    <a:pt x="100" y="175"/>
                  </a:cubicBezTo>
                  <a:cubicBezTo>
                    <a:pt x="63" y="175"/>
                    <a:pt x="63" y="175"/>
                    <a:pt x="63" y="175"/>
                  </a:cubicBezTo>
                  <a:cubicBezTo>
                    <a:pt x="63" y="108"/>
                    <a:pt x="63" y="108"/>
                    <a:pt x="63" y="108"/>
                  </a:cubicBezTo>
                  <a:cubicBezTo>
                    <a:pt x="78" y="108"/>
                    <a:pt x="78" y="108"/>
                    <a:pt x="78" y="108"/>
                  </a:cubicBezTo>
                  <a:cubicBezTo>
                    <a:pt x="84" y="108"/>
                    <a:pt x="90" y="115"/>
                    <a:pt x="90" y="120"/>
                  </a:cubicBezTo>
                  <a:cubicBezTo>
                    <a:pt x="90" y="128"/>
                    <a:pt x="90" y="128"/>
                    <a:pt x="90" y="128"/>
                  </a:cubicBezTo>
                  <a:cubicBezTo>
                    <a:pt x="112" y="128"/>
                    <a:pt x="112" y="128"/>
                    <a:pt x="112" y="128"/>
                  </a:cubicBezTo>
                  <a:cubicBezTo>
                    <a:pt x="112" y="65"/>
                    <a:pt x="112" y="65"/>
                    <a:pt x="112" y="65"/>
                  </a:cubicBezTo>
                  <a:cubicBezTo>
                    <a:pt x="90" y="65"/>
                    <a:pt x="90" y="65"/>
                    <a:pt x="90" y="65"/>
                  </a:cubicBezTo>
                  <a:cubicBezTo>
                    <a:pt x="90" y="73"/>
                    <a:pt x="90" y="73"/>
                    <a:pt x="90" y="73"/>
                  </a:cubicBezTo>
                  <a:cubicBezTo>
                    <a:pt x="90" y="80"/>
                    <a:pt x="85" y="85"/>
                    <a:pt x="78" y="85"/>
                  </a:cubicBezTo>
                  <a:cubicBezTo>
                    <a:pt x="63" y="85"/>
                    <a:pt x="63" y="85"/>
                    <a:pt x="63" y="85"/>
                  </a:cubicBezTo>
                  <a:cubicBezTo>
                    <a:pt x="63" y="25"/>
                    <a:pt x="63" y="25"/>
                    <a:pt x="63" y="25"/>
                  </a:cubicBezTo>
                  <a:cubicBezTo>
                    <a:pt x="97" y="25"/>
                    <a:pt x="97" y="25"/>
                    <a:pt x="97" y="25"/>
                  </a:cubicBezTo>
                  <a:cubicBezTo>
                    <a:pt x="103" y="25"/>
                    <a:pt x="110" y="30"/>
                    <a:pt x="110" y="37"/>
                  </a:cubicBezTo>
                  <a:cubicBezTo>
                    <a:pt x="110" y="50"/>
                    <a:pt x="110" y="50"/>
                    <a:pt x="110" y="50"/>
                  </a:cubicBezTo>
                  <a:cubicBezTo>
                    <a:pt x="132" y="50"/>
                    <a:pt x="132" y="50"/>
                    <a:pt x="132" y="50"/>
                  </a:cubicBezTo>
                  <a:cubicBezTo>
                    <a:pt x="132" y="0"/>
                    <a:pt x="132" y="0"/>
                    <a:pt x="132" y="0"/>
                  </a:cubicBezTo>
                  <a:cubicBezTo>
                    <a:pt x="0" y="0"/>
                    <a:pt x="0" y="0"/>
                    <a:pt x="0" y="0"/>
                  </a:cubicBezTo>
                  <a:cubicBezTo>
                    <a:pt x="0" y="25"/>
                    <a:pt x="0" y="25"/>
                    <a:pt x="0" y="25"/>
                  </a:cubicBezTo>
                  <a:cubicBezTo>
                    <a:pt x="7" y="25"/>
                    <a:pt x="7" y="25"/>
                    <a:pt x="7" y="25"/>
                  </a:cubicBezTo>
                  <a:cubicBezTo>
                    <a:pt x="12" y="25"/>
                    <a:pt x="19" y="30"/>
                    <a:pt x="19" y="37"/>
                  </a:cubicBezTo>
                  <a:cubicBezTo>
                    <a:pt x="19" y="163"/>
                    <a:pt x="19" y="163"/>
                    <a:pt x="19" y="163"/>
                  </a:cubicBezTo>
                  <a:cubicBezTo>
                    <a:pt x="19" y="169"/>
                    <a:pt x="12" y="175"/>
                    <a:pt x="6" y="175"/>
                  </a:cubicBezTo>
                  <a:cubicBezTo>
                    <a:pt x="0" y="175"/>
                    <a:pt x="0" y="175"/>
                    <a:pt x="0" y="175"/>
                  </a:cubicBezTo>
                  <a:cubicBezTo>
                    <a:pt x="0" y="201"/>
                    <a:pt x="0" y="201"/>
                    <a:pt x="0"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0" name="Freeform 9"/>
            <p:cNvSpPr>
              <a:spLocks/>
            </p:cNvSpPr>
            <p:nvPr/>
          </p:nvSpPr>
          <p:spPr bwMode="auto">
            <a:xfrm>
              <a:off x="0" y="1158"/>
              <a:ext cx="839" cy="1210"/>
            </a:xfrm>
            <a:custGeom>
              <a:avLst/>
              <a:gdLst>
                <a:gd name="T0" fmla="*/ 111 w 140"/>
                <a:gd name="T1" fmla="*/ 201 h 201"/>
                <a:gd name="T2" fmla="*/ 111 w 140"/>
                <a:gd name="T3" fmla="*/ 175 h 201"/>
                <a:gd name="T4" fmla="*/ 103 w 140"/>
                <a:gd name="T5" fmla="*/ 175 h 201"/>
                <a:gd name="T6" fmla="*/ 91 w 140"/>
                <a:gd name="T7" fmla="*/ 163 h 201"/>
                <a:gd name="T8" fmla="*/ 91 w 140"/>
                <a:gd name="T9" fmla="*/ 25 h 201"/>
                <a:gd name="T10" fmla="*/ 109 w 140"/>
                <a:gd name="T11" fmla="*/ 25 h 201"/>
                <a:gd name="T12" fmla="*/ 121 w 140"/>
                <a:gd name="T13" fmla="*/ 37 h 201"/>
                <a:gd name="T14" fmla="*/ 121 w 140"/>
                <a:gd name="T15" fmla="*/ 55 h 201"/>
                <a:gd name="T16" fmla="*/ 140 w 140"/>
                <a:gd name="T17" fmla="*/ 55 h 201"/>
                <a:gd name="T18" fmla="*/ 140 w 140"/>
                <a:gd name="T19" fmla="*/ 0 h 201"/>
                <a:gd name="T20" fmla="*/ 0 w 140"/>
                <a:gd name="T21" fmla="*/ 0 h 201"/>
                <a:gd name="T22" fmla="*/ 0 w 140"/>
                <a:gd name="T23" fmla="*/ 55 h 201"/>
                <a:gd name="T24" fmla="*/ 20 w 140"/>
                <a:gd name="T25" fmla="*/ 55 h 201"/>
                <a:gd name="T26" fmla="*/ 20 w 140"/>
                <a:gd name="T27" fmla="*/ 37 h 201"/>
                <a:gd name="T28" fmla="*/ 32 w 140"/>
                <a:gd name="T29" fmla="*/ 25 h 201"/>
                <a:gd name="T30" fmla="*/ 50 w 140"/>
                <a:gd name="T31" fmla="*/ 25 h 201"/>
                <a:gd name="T32" fmla="*/ 50 w 140"/>
                <a:gd name="T33" fmla="*/ 163 h 201"/>
                <a:gd name="T34" fmla="*/ 38 w 140"/>
                <a:gd name="T35" fmla="*/ 175 h 201"/>
                <a:gd name="T36" fmla="*/ 29 w 140"/>
                <a:gd name="T37" fmla="*/ 175 h 201"/>
                <a:gd name="T38" fmla="*/ 29 w 140"/>
                <a:gd name="T39" fmla="*/ 201 h 201"/>
                <a:gd name="T40" fmla="*/ 111 w 140"/>
                <a:gd name="T4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01">
                  <a:moveTo>
                    <a:pt x="111" y="201"/>
                  </a:moveTo>
                  <a:cubicBezTo>
                    <a:pt x="111" y="175"/>
                    <a:pt x="111" y="175"/>
                    <a:pt x="111" y="175"/>
                  </a:cubicBezTo>
                  <a:cubicBezTo>
                    <a:pt x="103" y="175"/>
                    <a:pt x="103" y="175"/>
                    <a:pt x="103" y="175"/>
                  </a:cubicBezTo>
                  <a:cubicBezTo>
                    <a:pt x="96" y="175"/>
                    <a:pt x="91" y="169"/>
                    <a:pt x="91" y="163"/>
                  </a:cubicBezTo>
                  <a:cubicBezTo>
                    <a:pt x="91" y="25"/>
                    <a:pt x="91" y="25"/>
                    <a:pt x="91" y="25"/>
                  </a:cubicBezTo>
                  <a:cubicBezTo>
                    <a:pt x="109" y="25"/>
                    <a:pt x="109" y="25"/>
                    <a:pt x="109" y="25"/>
                  </a:cubicBezTo>
                  <a:cubicBezTo>
                    <a:pt x="115" y="25"/>
                    <a:pt x="121" y="30"/>
                    <a:pt x="121" y="37"/>
                  </a:cubicBezTo>
                  <a:cubicBezTo>
                    <a:pt x="121" y="55"/>
                    <a:pt x="121" y="55"/>
                    <a:pt x="121" y="55"/>
                  </a:cubicBezTo>
                  <a:cubicBezTo>
                    <a:pt x="140" y="55"/>
                    <a:pt x="140" y="55"/>
                    <a:pt x="140" y="55"/>
                  </a:cubicBezTo>
                  <a:cubicBezTo>
                    <a:pt x="140" y="0"/>
                    <a:pt x="140" y="0"/>
                    <a:pt x="140" y="0"/>
                  </a:cubicBezTo>
                  <a:cubicBezTo>
                    <a:pt x="0" y="0"/>
                    <a:pt x="0" y="0"/>
                    <a:pt x="0" y="0"/>
                  </a:cubicBezTo>
                  <a:cubicBezTo>
                    <a:pt x="0" y="55"/>
                    <a:pt x="0" y="55"/>
                    <a:pt x="0" y="55"/>
                  </a:cubicBezTo>
                  <a:cubicBezTo>
                    <a:pt x="20" y="55"/>
                    <a:pt x="20" y="55"/>
                    <a:pt x="20" y="55"/>
                  </a:cubicBezTo>
                  <a:cubicBezTo>
                    <a:pt x="20" y="37"/>
                    <a:pt x="20" y="37"/>
                    <a:pt x="20" y="37"/>
                  </a:cubicBezTo>
                  <a:cubicBezTo>
                    <a:pt x="20" y="30"/>
                    <a:pt x="25" y="25"/>
                    <a:pt x="32" y="25"/>
                  </a:cubicBezTo>
                  <a:cubicBezTo>
                    <a:pt x="50" y="25"/>
                    <a:pt x="50" y="25"/>
                    <a:pt x="50" y="25"/>
                  </a:cubicBezTo>
                  <a:cubicBezTo>
                    <a:pt x="50" y="163"/>
                    <a:pt x="50" y="163"/>
                    <a:pt x="50" y="163"/>
                  </a:cubicBezTo>
                  <a:cubicBezTo>
                    <a:pt x="50" y="170"/>
                    <a:pt x="45" y="175"/>
                    <a:pt x="38" y="175"/>
                  </a:cubicBezTo>
                  <a:cubicBezTo>
                    <a:pt x="29" y="175"/>
                    <a:pt x="29" y="175"/>
                    <a:pt x="29" y="175"/>
                  </a:cubicBezTo>
                  <a:cubicBezTo>
                    <a:pt x="29" y="201"/>
                    <a:pt x="29" y="201"/>
                    <a:pt x="29" y="201"/>
                  </a:cubicBezTo>
                  <a:cubicBezTo>
                    <a:pt x="111" y="201"/>
                    <a:pt x="111" y="201"/>
                    <a:pt x="111"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1" name="Freeform 10"/>
            <p:cNvSpPr>
              <a:spLocks/>
            </p:cNvSpPr>
            <p:nvPr/>
          </p:nvSpPr>
          <p:spPr bwMode="auto">
            <a:xfrm>
              <a:off x="1544" y="1158"/>
              <a:ext cx="1200" cy="1210"/>
            </a:xfrm>
            <a:custGeom>
              <a:avLst/>
              <a:gdLst>
                <a:gd name="T0" fmla="*/ 19 w 200"/>
                <a:gd name="T1" fmla="*/ 37 h 201"/>
                <a:gd name="T2" fmla="*/ 7 w 200"/>
                <a:gd name="T3" fmla="*/ 25 h 201"/>
                <a:gd name="T4" fmla="*/ 0 w 200"/>
                <a:gd name="T5" fmla="*/ 25 h 201"/>
                <a:gd name="T6" fmla="*/ 0 w 200"/>
                <a:gd name="T7" fmla="*/ 0 h 201"/>
                <a:gd name="T8" fmla="*/ 65 w 200"/>
                <a:gd name="T9" fmla="*/ 0 h 201"/>
                <a:gd name="T10" fmla="*/ 100 w 200"/>
                <a:gd name="T11" fmla="*/ 120 h 201"/>
                <a:gd name="T12" fmla="*/ 136 w 200"/>
                <a:gd name="T13" fmla="*/ 0 h 201"/>
                <a:gd name="T14" fmla="*/ 200 w 200"/>
                <a:gd name="T15" fmla="*/ 0 h 201"/>
                <a:gd name="T16" fmla="*/ 200 w 200"/>
                <a:gd name="T17" fmla="*/ 25 h 201"/>
                <a:gd name="T18" fmla="*/ 194 w 200"/>
                <a:gd name="T19" fmla="*/ 25 h 201"/>
                <a:gd name="T20" fmla="*/ 182 w 200"/>
                <a:gd name="T21" fmla="*/ 37 h 201"/>
                <a:gd name="T22" fmla="*/ 182 w 200"/>
                <a:gd name="T23" fmla="*/ 163 h 201"/>
                <a:gd name="T24" fmla="*/ 194 w 200"/>
                <a:gd name="T25" fmla="*/ 175 h 201"/>
                <a:gd name="T26" fmla="*/ 200 w 200"/>
                <a:gd name="T27" fmla="*/ 175 h 201"/>
                <a:gd name="T28" fmla="*/ 200 w 200"/>
                <a:gd name="T29" fmla="*/ 201 h 201"/>
                <a:gd name="T30" fmla="*/ 127 w 200"/>
                <a:gd name="T31" fmla="*/ 201 h 201"/>
                <a:gd name="T32" fmla="*/ 127 w 200"/>
                <a:gd name="T33" fmla="*/ 175 h 201"/>
                <a:gd name="T34" fmla="*/ 131 w 200"/>
                <a:gd name="T35" fmla="*/ 175 h 201"/>
                <a:gd name="T36" fmla="*/ 140 w 200"/>
                <a:gd name="T37" fmla="*/ 163 h 201"/>
                <a:gd name="T38" fmla="*/ 141 w 200"/>
                <a:gd name="T39" fmla="*/ 73 h 201"/>
                <a:gd name="T40" fmla="*/ 103 w 200"/>
                <a:gd name="T41" fmla="*/ 201 h 201"/>
                <a:gd name="T42" fmla="*/ 84 w 200"/>
                <a:gd name="T43" fmla="*/ 201 h 201"/>
                <a:gd name="T44" fmla="*/ 48 w 200"/>
                <a:gd name="T45" fmla="*/ 74 h 201"/>
                <a:gd name="T46" fmla="*/ 48 w 200"/>
                <a:gd name="T47" fmla="*/ 163 h 201"/>
                <a:gd name="T48" fmla="*/ 58 w 200"/>
                <a:gd name="T49" fmla="*/ 175 h 201"/>
                <a:gd name="T50" fmla="*/ 62 w 200"/>
                <a:gd name="T51" fmla="*/ 175 h 201"/>
                <a:gd name="T52" fmla="*/ 62 w 200"/>
                <a:gd name="T53" fmla="*/ 201 h 201"/>
                <a:gd name="T54" fmla="*/ 0 w 200"/>
                <a:gd name="T55" fmla="*/ 201 h 201"/>
                <a:gd name="T56" fmla="*/ 0 w 200"/>
                <a:gd name="T57" fmla="*/ 175 h 201"/>
                <a:gd name="T58" fmla="*/ 6 w 200"/>
                <a:gd name="T59" fmla="*/ 175 h 201"/>
                <a:gd name="T60" fmla="*/ 19 w 200"/>
                <a:gd name="T61" fmla="*/ 163 h 201"/>
                <a:gd name="T62" fmla="*/ 19 w 200"/>
                <a:gd name="T63"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201">
                  <a:moveTo>
                    <a:pt x="19" y="37"/>
                  </a:moveTo>
                  <a:cubicBezTo>
                    <a:pt x="19" y="30"/>
                    <a:pt x="12" y="25"/>
                    <a:pt x="7" y="25"/>
                  </a:cubicBezTo>
                  <a:cubicBezTo>
                    <a:pt x="1" y="25"/>
                    <a:pt x="0" y="25"/>
                    <a:pt x="0" y="25"/>
                  </a:cubicBezTo>
                  <a:cubicBezTo>
                    <a:pt x="0" y="0"/>
                    <a:pt x="0" y="0"/>
                    <a:pt x="0" y="0"/>
                  </a:cubicBezTo>
                  <a:cubicBezTo>
                    <a:pt x="65" y="0"/>
                    <a:pt x="65" y="0"/>
                    <a:pt x="65" y="0"/>
                  </a:cubicBezTo>
                  <a:cubicBezTo>
                    <a:pt x="100" y="120"/>
                    <a:pt x="100" y="120"/>
                    <a:pt x="100" y="120"/>
                  </a:cubicBezTo>
                  <a:cubicBezTo>
                    <a:pt x="136" y="0"/>
                    <a:pt x="136" y="0"/>
                    <a:pt x="136" y="0"/>
                  </a:cubicBezTo>
                  <a:cubicBezTo>
                    <a:pt x="200" y="0"/>
                    <a:pt x="200" y="0"/>
                    <a:pt x="200" y="0"/>
                  </a:cubicBezTo>
                  <a:cubicBezTo>
                    <a:pt x="200" y="25"/>
                    <a:pt x="200" y="25"/>
                    <a:pt x="200" y="25"/>
                  </a:cubicBezTo>
                  <a:cubicBezTo>
                    <a:pt x="194" y="25"/>
                    <a:pt x="194" y="25"/>
                    <a:pt x="194" y="25"/>
                  </a:cubicBezTo>
                  <a:cubicBezTo>
                    <a:pt x="189" y="25"/>
                    <a:pt x="182" y="30"/>
                    <a:pt x="182" y="37"/>
                  </a:cubicBezTo>
                  <a:cubicBezTo>
                    <a:pt x="182" y="163"/>
                    <a:pt x="182" y="163"/>
                    <a:pt x="182" y="163"/>
                  </a:cubicBezTo>
                  <a:cubicBezTo>
                    <a:pt x="182" y="170"/>
                    <a:pt x="188" y="175"/>
                    <a:pt x="194" y="175"/>
                  </a:cubicBezTo>
                  <a:cubicBezTo>
                    <a:pt x="200" y="175"/>
                    <a:pt x="200" y="175"/>
                    <a:pt x="200" y="175"/>
                  </a:cubicBezTo>
                  <a:cubicBezTo>
                    <a:pt x="200" y="201"/>
                    <a:pt x="200" y="201"/>
                    <a:pt x="200" y="201"/>
                  </a:cubicBezTo>
                  <a:cubicBezTo>
                    <a:pt x="127" y="201"/>
                    <a:pt x="127" y="201"/>
                    <a:pt x="127" y="201"/>
                  </a:cubicBezTo>
                  <a:cubicBezTo>
                    <a:pt x="127" y="175"/>
                    <a:pt x="127" y="175"/>
                    <a:pt x="127" y="175"/>
                  </a:cubicBezTo>
                  <a:cubicBezTo>
                    <a:pt x="131" y="175"/>
                    <a:pt x="131" y="175"/>
                    <a:pt x="131" y="175"/>
                  </a:cubicBezTo>
                  <a:cubicBezTo>
                    <a:pt x="136" y="175"/>
                    <a:pt x="140" y="170"/>
                    <a:pt x="140" y="163"/>
                  </a:cubicBezTo>
                  <a:cubicBezTo>
                    <a:pt x="141" y="73"/>
                    <a:pt x="141" y="73"/>
                    <a:pt x="141" y="73"/>
                  </a:cubicBezTo>
                  <a:cubicBezTo>
                    <a:pt x="103" y="201"/>
                    <a:pt x="103" y="201"/>
                    <a:pt x="103" y="201"/>
                  </a:cubicBezTo>
                  <a:cubicBezTo>
                    <a:pt x="84" y="201"/>
                    <a:pt x="84" y="201"/>
                    <a:pt x="84" y="201"/>
                  </a:cubicBezTo>
                  <a:cubicBezTo>
                    <a:pt x="48" y="74"/>
                    <a:pt x="48" y="74"/>
                    <a:pt x="48" y="74"/>
                  </a:cubicBezTo>
                  <a:cubicBezTo>
                    <a:pt x="48" y="163"/>
                    <a:pt x="48" y="163"/>
                    <a:pt x="48" y="163"/>
                  </a:cubicBezTo>
                  <a:cubicBezTo>
                    <a:pt x="48" y="170"/>
                    <a:pt x="52" y="175"/>
                    <a:pt x="58" y="175"/>
                  </a:cubicBezTo>
                  <a:cubicBezTo>
                    <a:pt x="62" y="175"/>
                    <a:pt x="62" y="175"/>
                    <a:pt x="62" y="175"/>
                  </a:cubicBezTo>
                  <a:cubicBezTo>
                    <a:pt x="62" y="201"/>
                    <a:pt x="62" y="201"/>
                    <a:pt x="62" y="201"/>
                  </a:cubicBezTo>
                  <a:cubicBezTo>
                    <a:pt x="0" y="201"/>
                    <a:pt x="0" y="201"/>
                    <a:pt x="0" y="201"/>
                  </a:cubicBezTo>
                  <a:cubicBezTo>
                    <a:pt x="0" y="175"/>
                    <a:pt x="0" y="175"/>
                    <a:pt x="0" y="175"/>
                  </a:cubicBezTo>
                  <a:cubicBezTo>
                    <a:pt x="6" y="175"/>
                    <a:pt x="6" y="175"/>
                    <a:pt x="6" y="175"/>
                  </a:cubicBezTo>
                  <a:cubicBezTo>
                    <a:pt x="12" y="175"/>
                    <a:pt x="19" y="170"/>
                    <a:pt x="19" y="163"/>
                  </a:cubicBezTo>
                  <a:cubicBezTo>
                    <a:pt x="19" y="163"/>
                    <a:pt x="19" y="44"/>
                    <a:pt x="19" y="37"/>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85058"/>
            <a:ext cx="8229600" cy="457200"/>
          </a:xfrm>
        </p:spPr>
        <p:txBody>
          <a:bodyPr/>
          <a:lstStyle>
            <a:lvl1pPr>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04800" y="1091065"/>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42863"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91EA-9753-44E6-A161-B2E99C94FC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5058"/>
            <a:ext cx="8229600" cy="500742"/>
          </a:xfrm>
        </p:spPr>
        <p:txBody>
          <a:bodyPr/>
          <a:lstStyle>
            <a:lvl1pPr>
              <a:defRPr/>
            </a:lvl1p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42863"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91EA-9753-44E6-A161-B2E99C94FC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2863"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91EA-9753-44E6-A161-B2E99C94FC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53200"/>
            <a:ext cx="9144000" cy="304800"/>
          </a:xfrm>
          <a:prstGeom prst="rect">
            <a:avLst/>
          </a:prstGeom>
          <a:solidFill>
            <a:schemeClr val="tx1">
              <a:lumMod val="95000"/>
              <a:lumOff val="5000"/>
            </a:schemeClr>
          </a:solidFill>
          <a:ln w="9525" cap="flat" cmpd="sng" algn="ctr">
            <a:noFill/>
            <a:prstDash val="solid"/>
          </a:ln>
          <a:effectLst/>
        </p:spPr>
        <p:txBody>
          <a:bodyPr anchor="ctr"/>
          <a:lstStyle/>
          <a:p>
            <a:pPr algn="ctr"/>
            <a:endParaRPr lang="nb-NO">
              <a:solidFill>
                <a:srgbClr val="FFFFFF"/>
              </a:solidFill>
            </a:endParaRPr>
          </a:p>
        </p:txBody>
      </p:sp>
      <p:sp>
        <p:nvSpPr>
          <p:cNvPr id="2" name="Title Placeholder 1"/>
          <p:cNvSpPr>
            <a:spLocks noGrp="1"/>
          </p:cNvSpPr>
          <p:nvPr>
            <p:ph type="title"/>
          </p:nvPr>
        </p:nvSpPr>
        <p:spPr>
          <a:xfrm>
            <a:off x="304800" y="185058"/>
            <a:ext cx="8229600" cy="50074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10195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bwMode="auto">
          <a:xfrm>
            <a:off x="7741920" y="6204736"/>
            <a:ext cx="1097280" cy="219456"/>
            <a:chOff x="0" y="1158"/>
            <a:chExt cx="5760" cy="1210"/>
          </a:xfrm>
          <a:solidFill>
            <a:schemeClr val="accent2"/>
          </a:solidFill>
        </p:grpSpPr>
        <p:sp>
          <p:nvSpPr>
            <p:cNvPr id="9" name="Freeform 8"/>
            <p:cNvSpPr>
              <a:spLocks/>
            </p:cNvSpPr>
            <p:nvPr/>
          </p:nvSpPr>
          <p:spPr bwMode="auto">
            <a:xfrm>
              <a:off x="944" y="1158"/>
              <a:ext cx="483" cy="1210"/>
            </a:xfrm>
            <a:custGeom>
              <a:avLst/>
              <a:gdLst>
                <a:gd name="T0" fmla="*/ 81 w 81"/>
                <a:gd name="T1" fmla="*/ 201 h 201"/>
                <a:gd name="T2" fmla="*/ 81 w 81"/>
                <a:gd name="T3" fmla="*/ 175 h 201"/>
                <a:gd name="T4" fmla="*/ 75 w 81"/>
                <a:gd name="T5" fmla="*/ 175 h 201"/>
                <a:gd name="T6" fmla="*/ 63 w 81"/>
                <a:gd name="T7" fmla="*/ 163 h 201"/>
                <a:gd name="T8" fmla="*/ 63 w 81"/>
                <a:gd name="T9" fmla="*/ 37 h 201"/>
                <a:gd name="T10" fmla="*/ 75 w 81"/>
                <a:gd name="T11" fmla="*/ 25 h 201"/>
                <a:gd name="T12" fmla="*/ 81 w 81"/>
                <a:gd name="T13" fmla="*/ 25 h 201"/>
                <a:gd name="T14" fmla="*/ 81 w 81"/>
                <a:gd name="T15" fmla="*/ 0 h 201"/>
                <a:gd name="T16" fmla="*/ 1 w 81"/>
                <a:gd name="T17" fmla="*/ 0 h 201"/>
                <a:gd name="T18" fmla="*/ 1 w 81"/>
                <a:gd name="T19" fmla="*/ 25 h 201"/>
                <a:gd name="T20" fmla="*/ 7 w 81"/>
                <a:gd name="T21" fmla="*/ 25 h 201"/>
                <a:gd name="T22" fmla="*/ 19 w 81"/>
                <a:gd name="T23" fmla="*/ 37 h 201"/>
                <a:gd name="T24" fmla="*/ 19 w 81"/>
                <a:gd name="T25" fmla="*/ 163 h 201"/>
                <a:gd name="T26" fmla="*/ 7 w 81"/>
                <a:gd name="T27" fmla="*/ 175 h 201"/>
                <a:gd name="T28" fmla="*/ 0 w 81"/>
                <a:gd name="T29" fmla="*/ 175 h 201"/>
                <a:gd name="T30" fmla="*/ 0 w 81"/>
                <a:gd name="T31" fmla="*/ 201 h 201"/>
                <a:gd name="T32" fmla="*/ 81 w 81"/>
                <a:gd name="T3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01">
                  <a:moveTo>
                    <a:pt x="81" y="201"/>
                  </a:moveTo>
                  <a:cubicBezTo>
                    <a:pt x="81" y="175"/>
                    <a:pt x="81" y="175"/>
                    <a:pt x="81" y="175"/>
                  </a:cubicBezTo>
                  <a:cubicBezTo>
                    <a:pt x="75" y="175"/>
                    <a:pt x="75" y="175"/>
                    <a:pt x="75" y="175"/>
                  </a:cubicBezTo>
                  <a:cubicBezTo>
                    <a:pt x="69" y="175"/>
                    <a:pt x="63" y="170"/>
                    <a:pt x="63" y="163"/>
                  </a:cubicBezTo>
                  <a:cubicBezTo>
                    <a:pt x="63" y="37"/>
                    <a:pt x="63" y="37"/>
                    <a:pt x="63" y="37"/>
                  </a:cubicBezTo>
                  <a:cubicBezTo>
                    <a:pt x="63" y="31"/>
                    <a:pt x="69" y="25"/>
                    <a:pt x="75" y="25"/>
                  </a:cubicBezTo>
                  <a:cubicBezTo>
                    <a:pt x="81" y="25"/>
                    <a:pt x="81" y="25"/>
                    <a:pt x="81" y="25"/>
                  </a:cubicBezTo>
                  <a:cubicBezTo>
                    <a:pt x="81" y="0"/>
                    <a:pt x="81" y="0"/>
                    <a:pt x="81" y="0"/>
                  </a:cubicBezTo>
                  <a:cubicBezTo>
                    <a:pt x="1" y="0"/>
                    <a:pt x="1" y="0"/>
                    <a:pt x="1" y="0"/>
                  </a:cubicBezTo>
                  <a:cubicBezTo>
                    <a:pt x="1" y="25"/>
                    <a:pt x="1" y="25"/>
                    <a:pt x="1" y="25"/>
                  </a:cubicBezTo>
                  <a:cubicBezTo>
                    <a:pt x="7" y="25"/>
                    <a:pt x="7" y="25"/>
                    <a:pt x="7" y="25"/>
                  </a:cubicBezTo>
                  <a:cubicBezTo>
                    <a:pt x="13" y="25"/>
                    <a:pt x="19" y="31"/>
                    <a:pt x="19" y="37"/>
                  </a:cubicBezTo>
                  <a:cubicBezTo>
                    <a:pt x="19" y="163"/>
                    <a:pt x="19" y="163"/>
                    <a:pt x="19" y="163"/>
                  </a:cubicBezTo>
                  <a:cubicBezTo>
                    <a:pt x="19" y="170"/>
                    <a:pt x="13" y="175"/>
                    <a:pt x="7" y="175"/>
                  </a:cubicBezTo>
                  <a:cubicBezTo>
                    <a:pt x="0" y="175"/>
                    <a:pt x="0" y="175"/>
                    <a:pt x="0" y="175"/>
                  </a:cubicBezTo>
                  <a:cubicBezTo>
                    <a:pt x="0" y="201"/>
                    <a:pt x="0" y="201"/>
                    <a:pt x="0" y="201"/>
                  </a:cubicBezTo>
                  <a:cubicBezTo>
                    <a:pt x="81" y="201"/>
                    <a:pt x="81" y="201"/>
                    <a:pt x="81"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0" name="Freeform 9"/>
            <p:cNvSpPr>
              <a:spLocks/>
            </p:cNvSpPr>
            <p:nvPr/>
          </p:nvSpPr>
          <p:spPr bwMode="auto">
            <a:xfrm>
              <a:off x="4805" y="1158"/>
              <a:ext cx="955" cy="1210"/>
            </a:xfrm>
            <a:custGeom>
              <a:avLst/>
              <a:gdLst>
                <a:gd name="T0" fmla="*/ 64 w 159"/>
                <a:gd name="T1" fmla="*/ 0 h 201"/>
                <a:gd name="T2" fmla="*/ 0 w 159"/>
                <a:gd name="T3" fmla="*/ 0 h 201"/>
                <a:gd name="T4" fmla="*/ 0 w 159"/>
                <a:gd name="T5" fmla="*/ 25 h 201"/>
                <a:gd name="T6" fmla="*/ 6 w 159"/>
                <a:gd name="T7" fmla="*/ 25 h 201"/>
                <a:gd name="T8" fmla="*/ 18 w 159"/>
                <a:gd name="T9" fmla="*/ 38 h 201"/>
                <a:gd name="T10" fmla="*/ 18 w 159"/>
                <a:gd name="T11" fmla="*/ 163 h 201"/>
                <a:gd name="T12" fmla="*/ 6 w 159"/>
                <a:gd name="T13" fmla="*/ 175 h 201"/>
                <a:gd name="T14" fmla="*/ 0 w 159"/>
                <a:gd name="T15" fmla="*/ 175 h 201"/>
                <a:gd name="T16" fmla="*/ 0 w 159"/>
                <a:gd name="T17" fmla="*/ 201 h 201"/>
                <a:gd name="T18" fmla="*/ 66 w 159"/>
                <a:gd name="T19" fmla="*/ 201 h 201"/>
                <a:gd name="T20" fmla="*/ 66 w 159"/>
                <a:gd name="T21" fmla="*/ 175 h 201"/>
                <a:gd name="T22" fmla="*/ 60 w 159"/>
                <a:gd name="T23" fmla="*/ 175 h 201"/>
                <a:gd name="T24" fmla="*/ 48 w 159"/>
                <a:gd name="T25" fmla="*/ 163 h 201"/>
                <a:gd name="T26" fmla="*/ 48 w 159"/>
                <a:gd name="T27" fmla="*/ 73 h 201"/>
                <a:gd name="T28" fmla="*/ 98 w 159"/>
                <a:gd name="T29" fmla="*/ 201 h 201"/>
                <a:gd name="T30" fmla="*/ 140 w 159"/>
                <a:gd name="T31" fmla="*/ 201 h 201"/>
                <a:gd name="T32" fmla="*/ 140 w 159"/>
                <a:gd name="T33" fmla="*/ 37 h 201"/>
                <a:gd name="T34" fmla="*/ 154 w 159"/>
                <a:gd name="T35" fmla="*/ 25 h 201"/>
                <a:gd name="T36" fmla="*/ 159 w 159"/>
                <a:gd name="T37" fmla="*/ 25 h 201"/>
                <a:gd name="T38" fmla="*/ 159 w 159"/>
                <a:gd name="T39" fmla="*/ 0 h 201"/>
                <a:gd name="T40" fmla="*/ 92 w 159"/>
                <a:gd name="T41" fmla="*/ 0 h 201"/>
                <a:gd name="T42" fmla="*/ 92 w 159"/>
                <a:gd name="T43" fmla="*/ 25 h 201"/>
                <a:gd name="T44" fmla="*/ 99 w 159"/>
                <a:gd name="T45" fmla="*/ 25 h 201"/>
                <a:gd name="T46" fmla="*/ 111 w 159"/>
                <a:gd name="T47" fmla="*/ 37 h 201"/>
                <a:gd name="T48" fmla="*/ 111 w 159"/>
                <a:gd name="T49" fmla="*/ 118 h 201"/>
                <a:gd name="T50" fmla="*/ 64 w 159"/>
                <a:gd name="T5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01">
                  <a:moveTo>
                    <a:pt x="64" y="0"/>
                  </a:moveTo>
                  <a:cubicBezTo>
                    <a:pt x="0" y="0"/>
                    <a:pt x="0" y="0"/>
                    <a:pt x="0" y="0"/>
                  </a:cubicBezTo>
                  <a:cubicBezTo>
                    <a:pt x="0" y="25"/>
                    <a:pt x="0" y="25"/>
                    <a:pt x="0" y="25"/>
                  </a:cubicBezTo>
                  <a:cubicBezTo>
                    <a:pt x="6" y="25"/>
                    <a:pt x="6" y="25"/>
                    <a:pt x="6" y="25"/>
                  </a:cubicBezTo>
                  <a:cubicBezTo>
                    <a:pt x="12" y="25"/>
                    <a:pt x="18" y="32"/>
                    <a:pt x="18" y="38"/>
                  </a:cubicBezTo>
                  <a:cubicBezTo>
                    <a:pt x="18" y="163"/>
                    <a:pt x="18" y="163"/>
                    <a:pt x="18" y="163"/>
                  </a:cubicBezTo>
                  <a:cubicBezTo>
                    <a:pt x="18" y="170"/>
                    <a:pt x="12" y="175"/>
                    <a:pt x="6" y="175"/>
                  </a:cubicBezTo>
                  <a:cubicBezTo>
                    <a:pt x="0" y="175"/>
                    <a:pt x="0" y="175"/>
                    <a:pt x="0" y="175"/>
                  </a:cubicBezTo>
                  <a:cubicBezTo>
                    <a:pt x="0" y="201"/>
                    <a:pt x="0" y="201"/>
                    <a:pt x="0" y="201"/>
                  </a:cubicBezTo>
                  <a:cubicBezTo>
                    <a:pt x="66" y="201"/>
                    <a:pt x="66" y="201"/>
                    <a:pt x="66" y="201"/>
                  </a:cubicBezTo>
                  <a:cubicBezTo>
                    <a:pt x="66" y="175"/>
                    <a:pt x="66" y="175"/>
                    <a:pt x="66" y="175"/>
                  </a:cubicBezTo>
                  <a:cubicBezTo>
                    <a:pt x="60" y="175"/>
                    <a:pt x="60" y="175"/>
                    <a:pt x="60" y="175"/>
                  </a:cubicBezTo>
                  <a:cubicBezTo>
                    <a:pt x="55" y="175"/>
                    <a:pt x="48" y="170"/>
                    <a:pt x="48" y="163"/>
                  </a:cubicBezTo>
                  <a:cubicBezTo>
                    <a:pt x="48" y="73"/>
                    <a:pt x="48" y="73"/>
                    <a:pt x="48" y="73"/>
                  </a:cubicBezTo>
                  <a:cubicBezTo>
                    <a:pt x="98" y="201"/>
                    <a:pt x="98" y="201"/>
                    <a:pt x="98" y="201"/>
                  </a:cubicBezTo>
                  <a:cubicBezTo>
                    <a:pt x="140" y="201"/>
                    <a:pt x="140" y="201"/>
                    <a:pt x="140" y="201"/>
                  </a:cubicBezTo>
                  <a:cubicBezTo>
                    <a:pt x="140" y="37"/>
                    <a:pt x="140" y="37"/>
                    <a:pt x="140" y="37"/>
                  </a:cubicBezTo>
                  <a:cubicBezTo>
                    <a:pt x="140" y="30"/>
                    <a:pt x="147" y="25"/>
                    <a:pt x="154" y="25"/>
                  </a:cubicBezTo>
                  <a:cubicBezTo>
                    <a:pt x="159" y="25"/>
                    <a:pt x="159" y="25"/>
                    <a:pt x="159" y="25"/>
                  </a:cubicBezTo>
                  <a:cubicBezTo>
                    <a:pt x="159" y="0"/>
                    <a:pt x="159" y="0"/>
                    <a:pt x="159" y="0"/>
                  </a:cubicBezTo>
                  <a:cubicBezTo>
                    <a:pt x="92" y="0"/>
                    <a:pt x="92" y="0"/>
                    <a:pt x="92" y="0"/>
                  </a:cubicBezTo>
                  <a:cubicBezTo>
                    <a:pt x="92" y="25"/>
                    <a:pt x="92" y="25"/>
                    <a:pt x="92" y="25"/>
                  </a:cubicBezTo>
                  <a:cubicBezTo>
                    <a:pt x="99" y="25"/>
                    <a:pt x="99" y="25"/>
                    <a:pt x="99" y="25"/>
                  </a:cubicBezTo>
                  <a:cubicBezTo>
                    <a:pt x="104" y="25"/>
                    <a:pt x="111" y="30"/>
                    <a:pt x="111" y="37"/>
                  </a:cubicBezTo>
                  <a:cubicBezTo>
                    <a:pt x="111" y="118"/>
                    <a:pt x="111" y="118"/>
                    <a:pt x="111" y="118"/>
                  </a:cubicBezTo>
                  <a:cubicBezTo>
                    <a:pt x="64" y="0"/>
                    <a:pt x="64" y="0"/>
                    <a:pt x="64" y="0"/>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1" name="Freeform 10"/>
            <p:cNvSpPr>
              <a:spLocks/>
            </p:cNvSpPr>
            <p:nvPr/>
          </p:nvSpPr>
          <p:spPr bwMode="auto">
            <a:xfrm>
              <a:off x="2861" y="1158"/>
              <a:ext cx="994" cy="1210"/>
            </a:xfrm>
            <a:custGeom>
              <a:avLst/>
              <a:gdLst>
                <a:gd name="T0" fmla="*/ 164 w 166"/>
                <a:gd name="T1" fmla="*/ 175 h 201"/>
                <a:gd name="T2" fmla="*/ 151 w 166"/>
                <a:gd name="T3" fmla="*/ 165 h 201"/>
                <a:gd name="T4" fmla="*/ 100 w 166"/>
                <a:gd name="T5" fmla="*/ 93 h 201"/>
                <a:gd name="T6" fmla="*/ 144 w 166"/>
                <a:gd name="T7" fmla="*/ 29 h 201"/>
                <a:gd name="T8" fmla="*/ 153 w 166"/>
                <a:gd name="T9" fmla="*/ 25 h 201"/>
                <a:gd name="T10" fmla="*/ 160 w 166"/>
                <a:gd name="T11" fmla="*/ 25 h 201"/>
                <a:gd name="T12" fmla="*/ 160 w 166"/>
                <a:gd name="T13" fmla="*/ 0 h 201"/>
                <a:gd name="T14" fmla="*/ 92 w 166"/>
                <a:gd name="T15" fmla="*/ 0 h 201"/>
                <a:gd name="T16" fmla="*/ 92 w 166"/>
                <a:gd name="T17" fmla="*/ 25 h 201"/>
                <a:gd name="T18" fmla="*/ 96 w 166"/>
                <a:gd name="T19" fmla="*/ 25 h 201"/>
                <a:gd name="T20" fmla="*/ 101 w 166"/>
                <a:gd name="T21" fmla="*/ 27 h 201"/>
                <a:gd name="T22" fmla="*/ 98 w 166"/>
                <a:gd name="T23" fmla="*/ 36 h 201"/>
                <a:gd name="T24" fmla="*/ 64 w 166"/>
                <a:gd name="T25" fmla="*/ 86 h 201"/>
                <a:gd name="T26" fmla="*/ 64 w 166"/>
                <a:gd name="T27" fmla="*/ 37 h 201"/>
                <a:gd name="T28" fmla="*/ 76 w 166"/>
                <a:gd name="T29" fmla="*/ 25 h 201"/>
                <a:gd name="T30" fmla="*/ 83 w 166"/>
                <a:gd name="T31" fmla="*/ 25 h 201"/>
                <a:gd name="T32" fmla="*/ 83 w 166"/>
                <a:gd name="T33" fmla="*/ 0 h 201"/>
                <a:gd name="T34" fmla="*/ 1 w 166"/>
                <a:gd name="T35" fmla="*/ 0 h 201"/>
                <a:gd name="T36" fmla="*/ 1 w 166"/>
                <a:gd name="T37" fmla="*/ 25 h 201"/>
                <a:gd name="T38" fmla="*/ 7 w 166"/>
                <a:gd name="T39" fmla="*/ 25 h 201"/>
                <a:gd name="T40" fmla="*/ 19 w 166"/>
                <a:gd name="T41" fmla="*/ 37 h 201"/>
                <a:gd name="T42" fmla="*/ 19 w 166"/>
                <a:gd name="T43" fmla="*/ 163 h 201"/>
                <a:gd name="T44" fmla="*/ 7 w 166"/>
                <a:gd name="T45" fmla="*/ 175 h 201"/>
                <a:gd name="T46" fmla="*/ 0 w 166"/>
                <a:gd name="T47" fmla="*/ 175 h 201"/>
                <a:gd name="T48" fmla="*/ 0 w 166"/>
                <a:gd name="T49" fmla="*/ 201 h 201"/>
                <a:gd name="T50" fmla="*/ 83 w 166"/>
                <a:gd name="T51" fmla="*/ 201 h 201"/>
                <a:gd name="T52" fmla="*/ 83 w 166"/>
                <a:gd name="T53" fmla="*/ 175 h 201"/>
                <a:gd name="T54" fmla="*/ 77 w 166"/>
                <a:gd name="T55" fmla="*/ 175 h 201"/>
                <a:gd name="T56" fmla="*/ 64 w 166"/>
                <a:gd name="T57" fmla="*/ 163 h 201"/>
                <a:gd name="T58" fmla="*/ 64 w 166"/>
                <a:gd name="T59" fmla="*/ 108 h 201"/>
                <a:gd name="T60" fmla="*/ 104 w 166"/>
                <a:gd name="T61" fmla="*/ 166 h 201"/>
                <a:gd name="T62" fmla="*/ 98 w 166"/>
                <a:gd name="T63" fmla="*/ 175 h 201"/>
                <a:gd name="T64" fmla="*/ 94 w 166"/>
                <a:gd name="T65" fmla="*/ 175 h 201"/>
                <a:gd name="T66" fmla="*/ 93 w 166"/>
                <a:gd name="T67" fmla="*/ 201 h 201"/>
                <a:gd name="T68" fmla="*/ 166 w 166"/>
                <a:gd name="T69" fmla="*/ 201 h 201"/>
                <a:gd name="T70" fmla="*/ 166 w 166"/>
                <a:gd name="T71" fmla="*/ 175 h 201"/>
                <a:gd name="T72" fmla="*/ 164 w 166"/>
                <a:gd name="T73" fmla="*/ 17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01">
                  <a:moveTo>
                    <a:pt x="164" y="175"/>
                  </a:moveTo>
                  <a:cubicBezTo>
                    <a:pt x="158" y="175"/>
                    <a:pt x="157" y="173"/>
                    <a:pt x="151" y="165"/>
                  </a:cubicBezTo>
                  <a:cubicBezTo>
                    <a:pt x="151" y="165"/>
                    <a:pt x="107" y="104"/>
                    <a:pt x="100" y="93"/>
                  </a:cubicBezTo>
                  <a:cubicBezTo>
                    <a:pt x="105" y="86"/>
                    <a:pt x="144" y="29"/>
                    <a:pt x="144" y="29"/>
                  </a:cubicBezTo>
                  <a:cubicBezTo>
                    <a:pt x="147" y="26"/>
                    <a:pt x="148" y="25"/>
                    <a:pt x="153" y="25"/>
                  </a:cubicBezTo>
                  <a:cubicBezTo>
                    <a:pt x="160" y="25"/>
                    <a:pt x="160" y="25"/>
                    <a:pt x="160" y="25"/>
                  </a:cubicBezTo>
                  <a:cubicBezTo>
                    <a:pt x="160" y="0"/>
                    <a:pt x="160" y="0"/>
                    <a:pt x="160" y="0"/>
                  </a:cubicBezTo>
                  <a:cubicBezTo>
                    <a:pt x="92" y="0"/>
                    <a:pt x="92" y="0"/>
                    <a:pt x="92" y="0"/>
                  </a:cubicBezTo>
                  <a:cubicBezTo>
                    <a:pt x="92" y="25"/>
                    <a:pt x="92" y="25"/>
                    <a:pt x="92" y="25"/>
                  </a:cubicBezTo>
                  <a:cubicBezTo>
                    <a:pt x="96" y="25"/>
                    <a:pt x="96" y="25"/>
                    <a:pt x="96" y="25"/>
                  </a:cubicBezTo>
                  <a:cubicBezTo>
                    <a:pt x="99" y="25"/>
                    <a:pt x="100" y="26"/>
                    <a:pt x="101" y="27"/>
                  </a:cubicBezTo>
                  <a:cubicBezTo>
                    <a:pt x="103" y="30"/>
                    <a:pt x="99" y="35"/>
                    <a:pt x="98" y="36"/>
                  </a:cubicBezTo>
                  <a:cubicBezTo>
                    <a:pt x="64" y="86"/>
                    <a:pt x="64" y="86"/>
                    <a:pt x="64" y="86"/>
                  </a:cubicBezTo>
                  <a:cubicBezTo>
                    <a:pt x="64" y="37"/>
                    <a:pt x="64" y="37"/>
                    <a:pt x="64" y="37"/>
                  </a:cubicBezTo>
                  <a:cubicBezTo>
                    <a:pt x="64" y="30"/>
                    <a:pt x="71" y="25"/>
                    <a:pt x="76" y="25"/>
                  </a:cubicBezTo>
                  <a:cubicBezTo>
                    <a:pt x="83" y="25"/>
                    <a:pt x="83" y="25"/>
                    <a:pt x="83" y="25"/>
                  </a:cubicBezTo>
                  <a:cubicBezTo>
                    <a:pt x="83" y="0"/>
                    <a:pt x="83" y="0"/>
                    <a:pt x="83" y="0"/>
                  </a:cubicBezTo>
                  <a:cubicBezTo>
                    <a:pt x="1" y="0"/>
                    <a:pt x="1" y="0"/>
                    <a:pt x="1" y="0"/>
                  </a:cubicBezTo>
                  <a:cubicBezTo>
                    <a:pt x="1" y="25"/>
                    <a:pt x="1" y="25"/>
                    <a:pt x="1" y="25"/>
                  </a:cubicBezTo>
                  <a:cubicBezTo>
                    <a:pt x="7" y="25"/>
                    <a:pt x="7" y="25"/>
                    <a:pt x="7" y="25"/>
                  </a:cubicBezTo>
                  <a:cubicBezTo>
                    <a:pt x="13" y="25"/>
                    <a:pt x="19" y="30"/>
                    <a:pt x="19" y="37"/>
                  </a:cubicBezTo>
                  <a:cubicBezTo>
                    <a:pt x="19" y="163"/>
                    <a:pt x="19" y="163"/>
                    <a:pt x="19" y="163"/>
                  </a:cubicBezTo>
                  <a:cubicBezTo>
                    <a:pt x="19" y="169"/>
                    <a:pt x="12" y="175"/>
                    <a:pt x="7" y="175"/>
                  </a:cubicBezTo>
                  <a:cubicBezTo>
                    <a:pt x="0" y="175"/>
                    <a:pt x="0" y="175"/>
                    <a:pt x="0" y="175"/>
                  </a:cubicBezTo>
                  <a:cubicBezTo>
                    <a:pt x="0" y="201"/>
                    <a:pt x="0" y="201"/>
                    <a:pt x="0" y="201"/>
                  </a:cubicBezTo>
                  <a:cubicBezTo>
                    <a:pt x="83" y="201"/>
                    <a:pt x="83" y="201"/>
                    <a:pt x="83" y="201"/>
                  </a:cubicBezTo>
                  <a:cubicBezTo>
                    <a:pt x="83" y="175"/>
                    <a:pt x="83" y="175"/>
                    <a:pt x="83" y="175"/>
                  </a:cubicBezTo>
                  <a:cubicBezTo>
                    <a:pt x="77" y="175"/>
                    <a:pt x="77" y="175"/>
                    <a:pt x="77" y="175"/>
                  </a:cubicBezTo>
                  <a:cubicBezTo>
                    <a:pt x="71" y="175"/>
                    <a:pt x="64" y="170"/>
                    <a:pt x="64" y="163"/>
                  </a:cubicBezTo>
                  <a:cubicBezTo>
                    <a:pt x="64" y="108"/>
                    <a:pt x="64" y="108"/>
                    <a:pt x="64" y="108"/>
                  </a:cubicBezTo>
                  <a:cubicBezTo>
                    <a:pt x="67" y="111"/>
                    <a:pt x="104" y="166"/>
                    <a:pt x="104" y="166"/>
                  </a:cubicBezTo>
                  <a:cubicBezTo>
                    <a:pt x="108" y="175"/>
                    <a:pt x="101" y="175"/>
                    <a:pt x="98" y="175"/>
                  </a:cubicBezTo>
                  <a:cubicBezTo>
                    <a:pt x="94" y="175"/>
                    <a:pt x="94" y="175"/>
                    <a:pt x="94" y="175"/>
                  </a:cubicBezTo>
                  <a:cubicBezTo>
                    <a:pt x="93" y="201"/>
                    <a:pt x="93" y="201"/>
                    <a:pt x="93" y="201"/>
                  </a:cubicBezTo>
                  <a:cubicBezTo>
                    <a:pt x="166" y="201"/>
                    <a:pt x="166" y="201"/>
                    <a:pt x="166" y="201"/>
                  </a:cubicBezTo>
                  <a:cubicBezTo>
                    <a:pt x="166" y="175"/>
                    <a:pt x="166" y="175"/>
                    <a:pt x="166" y="175"/>
                  </a:cubicBezTo>
                  <a:cubicBezTo>
                    <a:pt x="164" y="175"/>
                    <a:pt x="164" y="175"/>
                    <a:pt x="164" y="175"/>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2" name="Freeform 11"/>
            <p:cNvSpPr>
              <a:spLocks/>
            </p:cNvSpPr>
            <p:nvPr/>
          </p:nvSpPr>
          <p:spPr bwMode="auto">
            <a:xfrm>
              <a:off x="3916" y="1158"/>
              <a:ext cx="805" cy="1210"/>
            </a:xfrm>
            <a:custGeom>
              <a:avLst/>
              <a:gdLst>
                <a:gd name="T0" fmla="*/ 0 w 134"/>
                <a:gd name="T1" fmla="*/ 201 h 201"/>
                <a:gd name="T2" fmla="*/ 134 w 134"/>
                <a:gd name="T3" fmla="*/ 201 h 201"/>
                <a:gd name="T4" fmla="*/ 134 w 134"/>
                <a:gd name="T5" fmla="*/ 150 h 201"/>
                <a:gd name="T6" fmla="*/ 112 w 134"/>
                <a:gd name="T7" fmla="*/ 150 h 201"/>
                <a:gd name="T8" fmla="*/ 112 w 134"/>
                <a:gd name="T9" fmla="*/ 163 h 201"/>
                <a:gd name="T10" fmla="*/ 100 w 134"/>
                <a:gd name="T11" fmla="*/ 175 h 201"/>
                <a:gd name="T12" fmla="*/ 63 w 134"/>
                <a:gd name="T13" fmla="*/ 175 h 201"/>
                <a:gd name="T14" fmla="*/ 63 w 134"/>
                <a:gd name="T15" fmla="*/ 108 h 201"/>
                <a:gd name="T16" fmla="*/ 78 w 134"/>
                <a:gd name="T17" fmla="*/ 108 h 201"/>
                <a:gd name="T18" fmla="*/ 90 w 134"/>
                <a:gd name="T19" fmla="*/ 120 h 201"/>
                <a:gd name="T20" fmla="*/ 90 w 134"/>
                <a:gd name="T21" fmla="*/ 128 h 201"/>
                <a:gd name="T22" fmla="*/ 112 w 134"/>
                <a:gd name="T23" fmla="*/ 128 h 201"/>
                <a:gd name="T24" fmla="*/ 112 w 134"/>
                <a:gd name="T25" fmla="*/ 65 h 201"/>
                <a:gd name="T26" fmla="*/ 90 w 134"/>
                <a:gd name="T27" fmla="*/ 65 h 201"/>
                <a:gd name="T28" fmla="*/ 90 w 134"/>
                <a:gd name="T29" fmla="*/ 73 h 201"/>
                <a:gd name="T30" fmla="*/ 78 w 134"/>
                <a:gd name="T31" fmla="*/ 85 h 201"/>
                <a:gd name="T32" fmla="*/ 63 w 134"/>
                <a:gd name="T33" fmla="*/ 85 h 201"/>
                <a:gd name="T34" fmla="*/ 63 w 134"/>
                <a:gd name="T35" fmla="*/ 25 h 201"/>
                <a:gd name="T36" fmla="*/ 97 w 134"/>
                <a:gd name="T37" fmla="*/ 25 h 201"/>
                <a:gd name="T38" fmla="*/ 110 w 134"/>
                <a:gd name="T39" fmla="*/ 37 h 201"/>
                <a:gd name="T40" fmla="*/ 110 w 134"/>
                <a:gd name="T41" fmla="*/ 50 h 201"/>
                <a:gd name="T42" fmla="*/ 132 w 134"/>
                <a:gd name="T43" fmla="*/ 50 h 201"/>
                <a:gd name="T44" fmla="*/ 132 w 134"/>
                <a:gd name="T45" fmla="*/ 0 h 201"/>
                <a:gd name="T46" fmla="*/ 0 w 134"/>
                <a:gd name="T47" fmla="*/ 0 h 201"/>
                <a:gd name="T48" fmla="*/ 0 w 134"/>
                <a:gd name="T49" fmla="*/ 25 h 201"/>
                <a:gd name="T50" fmla="*/ 7 w 134"/>
                <a:gd name="T51" fmla="*/ 25 h 201"/>
                <a:gd name="T52" fmla="*/ 19 w 134"/>
                <a:gd name="T53" fmla="*/ 37 h 201"/>
                <a:gd name="T54" fmla="*/ 19 w 134"/>
                <a:gd name="T55" fmla="*/ 163 h 201"/>
                <a:gd name="T56" fmla="*/ 6 w 134"/>
                <a:gd name="T57" fmla="*/ 175 h 201"/>
                <a:gd name="T58" fmla="*/ 0 w 134"/>
                <a:gd name="T59" fmla="*/ 175 h 201"/>
                <a:gd name="T60" fmla="*/ 0 w 134"/>
                <a:gd name="T6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201">
                  <a:moveTo>
                    <a:pt x="0" y="201"/>
                  </a:moveTo>
                  <a:cubicBezTo>
                    <a:pt x="134" y="201"/>
                    <a:pt x="134" y="201"/>
                    <a:pt x="134" y="201"/>
                  </a:cubicBezTo>
                  <a:cubicBezTo>
                    <a:pt x="134" y="150"/>
                    <a:pt x="134" y="150"/>
                    <a:pt x="134" y="150"/>
                  </a:cubicBezTo>
                  <a:cubicBezTo>
                    <a:pt x="112" y="150"/>
                    <a:pt x="112" y="150"/>
                    <a:pt x="112" y="150"/>
                  </a:cubicBezTo>
                  <a:cubicBezTo>
                    <a:pt x="112" y="163"/>
                    <a:pt x="112" y="163"/>
                    <a:pt x="112" y="163"/>
                  </a:cubicBezTo>
                  <a:cubicBezTo>
                    <a:pt x="112" y="170"/>
                    <a:pt x="105" y="175"/>
                    <a:pt x="100" y="175"/>
                  </a:cubicBezTo>
                  <a:cubicBezTo>
                    <a:pt x="63" y="175"/>
                    <a:pt x="63" y="175"/>
                    <a:pt x="63" y="175"/>
                  </a:cubicBezTo>
                  <a:cubicBezTo>
                    <a:pt x="63" y="108"/>
                    <a:pt x="63" y="108"/>
                    <a:pt x="63" y="108"/>
                  </a:cubicBezTo>
                  <a:cubicBezTo>
                    <a:pt x="78" y="108"/>
                    <a:pt x="78" y="108"/>
                    <a:pt x="78" y="108"/>
                  </a:cubicBezTo>
                  <a:cubicBezTo>
                    <a:pt x="84" y="108"/>
                    <a:pt x="90" y="115"/>
                    <a:pt x="90" y="120"/>
                  </a:cubicBezTo>
                  <a:cubicBezTo>
                    <a:pt x="90" y="128"/>
                    <a:pt x="90" y="128"/>
                    <a:pt x="90" y="128"/>
                  </a:cubicBezTo>
                  <a:cubicBezTo>
                    <a:pt x="112" y="128"/>
                    <a:pt x="112" y="128"/>
                    <a:pt x="112" y="128"/>
                  </a:cubicBezTo>
                  <a:cubicBezTo>
                    <a:pt x="112" y="65"/>
                    <a:pt x="112" y="65"/>
                    <a:pt x="112" y="65"/>
                  </a:cubicBezTo>
                  <a:cubicBezTo>
                    <a:pt x="90" y="65"/>
                    <a:pt x="90" y="65"/>
                    <a:pt x="90" y="65"/>
                  </a:cubicBezTo>
                  <a:cubicBezTo>
                    <a:pt x="90" y="73"/>
                    <a:pt x="90" y="73"/>
                    <a:pt x="90" y="73"/>
                  </a:cubicBezTo>
                  <a:cubicBezTo>
                    <a:pt x="90" y="80"/>
                    <a:pt x="85" y="85"/>
                    <a:pt x="78" y="85"/>
                  </a:cubicBezTo>
                  <a:cubicBezTo>
                    <a:pt x="63" y="85"/>
                    <a:pt x="63" y="85"/>
                    <a:pt x="63" y="85"/>
                  </a:cubicBezTo>
                  <a:cubicBezTo>
                    <a:pt x="63" y="25"/>
                    <a:pt x="63" y="25"/>
                    <a:pt x="63" y="25"/>
                  </a:cubicBezTo>
                  <a:cubicBezTo>
                    <a:pt x="97" y="25"/>
                    <a:pt x="97" y="25"/>
                    <a:pt x="97" y="25"/>
                  </a:cubicBezTo>
                  <a:cubicBezTo>
                    <a:pt x="103" y="25"/>
                    <a:pt x="110" y="30"/>
                    <a:pt x="110" y="37"/>
                  </a:cubicBezTo>
                  <a:cubicBezTo>
                    <a:pt x="110" y="50"/>
                    <a:pt x="110" y="50"/>
                    <a:pt x="110" y="50"/>
                  </a:cubicBezTo>
                  <a:cubicBezTo>
                    <a:pt x="132" y="50"/>
                    <a:pt x="132" y="50"/>
                    <a:pt x="132" y="50"/>
                  </a:cubicBezTo>
                  <a:cubicBezTo>
                    <a:pt x="132" y="0"/>
                    <a:pt x="132" y="0"/>
                    <a:pt x="132" y="0"/>
                  </a:cubicBezTo>
                  <a:cubicBezTo>
                    <a:pt x="0" y="0"/>
                    <a:pt x="0" y="0"/>
                    <a:pt x="0" y="0"/>
                  </a:cubicBezTo>
                  <a:cubicBezTo>
                    <a:pt x="0" y="25"/>
                    <a:pt x="0" y="25"/>
                    <a:pt x="0" y="25"/>
                  </a:cubicBezTo>
                  <a:cubicBezTo>
                    <a:pt x="7" y="25"/>
                    <a:pt x="7" y="25"/>
                    <a:pt x="7" y="25"/>
                  </a:cubicBezTo>
                  <a:cubicBezTo>
                    <a:pt x="12" y="25"/>
                    <a:pt x="19" y="30"/>
                    <a:pt x="19" y="37"/>
                  </a:cubicBezTo>
                  <a:cubicBezTo>
                    <a:pt x="19" y="163"/>
                    <a:pt x="19" y="163"/>
                    <a:pt x="19" y="163"/>
                  </a:cubicBezTo>
                  <a:cubicBezTo>
                    <a:pt x="19" y="169"/>
                    <a:pt x="12" y="175"/>
                    <a:pt x="6" y="175"/>
                  </a:cubicBezTo>
                  <a:cubicBezTo>
                    <a:pt x="0" y="175"/>
                    <a:pt x="0" y="175"/>
                    <a:pt x="0" y="175"/>
                  </a:cubicBezTo>
                  <a:cubicBezTo>
                    <a:pt x="0" y="201"/>
                    <a:pt x="0" y="201"/>
                    <a:pt x="0"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3" name="Freeform 12"/>
            <p:cNvSpPr>
              <a:spLocks/>
            </p:cNvSpPr>
            <p:nvPr/>
          </p:nvSpPr>
          <p:spPr bwMode="auto">
            <a:xfrm>
              <a:off x="0" y="1158"/>
              <a:ext cx="839" cy="1210"/>
            </a:xfrm>
            <a:custGeom>
              <a:avLst/>
              <a:gdLst>
                <a:gd name="T0" fmla="*/ 111 w 140"/>
                <a:gd name="T1" fmla="*/ 201 h 201"/>
                <a:gd name="T2" fmla="*/ 111 w 140"/>
                <a:gd name="T3" fmla="*/ 175 h 201"/>
                <a:gd name="T4" fmla="*/ 103 w 140"/>
                <a:gd name="T5" fmla="*/ 175 h 201"/>
                <a:gd name="T6" fmla="*/ 91 w 140"/>
                <a:gd name="T7" fmla="*/ 163 h 201"/>
                <a:gd name="T8" fmla="*/ 91 w 140"/>
                <a:gd name="T9" fmla="*/ 25 h 201"/>
                <a:gd name="T10" fmla="*/ 109 w 140"/>
                <a:gd name="T11" fmla="*/ 25 h 201"/>
                <a:gd name="T12" fmla="*/ 121 w 140"/>
                <a:gd name="T13" fmla="*/ 37 h 201"/>
                <a:gd name="T14" fmla="*/ 121 w 140"/>
                <a:gd name="T15" fmla="*/ 55 h 201"/>
                <a:gd name="T16" fmla="*/ 140 w 140"/>
                <a:gd name="T17" fmla="*/ 55 h 201"/>
                <a:gd name="T18" fmla="*/ 140 w 140"/>
                <a:gd name="T19" fmla="*/ 0 h 201"/>
                <a:gd name="T20" fmla="*/ 0 w 140"/>
                <a:gd name="T21" fmla="*/ 0 h 201"/>
                <a:gd name="T22" fmla="*/ 0 w 140"/>
                <a:gd name="T23" fmla="*/ 55 h 201"/>
                <a:gd name="T24" fmla="*/ 20 w 140"/>
                <a:gd name="T25" fmla="*/ 55 h 201"/>
                <a:gd name="T26" fmla="*/ 20 w 140"/>
                <a:gd name="T27" fmla="*/ 37 h 201"/>
                <a:gd name="T28" fmla="*/ 32 w 140"/>
                <a:gd name="T29" fmla="*/ 25 h 201"/>
                <a:gd name="T30" fmla="*/ 50 w 140"/>
                <a:gd name="T31" fmla="*/ 25 h 201"/>
                <a:gd name="T32" fmla="*/ 50 w 140"/>
                <a:gd name="T33" fmla="*/ 163 h 201"/>
                <a:gd name="T34" fmla="*/ 38 w 140"/>
                <a:gd name="T35" fmla="*/ 175 h 201"/>
                <a:gd name="T36" fmla="*/ 29 w 140"/>
                <a:gd name="T37" fmla="*/ 175 h 201"/>
                <a:gd name="T38" fmla="*/ 29 w 140"/>
                <a:gd name="T39" fmla="*/ 201 h 201"/>
                <a:gd name="T40" fmla="*/ 111 w 140"/>
                <a:gd name="T4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01">
                  <a:moveTo>
                    <a:pt x="111" y="201"/>
                  </a:moveTo>
                  <a:cubicBezTo>
                    <a:pt x="111" y="175"/>
                    <a:pt x="111" y="175"/>
                    <a:pt x="111" y="175"/>
                  </a:cubicBezTo>
                  <a:cubicBezTo>
                    <a:pt x="103" y="175"/>
                    <a:pt x="103" y="175"/>
                    <a:pt x="103" y="175"/>
                  </a:cubicBezTo>
                  <a:cubicBezTo>
                    <a:pt x="96" y="175"/>
                    <a:pt x="91" y="169"/>
                    <a:pt x="91" y="163"/>
                  </a:cubicBezTo>
                  <a:cubicBezTo>
                    <a:pt x="91" y="25"/>
                    <a:pt x="91" y="25"/>
                    <a:pt x="91" y="25"/>
                  </a:cubicBezTo>
                  <a:cubicBezTo>
                    <a:pt x="109" y="25"/>
                    <a:pt x="109" y="25"/>
                    <a:pt x="109" y="25"/>
                  </a:cubicBezTo>
                  <a:cubicBezTo>
                    <a:pt x="115" y="25"/>
                    <a:pt x="121" y="30"/>
                    <a:pt x="121" y="37"/>
                  </a:cubicBezTo>
                  <a:cubicBezTo>
                    <a:pt x="121" y="55"/>
                    <a:pt x="121" y="55"/>
                    <a:pt x="121" y="55"/>
                  </a:cubicBezTo>
                  <a:cubicBezTo>
                    <a:pt x="140" y="55"/>
                    <a:pt x="140" y="55"/>
                    <a:pt x="140" y="55"/>
                  </a:cubicBezTo>
                  <a:cubicBezTo>
                    <a:pt x="140" y="0"/>
                    <a:pt x="140" y="0"/>
                    <a:pt x="140" y="0"/>
                  </a:cubicBezTo>
                  <a:cubicBezTo>
                    <a:pt x="0" y="0"/>
                    <a:pt x="0" y="0"/>
                    <a:pt x="0" y="0"/>
                  </a:cubicBezTo>
                  <a:cubicBezTo>
                    <a:pt x="0" y="55"/>
                    <a:pt x="0" y="55"/>
                    <a:pt x="0" y="55"/>
                  </a:cubicBezTo>
                  <a:cubicBezTo>
                    <a:pt x="20" y="55"/>
                    <a:pt x="20" y="55"/>
                    <a:pt x="20" y="55"/>
                  </a:cubicBezTo>
                  <a:cubicBezTo>
                    <a:pt x="20" y="37"/>
                    <a:pt x="20" y="37"/>
                    <a:pt x="20" y="37"/>
                  </a:cubicBezTo>
                  <a:cubicBezTo>
                    <a:pt x="20" y="30"/>
                    <a:pt x="25" y="25"/>
                    <a:pt x="32" y="25"/>
                  </a:cubicBezTo>
                  <a:cubicBezTo>
                    <a:pt x="50" y="25"/>
                    <a:pt x="50" y="25"/>
                    <a:pt x="50" y="25"/>
                  </a:cubicBezTo>
                  <a:cubicBezTo>
                    <a:pt x="50" y="163"/>
                    <a:pt x="50" y="163"/>
                    <a:pt x="50" y="163"/>
                  </a:cubicBezTo>
                  <a:cubicBezTo>
                    <a:pt x="50" y="170"/>
                    <a:pt x="45" y="175"/>
                    <a:pt x="38" y="175"/>
                  </a:cubicBezTo>
                  <a:cubicBezTo>
                    <a:pt x="29" y="175"/>
                    <a:pt x="29" y="175"/>
                    <a:pt x="29" y="175"/>
                  </a:cubicBezTo>
                  <a:cubicBezTo>
                    <a:pt x="29" y="201"/>
                    <a:pt x="29" y="201"/>
                    <a:pt x="29" y="201"/>
                  </a:cubicBezTo>
                  <a:cubicBezTo>
                    <a:pt x="111" y="201"/>
                    <a:pt x="111" y="201"/>
                    <a:pt x="111"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4" name="Freeform 13"/>
            <p:cNvSpPr>
              <a:spLocks/>
            </p:cNvSpPr>
            <p:nvPr/>
          </p:nvSpPr>
          <p:spPr bwMode="auto">
            <a:xfrm>
              <a:off x="1544" y="1158"/>
              <a:ext cx="1200" cy="1210"/>
            </a:xfrm>
            <a:custGeom>
              <a:avLst/>
              <a:gdLst>
                <a:gd name="T0" fmla="*/ 19 w 200"/>
                <a:gd name="T1" fmla="*/ 37 h 201"/>
                <a:gd name="T2" fmla="*/ 7 w 200"/>
                <a:gd name="T3" fmla="*/ 25 h 201"/>
                <a:gd name="T4" fmla="*/ 0 w 200"/>
                <a:gd name="T5" fmla="*/ 25 h 201"/>
                <a:gd name="T6" fmla="*/ 0 w 200"/>
                <a:gd name="T7" fmla="*/ 0 h 201"/>
                <a:gd name="T8" fmla="*/ 65 w 200"/>
                <a:gd name="T9" fmla="*/ 0 h 201"/>
                <a:gd name="T10" fmla="*/ 100 w 200"/>
                <a:gd name="T11" fmla="*/ 120 h 201"/>
                <a:gd name="T12" fmla="*/ 136 w 200"/>
                <a:gd name="T13" fmla="*/ 0 h 201"/>
                <a:gd name="T14" fmla="*/ 200 w 200"/>
                <a:gd name="T15" fmla="*/ 0 h 201"/>
                <a:gd name="T16" fmla="*/ 200 w 200"/>
                <a:gd name="T17" fmla="*/ 25 h 201"/>
                <a:gd name="T18" fmla="*/ 194 w 200"/>
                <a:gd name="T19" fmla="*/ 25 h 201"/>
                <a:gd name="T20" fmla="*/ 182 w 200"/>
                <a:gd name="T21" fmla="*/ 37 h 201"/>
                <a:gd name="T22" fmla="*/ 182 w 200"/>
                <a:gd name="T23" fmla="*/ 163 h 201"/>
                <a:gd name="T24" fmla="*/ 194 w 200"/>
                <a:gd name="T25" fmla="*/ 175 h 201"/>
                <a:gd name="T26" fmla="*/ 200 w 200"/>
                <a:gd name="T27" fmla="*/ 175 h 201"/>
                <a:gd name="T28" fmla="*/ 200 w 200"/>
                <a:gd name="T29" fmla="*/ 201 h 201"/>
                <a:gd name="T30" fmla="*/ 127 w 200"/>
                <a:gd name="T31" fmla="*/ 201 h 201"/>
                <a:gd name="T32" fmla="*/ 127 w 200"/>
                <a:gd name="T33" fmla="*/ 175 h 201"/>
                <a:gd name="T34" fmla="*/ 131 w 200"/>
                <a:gd name="T35" fmla="*/ 175 h 201"/>
                <a:gd name="T36" fmla="*/ 140 w 200"/>
                <a:gd name="T37" fmla="*/ 163 h 201"/>
                <a:gd name="T38" fmla="*/ 141 w 200"/>
                <a:gd name="T39" fmla="*/ 73 h 201"/>
                <a:gd name="T40" fmla="*/ 103 w 200"/>
                <a:gd name="T41" fmla="*/ 201 h 201"/>
                <a:gd name="T42" fmla="*/ 84 w 200"/>
                <a:gd name="T43" fmla="*/ 201 h 201"/>
                <a:gd name="T44" fmla="*/ 48 w 200"/>
                <a:gd name="T45" fmla="*/ 74 h 201"/>
                <a:gd name="T46" fmla="*/ 48 w 200"/>
                <a:gd name="T47" fmla="*/ 163 h 201"/>
                <a:gd name="T48" fmla="*/ 58 w 200"/>
                <a:gd name="T49" fmla="*/ 175 h 201"/>
                <a:gd name="T50" fmla="*/ 62 w 200"/>
                <a:gd name="T51" fmla="*/ 175 h 201"/>
                <a:gd name="T52" fmla="*/ 62 w 200"/>
                <a:gd name="T53" fmla="*/ 201 h 201"/>
                <a:gd name="T54" fmla="*/ 0 w 200"/>
                <a:gd name="T55" fmla="*/ 201 h 201"/>
                <a:gd name="T56" fmla="*/ 0 w 200"/>
                <a:gd name="T57" fmla="*/ 175 h 201"/>
                <a:gd name="T58" fmla="*/ 6 w 200"/>
                <a:gd name="T59" fmla="*/ 175 h 201"/>
                <a:gd name="T60" fmla="*/ 19 w 200"/>
                <a:gd name="T61" fmla="*/ 163 h 201"/>
                <a:gd name="T62" fmla="*/ 19 w 200"/>
                <a:gd name="T63"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201">
                  <a:moveTo>
                    <a:pt x="19" y="37"/>
                  </a:moveTo>
                  <a:cubicBezTo>
                    <a:pt x="19" y="30"/>
                    <a:pt x="12" y="25"/>
                    <a:pt x="7" y="25"/>
                  </a:cubicBezTo>
                  <a:cubicBezTo>
                    <a:pt x="1" y="25"/>
                    <a:pt x="0" y="25"/>
                    <a:pt x="0" y="25"/>
                  </a:cubicBezTo>
                  <a:cubicBezTo>
                    <a:pt x="0" y="0"/>
                    <a:pt x="0" y="0"/>
                    <a:pt x="0" y="0"/>
                  </a:cubicBezTo>
                  <a:cubicBezTo>
                    <a:pt x="65" y="0"/>
                    <a:pt x="65" y="0"/>
                    <a:pt x="65" y="0"/>
                  </a:cubicBezTo>
                  <a:cubicBezTo>
                    <a:pt x="100" y="120"/>
                    <a:pt x="100" y="120"/>
                    <a:pt x="100" y="120"/>
                  </a:cubicBezTo>
                  <a:cubicBezTo>
                    <a:pt x="136" y="0"/>
                    <a:pt x="136" y="0"/>
                    <a:pt x="136" y="0"/>
                  </a:cubicBezTo>
                  <a:cubicBezTo>
                    <a:pt x="200" y="0"/>
                    <a:pt x="200" y="0"/>
                    <a:pt x="200" y="0"/>
                  </a:cubicBezTo>
                  <a:cubicBezTo>
                    <a:pt x="200" y="25"/>
                    <a:pt x="200" y="25"/>
                    <a:pt x="200" y="25"/>
                  </a:cubicBezTo>
                  <a:cubicBezTo>
                    <a:pt x="194" y="25"/>
                    <a:pt x="194" y="25"/>
                    <a:pt x="194" y="25"/>
                  </a:cubicBezTo>
                  <a:cubicBezTo>
                    <a:pt x="189" y="25"/>
                    <a:pt x="182" y="30"/>
                    <a:pt x="182" y="37"/>
                  </a:cubicBezTo>
                  <a:cubicBezTo>
                    <a:pt x="182" y="163"/>
                    <a:pt x="182" y="163"/>
                    <a:pt x="182" y="163"/>
                  </a:cubicBezTo>
                  <a:cubicBezTo>
                    <a:pt x="182" y="170"/>
                    <a:pt x="188" y="175"/>
                    <a:pt x="194" y="175"/>
                  </a:cubicBezTo>
                  <a:cubicBezTo>
                    <a:pt x="200" y="175"/>
                    <a:pt x="200" y="175"/>
                    <a:pt x="200" y="175"/>
                  </a:cubicBezTo>
                  <a:cubicBezTo>
                    <a:pt x="200" y="201"/>
                    <a:pt x="200" y="201"/>
                    <a:pt x="200" y="201"/>
                  </a:cubicBezTo>
                  <a:cubicBezTo>
                    <a:pt x="127" y="201"/>
                    <a:pt x="127" y="201"/>
                    <a:pt x="127" y="201"/>
                  </a:cubicBezTo>
                  <a:cubicBezTo>
                    <a:pt x="127" y="175"/>
                    <a:pt x="127" y="175"/>
                    <a:pt x="127" y="175"/>
                  </a:cubicBezTo>
                  <a:cubicBezTo>
                    <a:pt x="131" y="175"/>
                    <a:pt x="131" y="175"/>
                    <a:pt x="131" y="175"/>
                  </a:cubicBezTo>
                  <a:cubicBezTo>
                    <a:pt x="136" y="175"/>
                    <a:pt x="140" y="170"/>
                    <a:pt x="140" y="163"/>
                  </a:cubicBezTo>
                  <a:cubicBezTo>
                    <a:pt x="141" y="73"/>
                    <a:pt x="141" y="73"/>
                    <a:pt x="141" y="73"/>
                  </a:cubicBezTo>
                  <a:cubicBezTo>
                    <a:pt x="103" y="201"/>
                    <a:pt x="103" y="201"/>
                    <a:pt x="103" y="201"/>
                  </a:cubicBezTo>
                  <a:cubicBezTo>
                    <a:pt x="84" y="201"/>
                    <a:pt x="84" y="201"/>
                    <a:pt x="84" y="201"/>
                  </a:cubicBezTo>
                  <a:cubicBezTo>
                    <a:pt x="48" y="74"/>
                    <a:pt x="48" y="74"/>
                    <a:pt x="48" y="74"/>
                  </a:cubicBezTo>
                  <a:cubicBezTo>
                    <a:pt x="48" y="163"/>
                    <a:pt x="48" y="163"/>
                    <a:pt x="48" y="163"/>
                  </a:cubicBezTo>
                  <a:cubicBezTo>
                    <a:pt x="48" y="170"/>
                    <a:pt x="52" y="175"/>
                    <a:pt x="58" y="175"/>
                  </a:cubicBezTo>
                  <a:cubicBezTo>
                    <a:pt x="62" y="175"/>
                    <a:pt x="62" y="175"/>
                    <a:pt x="62" y="175"/>
                  </a:cubicBezTo>
                  <a:cubicBezTo>
                    <a:pt x="62" y="201"/>
                    <a:pt x="62" y="201"/>
                    <a:pt x="62" y="201"/>
                  </a:cubicBezTo>
                  <a:cubicBezTo>
                    <a:pt x="0" y="201"/>
                    <a:pt x="0" y="201"/>
                    <a:pt x="0" y="201"/>
                  </a:cubicBezTo>
                  <a:cubicBezTo>
                    <a:pt x="0" y="175"/>
                    <a:pt x="0" y="175"/>
                    <a:pt x="0" y="175"/>
                  </a:cubicBezTo>
                  <a:cubicBezTo>
                    <a:pt x="6" y="175"/>
                    <a:pt x="6" y="175"/>
                    <a:pt x="6" y="175"/>
                  </a:cubicBezTo>
                  <a:cubicBezTo>
                    <a:pt x="12" y="175"/>
                    <a:pt x="19" y="170"/>
                    <a:pt x="19" y="163"/>
                  </a:cubicBezTo>
                  <a:cubicBezTo>
                    <a:pt x="19" y="163"/>
                    <a:pt x="19" y="44"/>
                    <a:pt x="19" y="37"/>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grpSp>
      <p:pic>
        <p:nvPicPr>
          <p:cNvPr id="6" name="Picture 5" descr="Stronger Horz_gray-white-orange.eps"/>
          <p:cNvPicPr>
            <a:picLocks noChangeAspect="1"/>
          </p:cNvPicPr>
          <p:nvPr userDrawn="1"/>
        </p:nvPicPr>
        <p:blipFill>
          <a:blip r:embed="rId7" cstate="screen">
            <a:extLst>
              <a:ext uri="{28A0092B-C50C-407E-A947-70E740481C1C}">
                <a14:useLocalDpi xmlns="" xmlns:a14="http://schemas.microsoft.com/office/drawing/2010/main" val="0"/>
              </a:ext>
            </a:extLst>
          </a:blip>
          <a:stretch>
            <a:fillRect/>
          </a:stretch>
        </p:blipFill>
        <p:spPr>
          <a:xfrm>
            <a:off x="2918751" y="6649720"/>
            <a:ext cx="5943600" cy="132080"/>
          </a:xfrm>
          <a:prstGeom prst="rect">
            <a:avLst/>
          </a:prstGeom>
        </p:spPr>
      </p:pic>
      <p:sp>
        <p:nvSpPr>
          <p:cNvPr id="15" name="Slide Number Placeholder 5"/>
          <p:cNvSpPr>
            <a:spLocks noGrp="1"/>
          </p:cNvSpPr>
          <p:nvPr>
            <p:ph type="sldNum" sz="quarter" idx="4"/>
          </p:nvPr>
        </p:nvSpPr>
        <p:spPr>
          <a:xfrm>
            <a:off x="42863"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91EA-9753-44E6-A161-B2E99C94FCA1}" type="slidenum">
              <a:rPr lang="en-US" smtClean="0"/>
              <a:pPr/>
              <a:t>‹#›</a:t>
            </a:fld>
            <a:endParaRPr lang="en-US"/>
          </a:p>
        </p:txBody>
      </p:sp>
      <p:pic>
        <p:nvPicPr>
          <p:cNvPr id="17" name="Picture 16" descr="1024_workingsafelybug_12_HR.jpg"/>
          <p:cNvPicPr>
            <a:picLocks noChangeAspect="1"/>
          </p:cNvPicPr>
          <p:nvPr userDrawn="1"/>
        </p:nvPicPr>
        <p:blipFill>
          <a:blip r:embed="rId8" cstate="screen">
            <a:extLst>
              <a:ext uri="{28A0092B-C50C-407E-A947-70E740481C1C}">
                <a14:useLocalDpi xmlns="" xmlns:a14="http://schemas.microsoft.com/office/drawing/2010/main" val="0"/>
              </a:ext>
            </a:extLst>
          </a:blip>
          <a:stretch>
            <a:fillRect/>
          </a:stretch>
        </p:blipFill>
        <p:spPr>
          <a:xfrm>
            <a:off x="381000" y="5678510"/>
            <a:ext cx="1097280" cy="7984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Lst>
  <p:hf sldNum="0" hdr="0" ftr="0" dt="0"/>
  <p:txStyles>
    <p:titleStyle>
      <a:lvl1pPr algn="l" defTabSz="914400" rtl="0" eaLnBrk="1" latinLnBrk="0" hangingPunct="1">
        <a:lnSpc>
          <a:spcPts val="3000"/>
        </a:lnSpc>
        <a:spcBef>
          <a:spcPct val="0"/>
        </a:spcBef>
        <a:buNone/>
        <a:defRPr sz="3200" kern="1200" cap="none" baseline="0">
          <a:solidFill>
            <a:schemeClr val="tx1"/>
          </a:solidFill>
          <a:latin typeface="Arial" panose="020B0604020202020204" pitchFamily="34" charset="0"/>
          <a:ea typeface="Verdana" pitchFamily="34" charset="0"/>
          <a:cs typeface="Arial" panose="020B0604020202020204" pitchFamily="34" charset="0"/>
        </a:defRPr>
      </a:lvl1pPr>
    </p:titleStyle>
    <p:bodyStyle>
      <a:lvl1pPr marL="231775" indent="-231775" algn="l" defTabSz="914400" rtl="0" eaLnBrk="1" latinLnBrk="0" hangingPunct="1">
        <a:spcBef>
          <a:spcPct val="20000"/>
        </a:spcBef>
        <a:buClr>
          <a:schemeClr val="bg1">
            <a:lumMod val="65000"/>
          </a:schemeClr>
        </a:buClr>
        <a:buFont typeface="Arial"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1pPr>
      <a:lvl2pPr marL="682625" indent="-225425"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2pPr>
      <a:lvl3pPr marL="1090613" indent="-176213" algn="l" defTabSz="914400" rtl="0" eaLnBrk="1" latinLnBrk="0" hangingPunct="1">
        <a:spcBef>
          <a:spcPct val="20000"/>
        </a:spcBef>
        <a:buClr>
          <a:schemeClr val="bg1">
            <a:lumMod val="65000"/>
          </a:schemeClr>
        </a:buClr>
        <a:buFont typeface="Arial" pitchFamily="34" charset="0"/>
        <a:buChar char="•"/>
        <a:defRPr sz="1800" kern="1200">
          <a:solidFill>
            <a:schemeClr val="tx1"/>
          </a:solidFill>
          <a:latin typeface="Arial" panose="020B0604020202020204" pitchFamily="34" charset="0"/>
          <a:ea typeface="Verdana" pitchFamily="34" charset="0"/>
          <a:cs typeface="Arial" panose="020B0604020202020204" pitchFamily="34" charset="0"/>
        </a:defRPr>
      </a:lvl3pPr>
      <a:lvl4pPr marL="1543050" indent="-17145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anose="020B0604020202020204" pitchFamily="34" charset="0"/>
          <a:ea typeface="Verdana" pitchFamily="34" charset="0"/>
          <a:cs typeface="Arial" panose="020B0604020202020204" pitchFamily="34" charset="0"/>
        </a:defRPr>
      </a:lvl4pPr>
      <a:lvl5pPr marL="2005013" indent="-176213"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53200"/>
            <a:ext cx="9144000" cy="304800"/>
          </a:xfrm>
          <a:prstGeom prst="rect">
            <a:avLst/>
          </a:prstGeom>
          <a:solidFill>
            <a:schemeClr val="tx1">
              <a:lumMod val="95000"/>
              <a:lumOff val="5000"/>
            </a:schemeClr>
          </a:solidFill>
          <a:ln w="9525" cap="flat" cmpd="sng" algn="ctr">
            <a:noFill/>
            <a:prstDash val="solid"/>
          </a:ln>
          <a:effectLst/>
        </p:spPr>
        <p:txBody>
          <a:bodyPr anchor="ctr"/>
          <a:lstStyle/>
          <a:p>
            <a:pPr algn="ctr"/>
            <a:endParaRPr lang="nb-NO">
              <a:solidFill>
                <a:srgbClr val="FFFFFF"/>
              </a:solidFill>
            </a:endParaRPr>
          </a:p>
        </p:txBody>
      </p:sp>
      <p:sp>
        <p:nvSpPr>
          <p:cNvPr id="2" name="Title Placeholder 1"/>
          <p:cNvSpPr>
            <a:spLocks noGrp="1"/>
          </p:cNvSpPr>
          <p:nvPr>
            <p:ph type="title"/>
          </p:nvPr>
        </p:nvSpPr>
        <p:spPr>
          <a:xfrm>
            <a:off x="304800" y="185058"/>
            <a:ext cx="8229600" cy="50074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10195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Stronger Horz_gray-white-orange.eps"/>
          <p:cNvPicPr>
            <a:picLocks noChangeAspect="1"/>
          </p:cNvPicPr>
          <p:nvPr userDrawn="1"/>
        </p:nvPicPr>
        <p:blipFill>
          <a:blip r:embed="rId5" cstate="screen">
            <a:extLst>
              <a:ext uri="{28A0092B-C50C-407E-A947-70E740481C1C}">
                <a14:useLocalDpi xmlns="" xmlns:a14="http://schemas.microsoft.com/office/drawing/2010/main" val="0"/>
              </a:ext>
            </a:extLst>
          </a:blip>
          <a:stretch>
            <a:fillRect/>
          </a:stretch>
        </p:blipFill>
        <p:spPr>
          <a:xfrm>
            <a:off x="2918751" y="6649720"/>
            <a:ext cx="5943600" cy="132080"/>
          </a:xfrm>
          <a:prstGeom prst="rect">
            <a:avLst/>
          </a:prstGeom>
        </p:spPr>
      </p:pic>
      <p:sp>
        <p:nvSpPr>
          <p:cNvPr id="15" name="Slide Number Placeholder 5"/>
          <p:cNvSpPr>
            <a:spLocks noGrp="1"/>
          </p:cNvSpPr>
          <p:nvPr>
            <p:ph type="sldNum" sz="quarter" idx="4"/>
          </p:nvPr>
        </p:nvSpPr>
        <p:spPr>
          <a:xfrm>
            <a:off x="42863"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91EA-9753-44E6-A161-B2E99C94FCA1}" type="slidenum">
              <a:rPr lang="en-US" smtClean="0"/>
              <a:pPr/>
              <a:t>‹#›</a:t>
            </a:fld>
            <a:endParaRPr lang="en-US"/>
          </a:p>
        </p:txBody>
      </p:sp>
      <p:grpSp>
        <p:nvGrpSpPr>
          <p:cNvPr id="17" name="Group 7"/>
          <p:cNvGrpSpPr>
            <a:grpSpLocks/>
          </p:cNvGrpSpPr>
          <p:nvPr userDrawn="1"/>
        </p:nvGrpSpPr>
        <p:grpSpPr bwMode="auto">
          <a:xfrm>
            <a:off x="6726238" y="219586"/>
            <a:ext cx="2112962" cy="457200"/>
            <a:chOff x="0" y="1158"/>
            <a:chExt cx="5760" cy="1210"/>
          </a:xfrm>
          <a:solidFill>
            <a:schemeClr val="accent2"/>
          </a:solidFill>
        </p:grpSpPr>
        <p:sp>
          <p:nvSpPr>
            <p:cNvPr id="18" name="Freeform 17"/>
            <p:cNvSpPr>
              <a:spLocks/>
            </p:cNvSpPr>
            <p:nvPr/>
          </p:nvSpPr>
          <p:spPr bwMode="auto">
            <a:xfrm>
              <a:off x="944" y="1158"/>
              <a:ext cx="483" cy="1210"/>
            </a:xfrm>
            <a:custGeom>
              <a:avLst/>
              <a:gdLst>
                <a:gd name="T0" fmla="*/ 81 w 81"/>
                <a:gd name="T1" fmla="*/ 201 h 201"/>
                <a:gd name="T2" fmla="*/ 81 w 81"/>
                <a:gd name="T3" fmla="*/ 175 h 201"/>
                <a:gd name="T4" fmla="*/ 75 w 81"/>
                <a:gd name="T5" fmla="*/ 175 h 201"/>
                <a:gd name="T6" fmla="*/ 63 w 81"/>
                <a:gd name="T7" fmla="*/ 163 h 201"/>
                <a:gd name="T8" fmla="*/ 63 w 81"/>
                <a:gd name="T9" fmla="*/ 37 h 201"/>
                <a:gd name="T10" fmla="*/ 75 w 81"/>
                <a:gd name="T11" fmla="*/ 25 h 201"/>
                <a:gd name="T12" fmla="*/ 81 w 81"/>
                <a:gd name="T13" fmla="*/ 25 h 201"/>
                <a:gd name="T14" fmla="*/ 81 w 81"/>
                <a:gd name="T15" fmla="*/ 0 h 201"/>
                <a:gd name="T16" fmla="*/ 1 w 81"/>
                <a:gd name="T17" fmla="*/ 0 h 201"/>
                <a:gd name="T18" fmla="*/ 1 w 81"/>
                <a:gd name="T19" fmla="*/ 25 h 201"/>
                <a:gd name="T20" fmla="*/ 7 w 81"/>
                <a:gd name="T21" fmla="*/ 25 h 201"/>
                <a:gd name="T22" fmla="*/ 19 w 81"/>
                <a:gd name="T23" fmla="*/ 37 h 201"/>
                <a:gd name="T24" fmla="*/ 19 w 81"/>
                <a:gd name="T25" fmla="*/ 163 h 201"/>
                <a:gd name="T26" fmla="*/ 7 w 81"/>
                <a:gd name="T27" fmla="*/ 175 h 201"/>
                <a:gd name="T28" fmla="*/ 0 w 81"/>
                <a:gd name="T29" fmla="*/ 175 h 201"/>
                <a:gd name="T30" fmla="*/ 0 w 81"/>
                <a:gd name="T31" fmla="*/ 201 h 201"/>
                <a:gd name="T32" fmla="*/ 81 w 81"/>
                <a:gd name="T3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201">
                  <a:moveTo>
                    <a:pt x="81" y="201"/>
                  </a:moveTo>
                  <a:cubicBezTo>
                    <a:pt x="81" y="175"/>
                    <a:pt x="81" y="175"/>
                    <a:pt x="81" y="175"/>
                  </a:cubicBezTo>
                  <a:cubicBezTo>
                    <a:pt x="75" y="175"/>
                    <a:pt x="75" y="175"/>
                    <a:pt x="75" y="175"/>
                  </a:cubicBezTo>
                  <a:cubicBezTo>
                    <a:pt x="69" y="175"/>
                    <a:pt x="63" y="170"/>
                    <a:pt x="63" y="163"/>
                  </a:cubicBezTo>
                  <a:cubicBezTo>
                    <a:pt x="63" y="37"/>
                    <a:pt x="63" y="37"/>
                    <a:pt x="63" y="37"/>
                  </a:cubicBezTo>
                  <a:cubicBezTo>
                    <a:pt x="63" y="31"/>
                    <a:pt x="69" y="25"/>
                    <a:pt x="75" y="25"/>
                  </a:cubicBezTo>
                  <a:cubicBezTo>
                    <a:pt x="81" y="25"/>
                    <a:pt x="81" y="25"/>
                    <a:pt x="81" y="25"/>
                  </a:cubicBezTo>
                  <a:cubicBezTo>
                    <a:pt x="81" y="0"/>
                    <a:pt x="81" y="0"/>
                    <a:pt x="81" y="0"/>
                  </a:cubicBezTo>
                  <a:cubicBezTo>
                    <a:pt x="1" y="0"/>
                    <a:pt x="1" y="0"/>
                    <a:pt x="1" y="0"/>
                  </a:cubicBezTo>
                  <a:cubicBezTo>
                    <a:pt x="1" y="25"/>
                    <a:pt x="1" y="25"/>
                    <a:pt x="1" y="25"/>
                  </a:cubicBezTo>
                  <a:cubicBezTo>
                    <a:pt x="7" y="25"/>
                    <a:pt x="7" y="25"/>
                    <a:pt x="7" y="25"/>
                  </a:cubicBezTo>
                  <a:cubicBezTo>
                    <a:pt x="13" y="25"/>
                    <a:pt x="19" y="31"/>
                    <a:pt x="19" y="37"/>
                  </a:cubicBezTo>
                  <a:cubicBezTo>
                    <a:pt x="19" y="163"/>
                    <a:pt x="19" y="163"/>
                    <a:pt x="19" y="163"/>
                  </a:cubicBezTo>
                  <a:cubicBezTo>
                    <a:pt x="19" y="170"/>
                    <a:pt x="13" y="175"/>
                    <a:pt x="7" y="175"/>
                  </a:cubicBezTo>
                  <a:cubicBezTo>
                    <a:pt x="0" y="175"/>
                    <a:pt x="0" y="175"/>
                    <a:pt x="0" y="175"/>
                  </a:cubicBezTo>
                  <a:cubicBezTo>
                    <a:pt x="0" y="201"/>
                    <a:pt x="0" y="201"/>
                    <a:pt x="0" y="201"/>
                  </a:cubicBezTo>
                  <a:cubicBezTo>
                    <a:pt x="81" y="201"/>
                    <a:pt x="81" y="201"/>
                    <a:pt x="81"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19" name="Freeform 18"/>
            <p:cNvSpPr>
              <a:spLocks/>
            </p:cNvSpPr>
            <p:nvPr/>
          </p:nvSpPr>
          <p:spPr bwMode="auto">
            <a:xfrm>
              <a:off x="4805" y="1158"/>
              <a:ext cx="955" cy="1210"/>
            </a:xfrm>
            <a:custGeom>
              <a:avLst/>
              <a:gdLst>
                <a:gd name="T0" fmla="*/ 64 w 159"/>
                <a:gd name="T1" fmla="*/ 0 h 201"/>
                <a:gd name="T2" fmla="*/ 0 w 159"/>
                <a:gd name="T3" fmla="*/ 0 h 201"/>
                <a:gd name="T4" fmla="*/ 0 w 159"/>
                <a:gd name="T5" fmla="*/ 25 h 201"/>
                <a:gd name="T6" fmla="*/ 6 w 159"/>
                <a:gd name="T7" fmla="*/ 25 h 201"/>
                <a:gd name="T8" fmla="*/ 18 w 159"/>
                <a:gd name="T9" fmla="*/ 38 h 201"/>
                <a:gd name="T10" fmla="*/ 18 w 159"/>
                <a:gd name="T11" fmla="*/ 163 h 201"/>
                <a:gd name="T12" fmla="*/ 6 w 159"/>
                <a:gd name="T13" fmla="*/ 175 h 201"/>
                <a:gd name="T14" fmla="*/ 0 w 159"/>
                <a:gd name="T15" fmla="*/ 175 h 201"/>
                <a:gd name="T16" fmla="*/ 0 w 159"/>
                <a:gd name="T17" fmla="*/ 201 h 201"/>
                <a:gd name="T18" fmla="*/ 66 w 159"/>
                <a:gd name="T19" fmla="*/ 201 h 201"/>
                <a:gd name="T20" fmla="*/ 66 w 159"/>
                <a:gd name="T21" fmla="*/ 175 h 201"/>
                <a:gd name="T22" fmla="*/ 60 w 159"/>
                <a:gd name="T23" fmla="*/ 175 h 201"/>
                <a:gd name="T24" fmla="*/ 48 w 159"/>
                <a:gd name="T25" fmla="*/ 163 h 201"/>
                <a:gd name="T26" fmla="*/ 48 w 159"/>
                <a:gd name="T27" fmla="*/ 73 h 201"/>
                <a:gd name="T28" fmla="*/ 98 w 159"/>
                <a:gd name="T29" fmla="*/ 201 h 201"/>
                <a:gd name="T30" fmla="*/ 140 w 159"/>
                <a:gd name="T31" fmla="*/ 201 h 201"/>
                <a:gd name="T32" fmla="*/ 140 w 159"/>
                <a:gd name="T33" fmla="*/ 37 h 201"/>
                <a:gd name="T34" fmla="*/ 154 w 159"/>
                <a:gd name="T35" fmla="*/ 25 h 201"/>
                <a:gd name="T36" fmla="*/ 159 w 159"/>
                <a:gd name="T37" fmla="*/ 25 h 201"/>
                <a:gd name="T38" fmla="*/ 159 w 159"/>
                <a:gd name="T39" fmla="*/ 0 h 201"/>
                <a:gd name="T40" fmla="*/ 92 w 159"/>
                <a:gd name="T41" fmla="*/ 0 h 201"/>
                <a:gd name="T42" fmla="*/ 92 w 159"/>
                <a:gd name="T43" fmla="*/ 25 h 201"/>
                <a:gd name="T44" fmla="*/ 99 w 159"/>
                <a:gd name="T45" fmla="*/ 25 h 201"/>
                <a:gd name="T46" fmla="*/ 111 w 159"/>
                <a:gd name="T47" fmla="*/ 37 h 201"/>
                <a:gd name="T48" fmla="*/ 111 w 159"/>
                <a:gd name="T49" fmla="*/ 118 h 201"/>
                <a:gd name="T50" fmla="*/ 64 w 159"/>
                <a:gd name="T5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01">
                  <a:moveTo>
                    <a:pt x="64" y="0"/>
                  </a:moveTo>
                  <a:cubicBezTo>
                    <a:pt x="0" y="0"/>
                    <a:pt x="0" y="0"/>
                    <a:pt x="0" y="0"/>
                  </a:cubicBezTo>
                  <a:cubicBezTo>
                    <a:pt x="0" y="25"/>
                    <a:pt x="0" y="25"/>
                    <a:pt x="0" y="25"/>
                  </a:cubicBezTo>
                  <a:cubicBezTo>
                    <a:pt x="6" y="25"/>
                    <a:pt x="6" y="25"/>
                    <a:pt x="6" y="25"/>
                  </a:cubicBezTo>
                  <a:cubicBezTo>
                    <a:pt x="12" y="25"/>
                    <a:pt x="18" y="32"/>
                    <a:pt x="18" y="38"/>
                  </a:cubicBezTo>
                  <a:cubicBezTo>
                    <a:pt x="18" y="163"/>
                    <a:pt x="18" y="163"/>
                    <a:pt x="18" y="163"/>
                  </a:cubicBezTo>
                  <a:cubicBezTo>
                    <a:pt x="18" y="170"/>
                    <a:pt x="12" y="175"/>
                    <a:pt x="6" y="175"/>
                  </a:cubicBezTo>
                  <a:cubicBezTo>
                    <a:pt x="0" y="175"/>
                    <a:pt x="0" y="175"/>
                    <a:pt x="0" y="175"/>
                  </a:cubicBezTo>
                  <a:cubicBezTo>
                    <a:pt x="0" y="201"/>
                    <a:pt x="0" y="201"/>
                    <a:pt x="0" y="201"/>
                  </a:cubicBezTo>
                  <a:cubicBezTo>
                    <a:pt x="66" y="201"/>
                    <a:pt x="66" y="201"/>
                    <a:pt x="66" y="201"/>
                  </a:cubicBezTo>
                  <a:cubicBezTo>
                    <a:pt x="66" y="175"/>
                    <a:pt x="66" y="175"/>
                    <a:pt x="66" y="175"/>
                  </a:cubicBezTo>
                  <a:cubicBezTo>
                    <a:pt x="60" y="175"/>
                    <a:pt x="60" y="175"/>
                    <a:pt x="60" y="175"/>
                  </a:cubicBezTo>
                  <a:cubicBezTo>
                    <a:pt x="55" y="175"/>
                    <a:pt x="48" y="170"/>
                    <a:pt x="48" y="163"/>
                  </a:cubicBezTo>
                  <a:cubicBezTo>
                    <a:pt x="48" y="73"/>
                    <a:pt x="48" y="73"/>
                    <a:pt x="48" y="73"/>
                  </a:cubicBezTo>
                  <a:cubicBezTo>
                    <a:pt x="98" y="201"/>
                    <a:pt x="98" y="201"/>
                    <a:pt x="98" y="201"/>
                  </a:cubicBezTo>
                  <a:cubicBezTo>
                    <a:pt x="140" y="201"/>
                    <a:pt x="140" y="201"/>
                    <a:pt x="140" y="201"/>
                  </a:cubicBezTo>
                  <a:cubicBezTo>
                    <a:pt x="140" y="37"/>
                    <a:pt x="140" y="37"/>
                    <a:pt x="140" y="37"/>
                  </a:cubicBezTo>
                  <a:cubicBezTo>
                    <a:pt x="140" y="30"/>
                    <a:pt x="147" y="25"/>
                    <a:pt x="154" y="25"/>
                  </a:cubicBezTo>
                  <a:cubicBezTo>
                    <a:pt x="159" y="25"/>
                    <a:pt x="159" y="25"/>
                    <a:pt x="159" y="25"/>
                  </a:cubicBezTo>
                  <a:cubicBezTo>
                    <a:pt x="159" y="0"/>
                    <a:pt x="159" y="0"/>
                    <a:pt x="159" y="0"/>
                  </a:cubicBezTo>
                  <a:cubicBezTo>
                    <a:pt x="92" y="0"/>
                    <a:pt x="92" y="0"/>
                    <a:pt x="92" y="0"/>
                  </a:cubicBezTo>
                  <a:cubicBezTo>
                    <a:pt x="92" y="25"/>
                    <a:pt x="92" y="25"/>
                    <a:pt x="92" y="25"/>
                  </a:cubicBezTo>
                  <a:cubicBezTo>
                    <a:pt x="99" y="25"/>
                    <a:pt x="99" y="25"/>
                    <a:pt x="99" y="25"/>
                  </a:cubicBezTo>
                  <a:cubicBezTo>
                    <a:pt x="104" y="25"/>
                    <a:pt x="111" y="30"/>
                    <a:pt x="111" y="37"/>
                  </a:cubicBezTo>
                  <a:cubicBezTo>
                    <a:pt x="111" y="118"/>
                    <a:pt x="111" y="118"/>
                    <a:pt x="111" y="118"/>
                  </a:cubicBezTo>
                  <a:cubicBezTo>
                    <a:pt x="64" y="0"/>
                    <a:pt x="64" y="0"/>
                    <a:pt x="64" y="0"/>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20" name="Freeform 19"/>
            <p:cNvSpPr>
              <a:spLocks/>
            </p:cNvSpPr>
            <p:nvPr/>
          </p:nvSpPr>
          <p:spPr bwMode="auto">
            <a:xfrm>
              <a:off x="2861" y="1158"/>
              <a:ext cx="994" cy="1210"/>
            </a:xfrm>
            <a:custGeom>
              <a:avLst/>
              <a:gdLst>
                <a:gd name="T0" fmla="*/ 164 w 166"/>
                <a:gd name="T1" fmla="*/ 175 h 201"/>
                <a:gd name="T2" fmla="*/ 151 w 166"/>
                <a:gd name="T3" fmla="*/ 165 h 201"/>
                <a:gd name="T4" fmla="*/ 100 w 166"/>
                <a:gd name="T5" fmla="*/ 93 h 201"/>
                <a:gd name="T6" fmla="*/ 144 w 166"/>
                <a:gd name="T7" fmla="*/ 29 h 201"/>
                <a:gd name="T8" fmla="*/ 153 w 166"/>
                <a:gd name="T9" fmla="*/ 25 h 201"/>
                <a:gd name="T10" fmla="*/ 160 w 166"/>
                <a:gd name="T11" fmla="*/ 25 h 201"/>
                <a:gd name="T12" fmla="*/ 160 w 166"/>
                <a:gd name="T13" fmla="*/ 0 h 201"/>
                <a:gd name="T14" fmla="*/ 92 w 166"/>
                <a:gd name="T15" fmla="*/ 0 h 201"/>
                <a:gd name="T16" fmla="*/ 92 w 166"/>
                <a:gd name="T17" fmla="*/ 25 h 201"/>
                <a:gd name="T18" fmla="*/ 96 w 166"/>
                <a:gd name="T19" fmla="*/ 25 h 201"/>
                <a:gd name="T20" fmla="*/ 101 w 166"/>
                <a:gd name="T21" fmla="*/ 27 h 201"/>
                <a:gd name="T22" fmla="*/ 98 w 166"/>
                <a:gd name="T23" fmla="*/ 36 h 201"/>
                <a:gd name="T24" fmla="*/ 64 w 166"/>
                <a:gd name="T25" fmla="*/ 86 h 201"/>
                <a:gd name="T26" fmla="*/ 64 w 166"/>
                <a:gd name="T27" fmla="*/ 37 h 201"/>
                <a:gd name="T28" fmla="*/ 76 w 166"/>
                <a:gd name="T29" fmla="*/ 25 h 201"/>
                <a:gd name="T30" fmla="*/ 83 w 166"/>
                <a:gd name="T31" fmla="*/ 25 h 201"/>
                <a:gd name="T32" fmla="*/ 83 w 166"/>
                <a:gd name="T33" fmla="*/ 0 h 201"/>
                <a:gd name="T34" fmla="*/ 1 w 166"/>
                <a:gd name="T35" fmla="*/ 0 h 201"/>
                <a:gd name="T36" fmla="*/ 1 w 166"/>
                <a:gd name="T37" fmla="*/ 25 h 201"/>
                <a:gd name="T38" fmla="*/ 7 w 166"/>
                <a:gd name="T39" fmla="*/ 25 h 201"/>
                <a:gd name="T40" fmla="*/ 19 w 166"/>
                <a:gd name="T41" fmla="*/ 37 h 201"/>
                <a:gd name="T42" fmla="*/ 19 w 166"/>
                <a:gd name="T43" fmla="*/ 163 h 201"/>
                <a:gd name="T44" fmla="*/ 7 w 166"/>
                <a:gd name="T45" fmla="*/ 175 h 201"/>
                <a:gd name="T46" fmla="*/ 0 w 166"/>
                <a:gd name="T47" fmla="*/ 175 h 201"/>
                <a:gd name="T48" fmla="*/ 0 w 166"/>
                <a:gd name="T49" fmla="*/ 201 h 201"/>
                <a:gd name="T50" fmla="*/ 83 w 166"/>
                <a:gd name="T51" fmla="*/ 201 h 201"/>
                <a:gd name="T52" fmla="*/ 83 w 166"/>
                <a:gd name="T53" fmla="*/ 175 h 201"/>
                <a:gd name="T54" fmla="*/ 77 w 166"/>
                <a:gd name="T55" fmla="*/ 175 h 201"/>
                <a:gd name="T56" fmla="*/ 64 w 166"/>
                <a:gd name="T57" fmla="*/ 163 h 201"/>
                <a:gd name="T58" fmla="*/ 64 w 166"/>
                <a:gd name="T59" fmla="*/ 108 h 201"/>
                <a:gd name="T60" fmla="*/ 104 w 166"/>
                <a:gd name="T61" fmla="*/ 166 h 201"/>
                <a:gd name="T62" fmla="*/ 98 w 166"/>
                <a:gd name="T63" fmla="*/ 175 h 201"/>
                <a:gd name="T64" fmla="*/ 94 w 166"/>
                <a:gd name="T65" fmla="*/ 175 h 201"/>
                <a:gd name="T66" fmla="*/ 93 w 166"/>
                <a:gd name="T67" fmla="*/ 201 h 201"/>
                <a:gd name="T68" fmla="*/ 166 w 166"/>
                <a:gd name="T69" fmla="*/ 201 h 201"/>
                <a:gd name="T70" fmla="*/ 166 w 166"/>
                <a:gd name="T71" fmla="*/ 175 h 201"/>
                <a:gd name="T72" fmla="*/ 164 w 166"/>
                <a:gd name="T73" fmla="*/ 17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01">
                  <a:moveTo>
                    <a:pt x="164" y="175"/>
                  </a:moveTo>
                  <a:cubicBezTo>
                    <a:pt x="158" y="175"/>
                    <a:pt x="157" y="173"/>
                    <a:pt x="151" y="165"/>
                  </a:cubicBezTo>
                  <a:cubicBezTo>
                    <a:pt x="151" y="165"/>
                    <a:pt x="107" y="104"/>
                    <a:pt x="100" y="93"/>
                  </a:cubicBezTo>
                  <a:cubicBezTo>
                    <a:pt x="105" y="86"/>
                    <a:pt x="144" y="29"/>
                    <a:pt x="144" y="29"/>
                  </a:cubicBezTo>
                  <a:cubicBezTo>
                    <a:pt x="147" y="26"/>
                    <a:pt x="148" y="25"/>
                    <a:pt x="153" y="25"/>
                  </a:cubicBezTo>
                  <a:cubicBezTo>
                    <a:pt x="160" y="25"/>
                    <a:pt x="160" y="25"/>
                    <a:pt x="160" y="25"/>
                  </a:cubicBezTo>
                  <a:cubicBezTo>
                    <a:pt x="160" y="0"/>
                    <a:pt x="160" y="0"/>
                    <a:pt x="160" y="0"/>
                  </a:cubicBezTo>
                  <a:cubicBezTo>
                    <a:pt x="92" y="0"/>
                    <a:pt x="92" y="0"/>
                    <a:pt x="92" y="0"/>
                  </a:cubicBezTo>
                  <a:cubicBezTo>
                    <a:pt x="92" y="25"/>
                    <a:pt x="92" y="25"/>
                    <a:pt x="92" y="25"/>
                  </a:cubicBezTo>
                  <a:cubicBezTo>
                    <a:pt x="96" y="25"/>
                    <a:pt x="96" y="25"/>
                    <a:pt x="96" y="25"/>
                  </a:cubicBezTo>
                  <a:cubicBezTo>
                    <a:pt x="99" y="25"/>
                    <a:pt x="100" y="26"/>
                    <a:pt x="101" y="27"/>
                  </a:cubicBezTo>
                  <a:cubicBezTo>
                    <a:pt x="103" y="30"/>
                    <a:pt x="99" y="35"/>
                    <a:pt x="98" y="36"/>
                  </a:cubicBezTo>
                  <a:cubicBezTo>
                    <a:pt x="64" y="86"/>
                    <a:pt x="64" y="86"/>
                    <a:pt x="64" y="86"/>
                  </a:cubicBezTo>
                  <a:cubicBezTo>
                    <a:pt x="64" y="37"/>
                    <a:pt x="64" y="37"/>
                    <a:pt x="64" y="37"/>
                  </a:cubicBezTo>
                  <a:cubicBezTo>
                    <a:pt x="64" y="30"/>
                    <a:pt x="71" y="25"/>
                    <a:pt x="76" y="25"/>
                  </a:cubicBezTo>
                  <a:cubicBezTo>
                    <a:pt x="83" y="25"/>
                    <a:pt x="83" y="25"/>
                    <a:pt x="83" y="25"/>
                  </a:cubicBezTo>
                  <a:cubicBezTo>
                    <a:pt x="83" y="0"/>
                    <a:pt x="83" y="0"/>
                    <a:pt x="83" y="0"/>
                  </a:cubicBezTo>
                  <a:cubicBezTo>
                    <a:pt x="1" y="0"/>
                    <a:pt x="1" y="0"/>
                    <a:pt x="1" y="0"/>
                  </a:cubicBezTo>
                  <a:cubicBezTo>
                    <a:pt x="1" y="25"/>
                    <a:pt x="1" y="25"/>
                    <a:pt x="1" y="25"/>
                  </a:cubicBezTo>
                  <a:cubicBezTo>
                    <a:pt x="7" y="25"/>
                    <a:pt x="7" y="25"/>
                    <a:pt x="7" y="25"/>
                  </a:cubicBezTo>
                  <a:cubicBezTo>
                    <a:pt x="13" y="25"/>
                    <a:pt x="19" y="30"/>
                    <a:pt x="19" y="37"/>
                  </a:cubicBezTo>
                  <a:cubicBezTo>
                    <a:pt x="19" y="163"/>
                    <a:pt x="19" y="163"/>
                    <a:pt x="19" y="163"/>
                  </a:cubicBezTo>
                  <a:cubicBezTo>
                    <a:pt x="19" y="169"/>
                    <a:pt x="12" y="175"/>
                    <a:pt x="7" y="175"/>
                  </a:cubicBezTo>
                  <a:cubicBezTo>
                    <a:pt x="0" y="175"/>
                    <a:pt x="0" y="175"/>
                    <a:pt x="0" y="175"/>
                  </a:cubicBezTo>
                  <a:cubicBezTo>
                    <a:pt x="0" y="201"/>
                    <a:pt x="0" y="201"/>
                    <a:pt x="0" y="201"/>
                  </a:cubicBezTo>
                  <a:cubicBezTo>
                    <a:pt x="83" y="201"/>
                    <a:pt x="83" y="201"/>
                    <a:pt x="83" y="201"/>
                  </a:cubicBezTo>
                  <a:cubicBezTo>
                    <a:pt x="83" y="175"/>
                    <a:pt x="83" y="175"/>
                    <a:pt x="83" y="175"/>
                  </a:cubicBezTo>
                  <a:cubicBezTo>
                    <a:pt x="77" y="175"/>
                    <a:pt x="77" y="175"/>
                    <a:pt x="77" y="175"/>
                  </a:cubicBezTo>
                  <a:cubicBezTo>
                    <a:pt x="71" y="175"/>
                    <a:pt x="64" y="170"/>
                    <a:pt x="64" y="163"/>
                  </a:cubicBezTo>
                  <a:cubicBezTo>
                    <a:pt x="64" y="108"/>
                    <a:pt x="64" y="108"/>
                    <a:pt x="64" y="108"/>
                  </a:cubicBezTo>
                  <a:cubicBezTo>
                    <a:pt x="67" y="111"/>
                    <a:pt x="104" y="166"/>
                    <a:pt x="104" y="166"/>
                  </a:cubicBezTo>
                  <a:cubicBezTo>
                    <a:pt x="108" y="175"/>
                    <a:pt x="101" y="175"/>
                    <a:pt x="98" y="175"/>
                  </a:cubicBezTo>
                  <a:cubicBezTo>
                    <a:pt x="94" y="175"/>
                    <a:pt x="94" y="175"/>
                    <a:pt x="94" y="175"/>
                  </a:cubicBezTo>
                  <a:cubicBezTo>
                    <a:pt x="93" y="201"/>
                    <a:pt x="93" y="201"/>
                    <a:pt x="93" y="201"/>
                  </a:cubicBezTo>
                  <a:cubicBezTo>
                    <a:pt x="166" y="201"/>
                    <a:pt x="166" y="201"/>
                    <a:pt x="166" y="201"/>
                  </a:cubicBezTo>
                  <a:cubicBezTo>
                    <a:pt x="166" y="175"/>
                    <a:pt x="166" y="175"/>
                    <a:pt x="166" y="175"/>
                  </a:cubicBezTo>
                  <a:cubicBezTo>
                    <a:pt x="164" y="175"/>
                    <a:pt x="164" y="175"/>
                    <a:pt x="164" y="175"/>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21" name="Freeform 20"/>
            <p:cNvSpPr>
              <a:spLocks/>
            </p:cNvSpPr>
            <p:nvPr/>
          </p:nvSpPr>
          <p:spPr bwMode="auto">
            <a:xfrm>
              <a:off x="3916" y="1158"/>
              <a:ext cx="805" cy="1210"/>
            </a:xfrm>
            <a:custGeom>
              <a:avLst/>
              <a:gdLst>
                <a:gd name="T0" fmla="*/ 0 w 134"/>
                <a:gd name="T1" fmla="*/ 201 h 201"/>
                <a:gd name="T2" fmla="*/ 134 w 134"/>
                <a:gd name="T3" fmla="*/ 201 h 201"/>
                <a:gd name="T4" fmla="*/ 134 w 134"/>
                <a:gd name="T5" fmla="*/ 150 h 201"/>
                <a:gd name="T6" fmla="*/ 112 w 134"/>
                <a:gd name="T7" fmla="*/ 150 h 201"/>
                <a:gd name="T8" fmla="*/ 112 w 134"/>
                <a:gd name="T9" fmla="*/ 163 h 201"/>
                <a:gd name="T10" fmla="*/ 100 w 134"/>
                <a:gd name="T11" fmla="*/ 175 h 201"/>
                <a:gd name="T12" fmla="*/ 63 w 134"/>
                <a:gd name="T13" fmla="*/ 175 h 201"/>
                <a:gd name="T14" fmla="*/ 63 w 134"/>
                <a:gd name="T15" fmla="*/ 108 h 201"/>
                <a:gd name="T16" fmla="*/ 78 w 134"/>
                <a:gd name="T17" fmla="*/ 108 h 201"/>
                <a:gd name="T18" fmla="*/ 90 w 134"/>
                <a:gd name="T19" fmla="*/ 120 h 201"/>
                <a:gd name="T20" fmla="*/ 90 w 134"/>
                <a:gd name="T21" fmla="*/ 128 h 201"/>
                <a:gd name="T22" fmla="*/ 112 w 134"/>
                <a:gd name="T23" fmla="*/ 128 h 201"/>
                <a:gd name="T24" fmla="*/ 112 w 134"/>
                <a:gd name="T25" fmla="*/ 65 h 201"/>
                <a:gd name="T26" fmla="*/ 90 w 134"/>
                <a:gd name="T27" fmla="*/ 65 h 201"/>
                <a:gd name="T28" fmla="*/ 90 w 134"/>
                <a:gd name="T29" fmla="*/ 73 h 201"/>
                <a:gd name="T30" fmla="*/ 78 w 134"/>
                <a:gd name="T31" fmla="*/ 85 h 201"/>
                <a:gd name="T32" fmla="*/ 63 w 134"/>
                <a:gd name="T33" fmla="*/ 85 h 201"/>
                <a:gd name="T34" fmla="*/ 63 w 134"/>
                <a:gd name="T35" fmla="*/ 25 h 201"/>
                <a:gd name="T36" fmla="*/ 97 w 134"/>
                <a:gd name="T37" fmla="*/ 25 h 201"/>
                <a:gd name="T38" fmla="*/ 110 w 134"/>
                <a:gd name="T39" fmla="*/ 37 h 201"/>
                <a:gd name="T40" fmla="*/ 110 w 134"/>
                <a:gd name="T41" fmla="*/ 50 h 201"/>
                <a:gd name="T42" fmla="*/ 132 w 134"/>
                <a:gd name="T43" fmla="*/ 50 h 201"/>
                <a:gd name="T44" fmla="*/ 132 w 134"/>
                <a:gd name="T45" fmla="*/ 0 h 201"/>
                <a:gd name="T46" fmla="*/ 0 w 134"/>
                <a:gd name="T47" fmla="*/ 0 h 201"/>
                <a:gd name="T48" fmla="*/ 0 w 134"/>
                <a:gd name="T49" fmla="*/ 25 h 201"/>
                <a:gd name="T50" fmla="*/ 7 w 134"/>
                <a:gd name="T51" fmla="*/ 25 h 201"/>
                <a:gd name="T52" fmla="*/ 19 w 134"/>
                <a:gd name="T53" fmla="*/ 37 h 201"/>
                <a:gd name="T54" fmla="*/ 19 w 134"/>
                <a:gd name="T55" fmla="*/ 163 h 201"/>
                <a:gd name="T56" fmla="*/ 6 w 134"/>
                <a:gd name="T57" fmla="*/ 175 h 201"/>
                <a:gd name="T58" fmla="*/ 0 w 134"/>
                <a:gd name="T59" fmla="*/ 175 h 201"/>
                <a:gd name="T60" fmla="*/ 0 w 134"/>
                <a:gd name="T6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201">
                  <a:moveTo>
                    <a:pt x="0" y="201"/>
                  </a:moveTo>
                  <a:cubicBezTo>
                    <a:pt x="134" y="201"/>
                    <a:pt x="134" y="201"/>
                    <a:pt x="134" y="201"/>
                  </a:cubicBezTo>
                  <a:cubicBezTo>
                    <a:pt x="134" y="150"/>
                    <a:pt x="134" y="150"/>
                    <a:pt x="134" y="150"/>
                  </a:cubicBezTo>
                  <a:cubicBezTo>
                    <a:pt x="112" y="150"/>
                    <a:pt x="112" y="150"/>
                    <a:pt x="112" y="150"/>
                  </a:cubicBezTo>
                  <a:cubicBezTo>
                    <a:pt x="112" y="163"/>
                    <a:pt x="112" y="163"/>
                    <a:pt x="112" y="163"/>
                  </a:cubicBezTo>
                  <a:cubicBezTo>
                    <a:pt x="112" y="170"/>
                    <a:pt x="105" y="175"/>
                    <a:pt x="100" y="175"/>
                  </a:cubicBezTo>
                  <a:cubicBezTo>
                    <a:pt x="63" y="175"/>
                    <a:pt x="63" y="175"/>
                    <a:pt x="63" y="175"/>
                  </a:cubicBezTo>
                  <a:cubicBezTo>
                    <a:pt x="63" y="108"/>
                    <a:pt x="63" y="108"/>
                    <a:pt x="63" y="108"/>
                  </a:cubicBezTo>
                  <a:cubicBezTo>
                    <a:pt x="78" y="108"/>
                    <a:pt x="78" y="108"/>
                    <a:pt x="78" y="108"/>
                  </a:cubicBezTo>
                  <a:cubicBezTo>
                    <a:pt x="84" y="108"/>
                    <a:pt x="90" y="115"/>
                    <a:pt x="90" y="120"/>
                  </a:cubicBezTo>
                  <a:cubicBezTo>
                    <a:pt x="90" y="128"/>
                    <a:pt x="90" y="128"/>
                    <a:pt x="90" y="128"/>
                  </a:cubicBezTo>
                  <a:cubicBezTo>
                    <a:pt x="112" y="128"/>
                    <a:pt x="112" y="128"/>
                    <a:pt x="112" y="128"/>
                  </a:cubicBezTo>
                  <a:cubicBezTo>
                    <a:pt x="112" y="65"/>
                    <a:pt x="112" y="65"/>
                    <a:pt x="112" y="65"/>
                  </a:cubicBezTo>
                  <a:cubicBezTo>
                    <a:pt x="90" y="65"/>
                    <a:pt x="90" y="65"/>
                    <a:pt x="90" y="65"/>
                  </a:cubicBezTo>
                  <a:cubicBezTo>
                    <a:pt x="90" y="73"/>
                    <a:pt x="90" y="73"/>
                    <a:pt x="90" y="73"/>
                  </a:cubicBezTo>
                  <a:cubicBezTo>
                    <a:pt x="90" y="80"/>
                    <a:pt x="85" y="85"/>
                    <a:pt x="78" y="85"/>
                  </a:cubicBezTo>
                  <a:cubicBezTo>
                    <a:pt x="63" y="85"/>
                    <a:pt x="63" y="85"/>
                    <a:pt x="63" y="85"/>
                  </a:cubicBezTo>
                  <a:cubicBezTo>
                    <a:pt x="63" y="25"/>
                    <a:pt x="63" y="25"/>
                    <a:pt x="63" y="25"/>
                  </a:cubicBezTo>
                  <a:cubicBezTo>
                    <a:pt x="97" y="25"/>
                    <a:pt x="97" y="25"/>
                    <a:pt x="97" y="25"/>
                  </a:cubicBezTo>
                  <a:cubicBezTo>
                    <a:pt x="103" y="25"/>
                    <a:pt x="110" y="30"/>
                    <a:pt x="110" y="37"/>
                  </a:cubicBezTo>
                  <a:cubicBezTo>
                    <a:pt x="110" y="50"/>
                    <a:pt x="110" y="50"/>
                    <a:pt x="110" y="50"/>
                  </a:cubicBezTo>
                  <a:cubicBezTo>
                    <a:pt x="132" y="50"/>
                    <a:pt x="132" y="50"/>
                    <a:pt x="132" y="50"/>
                  </a:cubicBezTo>
                  <a:cubicBezTo>
                    <a:pt x="132" y="0"/>
                    <a:pt x="132" y="0"/>
                    <a:pt x="132" y="0"/>
                  </a:cubicBezTo>
                  <a:cubicBezTo>
                    <a:pt x="0" y="0"/>
                    <a:pt x="0" y="0"/>
                    <a:pt x="0" y="0"/>
                  </a:cubicBezTo>
                  <a:cubicBezTo>
                    <a:pt x="0" y="25"/>
                    <a:pt x="0" y="25"/>
                    <a:pt x="0" y="25"/>
                  </a:cubicBezTo>
                  <a:cubicBezTo>
                    <a:pt x="7" y="25"/>
                    <a:pt x="7" y="25"/>
                    <a:pt x="7" y="25"/>
                  </a:cubicBezTo>
                  <a:cubicBezTo>
                    <a:pt x="12" y="25"/>
                    <a:pt x="19" y="30"/>
                    <a:pt x="19" y="37"/>
                  </a:cubicBezTo>
                  <a:cubicBezTo>
                    <a:pt x="19" y="163"/>
                    <a:pt x="19" y="163"/>
                    <a:pt x="19" y="163"/>
                  </a:cubicBezTo>
                  <a:cubicBezTo>
                    <a:pt x="19" y="169"/>
                    <a:pt x="12" y="175"/>
                    <a:pt x="6" y="175"/>
                  </a:cubicBezTo>
                  <a:cubicBezTo>
                    <a:pt x="0" y="175"/>
                    <a:pt x="0" y="175"/>
                    <a:pt x="0" y="175"/>
                  </a:cubicBezTo>
                  <a:cubicBezTo>
                    <a:pt x="0" y="201"/>
                    <a:pt x="0" y="201"/>
                    <a:pt x="0"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22" name="Freeform 21"/>
            <p:cNvSpPr>
              <a:spLocks/>
            </p:cNvSpPr>
            <p:nvPr/>
          </p:nvSpPr>
          <p:spPr bwMode="auto">
            <a:xfrm>
              <a:off x="0" y="1158"/>
              <a:ext cx="839" cy="1210"/>
            </a:xfrm>
            <a:custGeom>
              <a:avLst/>
              <a:gdLst>
                <a:gd name="T0" fmla="*/ 111 w 140"/>
                <a:gd name="T1" fmla="*/ 201 h 201"/>
                <a:gd name="T2" fmla="*/ 111 w 140"/>
                <a:gd name="T3" fmla="*/ 175 h 201"/>
                <a:gd name="T4" fmla="*/ 103 w 140"/>
                <a:gd name="T5" fmla="*/ 175 h 201"/>
                <a:gd name="T6" fmla="*/ 91 w 140"/>
                <a:gd name="T7" fmla="*/ 163 h 201"/>
                <a:gd name="T8" fmla="*/ 91 w 140"/>
                <a:gd name="T9" fmla="*/ 25 h 201"/>
                <a:gd name="T10" fmla="*/ 109 w 140"/>
                <a:gd name="T11" fmla="*/ 25 h 201"/>
                <a:gd name="T12" fmla="*/ 121 w 140"/>
                <a:gd name="T13" fmla="*/ 37 h 201"/>
                <a:gd name="T14" fmla="*/ 121 w 140"/>
                <a:gd name="T15" fmla="*/ 55 h 201"/>
                <a:gd name="T16" fmla="*/ 140 w 140"/>
                <a:gd name="T17" fmla="*/ 55 h 201"/>
                <a:gd name="T18" fmla="*/ 140 w 140"/>
                <a:gd name="T19" fmla="*/ 0 h 201"/>
                <a:gd name="T20" fmla="*/ 0 w 140"/>
                <a:gd name="T21" fmla="*/ 0 h 201"/>
                <a:gd name="T22" fmla="*/ 0 w 140"/>
                <a:gd name="T23" fmla="*/ 55 h 201"/>
                <a:gd name="T24" fmla="*/ 20 w 140"/>
                <a:gd name="T25" fmla="*/ 55 h 201"/>
                <a:gd name="T26" fmla="*/ 20 w 140"/>
                <a:gd name="T27" fmla="*/ 37 h 201"/>
                <a:gd name="T28" fmla="*/ 32 w 140"/>
                <a:gd name="T29" fmla="*/ 25 h 201"/>
                <a:gd name="T30" fmla="*/ 50 w 140"/>
                <a:gd name="T31" fmla="*/ 25 h 201"/>
                <a:gd name="T32" fmla="*/ 50 w 140"/>
                <a:gd name="T33" fmla="*/ 163 h 201"/>
                <a:gd name="T34" fmla="*/ 38 w 140"/>
                <a:gd name="T35" fmla="*/ 175 h 201"/>
                <a:gd name="T36" fmla="*/ 29 w 140"/>
                <a:gd name="T37" fmla="*/ 175 h 201"/>
                <a:gd name="T38" fmla="*/ 29 w 140"/>
                <a:gd name="T39" fmla="*/ 201 h 201"/>
                <a:gd name="T40" fmla="*/ 111 w 140"/>
                <a:gd name="T4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01">
                  <a:moveTo>
                    <a:pt x="111" y="201"/>
                  </a:moveTo>
                  <a:cubicBezTo>
                    <a:pt x="111" y="175"/>
                    <a:pt x="111" y="175"/>
                    <a:pt x="111" y="175"/>
                  </a:cubicBezTo>
                  <a:cubicBezTo>
                    <a:pt x="103" y="175"/>
                    <a:pt x="103" y="175"/>
                    <a:pt x="103" y="175"/>
                  </a:cubicBezTo>
                  <a:cubicBezTo>
                    <a:pt x="96" y="175"/>
                    <a:pt x="91" y="169"/>
                    <a:pt x="91" y="163"/>
                  </a:cubicBezTo>
                  <a:cubicBezTo>
                    <a:pt x="91" y="25"/>
                    <a:pt x="91" y="25"/>
                    <a:pt x="91" y="25"/>
                  </a:cubicBezTo>
                  <a:cubicBezTo>
                    <a:pt x="109" y="25"/>
                    <a:pt x="109" y="25"/>
                    <a:pt x="109" y="25"/>
                  </a:cubicBezTo>
                  <a:cubicBezTo>
                    <a:pt x="115" y="25"/>
                    <a:pt x="121" y="30"/>
                    <a:pt x="121" y="37"/>
                  </a:cubicBezTo>
                  <a:cubicBezTo>
                    <a:pt x="121" y="55"/>
                    <a:pt x="121" y="55"/>
                    <a:pt x="121" y="55"/>
                  </a:cubicBezTo>
                  <a:cubicBezTo>
                    <a:pt x="140" y="55"/>
                    <a:pt x="140" y="55"/>
                    <a:pt x="140" y="55"/>
                  </a:cubicBezTo>
                  <a:cubicBezTo>
                    <a:pt x="140" y="0"/>
                    <a:pt x="140" y="0"/>
                    <a:pt x="140" y="0"/>
                  </a:cubicBezTo>
                  <a:cubicBezTo>
                    <a:pt x="0" y="0"/>
                    <a:pt x="0" y="0"/>
                    <a:pt x="0" y="0"/>
                  </a:cubicBezTo>
                  <a:cubicBezTo>
                    <a:pt x="0" y="55"/>
                    <a:pt x="0" y="55"/>
                    <a:pt x="0" y="55"/>
                  </a:cubicBezTo>
                  <a:cubicBezTo>
                    <a:pt x="20" y="55"/>
                    <a:pt x="20" y="55"/>
                    <a:pt x="20" y="55"/>
                  </a:cubicBezTo>
                  <a:cubicBezTo>
                    <a:pt x="20" y="37"/>
                    <a:pt x="20" y="37"/>
                    <a:pt x="20" y="37"/>
                  </a:cubicBezTo>
                  <a:cubicBezTo>
                    <a:pt x="20" y="30"/>
                    <a:pt x="25" y="25"/>
                    <a:pt x="32" y="25"/>
                  </a:cubicBezTo>
                  <a:cubicBezTo>
                    <a:pt x="50" y="25"/>
                    <a:pt x="50" y="25"/>
                    <a:pt x="50" y="25"/>
                  </a:cubicBezTo>
                  <a:cubicBezTo>
                    <a:pt x="50" y="163"/>
                    <a:pt x="50" y="163"/>
                    <a:pt x="50" y="163"/>
                  </a:cubicBezTo>
                  <a:cubicBezTo>
                    <a:pt x="50" y="170"/>
                    <a:pt x="45" y="175"/>
                    <a:pt x="38" y="175"/>
                  </a:cubicBezTo>
                  <a:cubicBezTo>
                    <a:pt x="29" y="175"/>
                    <a:pt x="29" y="175"/>
                    <a:pt x="29" y="175"/>
                  </a:cubicBezTo>
                  <a:cubicBezTo>
                    <a:pt x="29" y="201"/>
                    <a:pt x="29" y="201"/>
                    <a:pt x="29" y="201"/>
                  </a:cubicBezTo>
                  <a:cubicBezTo>
                    <a:pt x="111" y="201"/>
                    <a:pt x="111" y="201"/>
                    <a:pt x="111" y="201"/>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sp>
          <p:nvSpPr>
            <p:cNvPr id="23" name="Freeform 22"/>
            <p:cNvSpPr>
              <a:spLocks/>
            </p:cNvSpPr>
            <p:nvPr/>
          </p:nvSpPr>
          <p:spPr bwMode="auto">
            <a:xfrm>
              <a:off x="1544" y="1158"/>
              <a:ext cx="1200" cy="1210"/>
            </a:xfrm>
            <a:custGeom>
              <a:avLst/>
              <a:gdLst>
                <a:gd name="T0" fmla="*/ 19 w 200"/>
                <a:gd name="T1" fmla="*/ 37 h 201"/>
                <a:gd name="T2" fmla="*/ 7 w 200"/>
                <a:gd name="T3" fmla="*/ 25 h 201"/>
                <a:gd name="T4" fmla="*/ 0 w 200"/>
                <a:gd name="T5" fmla="*/ 25 h 201"/>
                <a:gd name="T6" fmla="*/ 0 w 200"/>
                <a:gd name="T7" fmla="*/ 0 h 201"/>
                <a:gd name="T8" fmla="*/ 65 w 200"/>
                <a:gd name="T9" fmla="*/ 0 h 201"/>
                <a:gd name="T10" fmla="*/ 100 w 200"/>
                <a:gd name="T11" fmla="*/ 120 h 201"/>
                <a:gd name="T12" fmla="*/ 136 w 200"/>
                <a:gd name="T13" fmla="*/ 0 h 201"/>
                <a:gd name="T14" fmla="*/ 200 w 200"/>
                <a:gd name="T15" fmla="*/ 0 h 201"/>
                <a:gd name="T16" fmla="*/ 200 w 200"/>
                <a:gd name="T17" fmla="*/ 25 h 201"/>
                <a:gd name="T18" fmla="*/ 194 w 200"/>
                <a:gd name="T19" fmla="*/ 25 h 201"/>
                <a:gd name="T20" fmla="*/ 182 w 200"/>
                <a:gd name="T21" fmla="*/ 37 h 201"/>
                <a:gd name="T22" fmla="*/ 182 w 200"/>
                <a:gd name="T23" fmla="*/ 163 h 201"/>
                <a:gd name="T24" fmla="*/ 194 w 200"/>
                <a:gd name="T25" fmla="*/ 175 h 201"/>
                <a:gd name="T26" fmla="*/ 200 w 200"/>
                <a:gd name="T27" fmla="*/ 175 h 201"/>
                <a:gd name="T28" fmla="*/ 200 w 200"/>
                <a:gd name="T29" fmla="*/ 201 h 201"/>
                <a:gd name="T30" fmla="*/ 127 w 200"/>
                <a:gd name="T31" fmla="*/ 201 h 201"/>
                <a:gd name="T32" fmla="*/ 127 w 200"/>
                <a:gd name="T33" fmla="*/ 175 h 201"/>
                <a:gd name="T34" fmla="*/ 131 w 200"/>
                <a:gd name="T35" fmla="*/ 175 h 201"/>
                <a:gd name="T36" fmla="*/ 140 w 200"/>
                <a:gd name="T37" fmla="*/ 163 h 201"/>
                <a:gd name="T38" fmla="*/ 141 w 200"/>
                <a:gd name="T39" fmla="*/ 73 h 201"/>
                <a:gd name="T40" fmla="*/ 103 w 200"/>
                <a:gd name="T41" fmla="*/ 201 h 201"/>
                <a:gd name="T42" fmla="*/ 84 w 200"/>
                <a:gd name="T43" fmla="*/ 201 h 201"/>
                <a:gd name="T44" fmla="*/ 48 w 200"/>
                <a:gd name="T45" fmla="*/ 74 h 201"/>
                <a:gd name="T46" fmla="*/ 48 w 200"/>
                <a:gd name="T47" fmla="*/ 163 h 201"/>
                <a:gd name="T48" fmla="*/ 58 w 200"/>
                <a:gd name="T49" fmla="*/ 175 h 201"/>
                <a:gd name="T50" fmla="*/ 62 w 200"/>
                <a:gd name="T51" fmla="*/ 175 h 201"/>
                <a:gd name="T52" fmla="*/ 62 w 200"/>
                <a:gd name="T53" fmla="*/ 201 h 201"/>
                <a:gd name="T54" fmla="*/ 0 w 200"/>
                <a:gd name="T55" fmla="*/ 201 h 201"/>
                <a:gd name="T56" fmla="*/ 0 w 200"/>
                <a:gd name="T57" fmla="*/ 175 h 201"/>
                <a:gd name="T58" fmla="*/ 6 w 200"/>
                <a:gd name="T59" fmla="*/ 175 h 201"/>
                <a:gd name="T60" fmla="*/ 19 w 200"/>
                <a:gd name="T61" fmla="*/ 163 h 201"/>
                <a:gd name="T62" fmla="*/ 19 w 200"/>
                <a:gd name="T63"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201">
                  <a:moveTo>
                    <a:pt x="19" y="37"/>
                  </a:moveTo>
                  <a:cubicBezTo>
                    <a:pt x="19" y="30"/>
                    <a:pt x="12" y="25"/>
                    <a:pt x="7" y="25"/>
                  </a:cubicBezTo>
                  <a:cubicBezTo>
                    <a:pt x="1" y="25"/>
                    <a:pt x="0" y="25"/>
                    <a:pt x="0" y="25"/>
                  </a:cubicBezTo>
                  <a:cubicBezTo>
                    <a:pt x="0" y="0"/>
                    <a:pt x="0" y="0"/>
                    <a:pt x="0" y="0"/>
                  </a:cubicBezTo>
                  <a:cubicBezTo>
                    <a:pt x="65" y="0"/>
                    <a:pt x="65" y="0"/>
                    <a:pt x="65" y="0"/>
                  </a:cubicBezTo>
                  <a:cubicBezTo>
                    <a:pt x="100" y="120"/>
                    <a:pt x="100" y="120"/>
                    <a:pt x="100" y="120"/>
                  </a:cubicBezTo>
                  <a:cubicBezTo>
                    <a:pt x="136" y="0"/>
                    <a:pt x="136" y="0"/>
                    <a:pt x="136" y="0"/>
                  </a:cubicBezTo>
                  <a:cubicBezTo>
                    <a:pt x="200" y="0"/>
                    <a:pt x="200" y="0"/>
                    <a:pt x="200" y="0"/>
                  </a:cubicBezTo>
                  <a:cubicBezTo>
                    <a:pt x="200" y="25"/>
                    <a:pt x="200" y="25"/>
                    <a:pt x="200" y="25"/>
                  </a:cubicBezTo>
                  <a:cubicBezTo>
                    <a:pt x="194" y="25"/>
                    <a:pt x="194" y="25"/>
                    <a:pt x="194" y="25"/>
                  </a:cubicBezTo>
                  <a:cubicBezTo>
                    <a:pt x="189" y="25"/>
                    <a:pt x="182" y="30"/>
                    <a:pt x="182" y="37"/>
                  </a:cubicBezTo>
                  <a:cubicBezTo>
                    <a:pt x="182" y="163"/>
                    <a:pt x="182" y="163"/>
                    <a:pt x="182" y="163"/>
                  </a:cubicBezTo>
                  <a:cubicBezTo>
                    <a:pt x="182" y="170"/>
                    <a:pt x="188" y="175"/>
                    <a:pt x="194" y="175"/>
                  </a:cubicBezTo>
                  <a:cubicBezTo>
                    <a:pt x="200" y="175"/>
                    <a:pt x="200" y="175"/>
                    <a:pt x="200" y="175"/>
                  </a:cubicBezTo>
                  <a:cubicBezTo>
                    <a:pt x="200" y="201"/>
                    <a:pt x="200" y="201"/>
                    <a:pt x="200" y="201"/>
                  </a:cubicBezTo>
                  <a:cubicBezTo>
                    <a:pt x="127" y="201"/>
                    <a:pt x="127" y="201"/>
                    <a:pt x="127" y="201"/>
                  </a:cubicBezTo>
                  <a:cubicBezTo>
                    <a:pt x="127" y="175"/>
                    <a:pt x="127" y="175"/>
                    <a:pt x="127" y="175"/>
                  </a:cubicBezTo>
                  <a:cubicBezTo>
                    <a:pt x="131" y="175"/>
                    <a:pt x="131" y="175"/>
                    <a:pt x="131" y="175"/>
                  </a:cubicBezTo>
                  <a:cubicBezTo>
                    <a:pt x="136" y="175"/>
                    <a:pt x="140" y="170"/>
                    <a:pt x="140" y="163"/>
                  </a:cubicBezTo>
                  <a:cubicBezTo>
                    <a:pt x="141" y="73"/>
                    <a:pt x="141" y="73"/>
                    <a:pt x="141" y="73"/>
                  </a:cubicBezTo>
                  <a:cubicBezTo>
                    <a:pt x="103" y="201"/>
                    <a:pt x="103" y="201"/>
                    <a:pt x="103" y="201"/>
                  </a:cubicBezTo>
                  <a:cubicBezTo>
                    <a:pt x="84" y="201"/>
                    <a:pt x="84" y="201"/>
                    <a:pt x="84" y="201"/>
                  </a:cubicBezTo>
                  <a:cubicBezTo>
                    <a:pt x="48" y="74"/>
                    <a:pt x="48" y="74"/>
                    <a:pt x="48" y="74"/>
                  </a:cubicBezTo>
                  <a:cubicBezTo>
                    <a:pt x="48" y="163"/>
                    <a:pt x="48" y="163"/>
                    <a:pt x="48" y="163"/>
                  </a:cubicBezTo>
                  <a:cubicBezTo>
                    <a:pt x="48" y="170"/>
                    <a:pt x="52" y="175"/>
                    <a:pt x="58" y="175"/>
                  </a:cubicBezTo>
                  <a:cubicBezTo>
                    <a:pt x="62" y="175"/>
                    <a:pt x="62" y="175"/>
                    <a:pt x="62" y="175"/>
                  </a:cubicBezTo>
                  <a:cubicBezTo>
                    <a:pt x="62" y="201"/>
                    <a:pt x="62" y="201"/>
                    <a:pt x="62" y="201"/>
                  </a:cubicBezTo>
                  <a:cubicBezTo>
                    <a:pt x="0" y="201"/>
                    <a:pt x="0" y="201"/>
                    <a:pt x="0" y="201"/>
                  </a:cubicBezTo>
                  <a:cubicBezTo>
                    <a:pt x="0" y="175"/>
                    <a:pt x="0" y="175"/>
                    <a:pt x="0" y="175"/>
                  </a:cubicBezTo>
                  <a:cubicBezTo>
                    <a:pt x="6" y="175"/>
                    <a:pt x="6" y="175"/>
                    <a:pt x="6" y="175"/>
                  </a:cubicBezTo>
                  <a:cubicBezTo>
                    <a:pt x="12" y="175"/>
                    <a:pt x="19" y="170"/>
                    <a:pt x="19" y="163"/>
                  </a:cubicBezTo>
                  <a:cubicBezTo>
                    <a:pt x="19" y="163"/>
                    <a:pt x="19" y="44"/>
                    <a:pt x="19" y="37"/>
                  </a:cubicBezTo>
                </a:path>
              </a:pathLst>
            </a:custGeom>
            <a:grp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sldNum="0" hdr="0" ftr="0" dt="0"/>
  <p:txStyles>
    <p:titleStyle>
      <a:lvl1pPr algn="l" defTabSz="914400" rtl="0" eaLnBrk="1" latinLnBrk="0" hangingPunct="1">
        <a:lnSpc>
          <a:spcPts val="3000"/>
        </a:lnSpc>
        <a:spcBef>
          <a:spcPct val="0"/>
        </a:spcBef>
        <a:buNone/>
        <a:defRPr sz="2800" kern="1200" cap="none" baseline="0">
          <a:solidFill>
            <a:schemeClr val="tx1"/>
          </a:solidFill>
          <a:latin typeface="Arial" panose="020B0604020202020204" pitchFamily="34" charset="0"/>
          <a:ea typeface="Verdana" pitchFamily="34" charset="0"/>
          <a:cs typeface="Arial" panose="020B0604020202020204" pitchFamily="34" charset="0"/>
        </a:defRPr>
      </a:lvl1pPr>
    </p:titleStyle>
    <p:bodyStyle>
      <a:lvl1pPr marL="231775" indent="-231775" algn="l" defTabSz="914400" rtl="0" eaLnBrk="1" latinLnBrk="0" hangingPunct="1">
        <a:spcBef>
          <a:spcPct val="20000"/>
        </a:spcBef>
        <a:buClr>
          <a:schemeClr val="bg1">
            <a:lumMod val="65000"/>
          </a:schemeClr>
        </a:buClr>
        <a:buFont typeface="Arial"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1pPr>
      <a:lvl2pPr marL="682625" indent="-225425"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2pPr>
      <a:lvl3pPr marL="1090613" indent="-176213" algn="l" defTabSz="914400" rtl="0" eaLnBrk="1" latinLnBrk="0" hangingPunct="1">
        <a:spcBef>
          <a:spcPct val="20000"/>
        </a:spcBef>
        <a:buClr>
          <a:schemeClr val="bg1">
            <a:lumMod val="65000"/>
          </a:schemeClr>
        </a:buClr>
        <a:buFont typeface="Arial" pitchFamily="34" charset="0"/>
        <a:buChar char="•"/>
        <a:defRPr sz="1800" kern="1200">
          <a:solidFill>
            <a:schemeClr val="tx1"/>
          </a:solidFill>
          <a:latin typeface="Arial" panose="020B0604020202020204" pitchFamily="34" charset="0"/>
          <a:ea typeface="Verdana" pitchFamily="34" charset="0"/>
          <a:cs typeface="Arial" panose="020B0604020202020204" pitchFamily="34" charset="0"/>
        </a:defRPr>
      </a:lvl3pPr>
      <a:lvl4pPr marL="1543050" indent="-17145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anose="020B0604020202020204" pitchFamily="34" charset="0"/>
          <a:ea typeface="Verdana" pitchFamily="34" charset="0"/>
          <a:cs typeface="Arial" panose="020B0604020202020204" pitchFamily="34" charset="0"/>
        </a:defRPr>
      </a:lvl4pPr>
      <a:lvl5pPr marL="2005013" indent="-176213"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16175"/>
            <a:ext cx="4800600" cy="2460625"/>
          </a:xfrm>
        </p:spPr>
        <p:txBody>
          <a:bodyPr>
            <a:normAutofit/>
          </a:bodyPr>
          <a:lstStyle/>
          <a:p>
            <a:pPr>
              <a:lnSpc>
                <a:spcPct val="100000"/>
              </a:lnSpc>
            </a:pPr>
            <a:r>
              <a:rPr lang="en-US" sz="4000" dirty="0" smtClean="0">
                <a:solidFill>
                  <a:srgbClr val="4D4D4D"/>
                </a:solidFill>
              </a:rPr>
              <a:t>How to Complete a</a:t>
            </a:r>
            <a:br>
              <a:rPr lang="en-US" sz="4000" dirty="0" smtClean="0">
                <a:solidFill>
                  <a:srgbClr val="4D4D4D"/>
                </a:solidFill>
              </a:rPr>
            </a:br>
            <a:r>
              <a:rPr lang="en-US" sz="4000" dirty="0" smtClean="0">
                <a:solidFill>
                  <a:srgbClr val="4D4D4D"/>
                </a:solidFill>
              </a:rPr>
              <a:t>High Quality PBS </a:t>
            </a:r>
            <a:br>
              <a:rPr lang="en-US" sz="4000" dirty="0" smtClean="0">
                <a:solidFill>
                  <a:srgbClr val="4D4D4D"/>
                </a:solidFill>
              </a:rPr>
            </a:br>
            <a:r>
              <a:rPr lang="en-US" sz="4000" dirty="0" smtClean="0">
                <a:solidFill>
                  <a:srgbClr val="4D4D4D"/>
                </a:solidFill>
              </a:rPr>
              <a:t>Observation</a:t>
            </a:r>
            <a:endParaRPr lang="en-US" sz="4000" dirty="0">
              <a:solidFill>
                <a:srgbClr val="4D4D4D"/>
              </a:solidFill>
            </a:endParaRPr>
          </a:p>
        </p:txBody>
      </p:sp>
      <p:pic>
        <p:nvPicPr>
          <p:cNvPr id="4" name="Picture 3"/>
          <p:cNvPicPr/>
          <p:nvPr/>
        </p:nvPicPr>
        <p:blipFill rotWithShape="1">
          <a:blip r:embed="rId2" cstate="print"/>
          <a:srcRect l="32051" t="42849" r="21282" b="15669"/>
          <a:stretch/>
        </p:blipFill>
        <p:spPr bwMode="auto">
          <a:xfrm>
            <a:off x="4953000" y="2758440"/>
            <a:ext cx="3520440" cy="2895600"/>
          </a:xfrm>
          <a:prstGeom prst="rect">
            <a:avLst/>
          </a:prstGeom>
          <a:ln>
            <a:noFill/>
          </a:ln>
          <a:extLst>
            <a:ext uri="{53640926-AAD7-44D8-BBD7-CCE9431645EC}">
              <a14:shadowObscured xmlns=""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2547F9-660F-4B26-83BB-E3909BD735B9}" type="slidenum">
              <a:rPr lang="en-US"/>
              <a:pPr eaLnBrk="1" hangingPunct="1"/>
              <a:t>10</a:t>
            </a:fld>
            <a:endParaRPr lang="en-US"/>
          </a:p>
        </p:txBody>
      </p:sp>
      <p:sp>
        <p:nvSpPr>
          <p:cNvPr id="60420" name="Rectangle 2"/>
          <p:cNvSpPr>
            <a:spLocks noGrp="1" noChangeArrowheads="1"/>
          </p:cNvSpPr>
          <p:nvPr>
            <p:ph type="title"/>
          </p:nvPr>
        </p:nvSpPr>
        <p:spPr>
          <a:xfrm>
            <a:off x="0" y="0"/>
            <a:ext cx="8001000" cy="715963"/>
          </a:xfrm>
        </p:spPr>
        <p:txBody>
          <a:bodyPr/>
          <a:lstStyle/>
          <a:p>
            <a:pPr eaLnBrk="1" hangingPunct="1"/>
            <a:r>
              <a:rPr lang="en-US" smtClean="0"/>
              <a:t>Rules for Observations</a:t>
            </a:r>
          </a:p>
        </p:txBody>
      </p:sp>
      <p:sp>
        <p:nvSpPr>
          <p:cNvPr id="60421" name="Rectangle 3"/>
          <p:cNvSpPr>
            <a:spLocks noGrp="1" noChangeArrowheads="1"/>
          </p:cNvSpPr>
          <p:nvPr>
            <p:ph type="body" idx="1"/>
          </p:nvPr>
        </p:nvSpPr>
        <p:spPr>
          <a:xfrm>
            <a:off x="762000" y="1066800"/>
            <a:ext cx="7848600" cy="4267200"/>
          </a:xfrm>
        </p:spPr>
        <p:txBody>
          <a:bodyPr/>
          <a:lstStyle/>
          <a:p>
            <a:pPr eaLnBrk="1" hangingPunct="1">
              <a:lnSpc>
                <a:spcPct val="90000"/>
              </a:lnSpc>
            </a:pPr>
            <a:r>
              <a:rPr lang="en-US" sz="2800" dirty="0" smtClean="0">
                <a:solidFill>
                  <a:srgbClr val="4D4D4D"/>
                </a:solidFill>
              </a:rPr>
              <a:t>No names – No blame</a:t>
            </a:r>
          </a:p>
          <a:p>
            <a:pPr eaLnBrk="1" hangingPunct="1">
              <a:lnSpc>
                <a:spcPct val="90000"/>
              </a:lnSpc>
            </a:pPr>
            <a:r>
              <a:rPr lang="en-US" sz="2800" dirty="0" smtClean="0">
                <a:solidFill>
                  <a:srgbClr val="4D4D4D"/>
                </a:solidFill>
              </a:rPr>
              <a:t>No discipline connected to observations</a:t>
            </a:r>
          </a:p>
          <a:p>
            <a:pPr eaLnBrk="1" hangingPunct="1">
              <a:lnSpc>
                <a:spcPct val="90000"/>
              </a:lnSpc>
            </a:pPr>
            <a:r>
              <a:rPr lang="en-US" sz="2800" dirty="0" smtClean="0">
                <a:solidFill>
                  <a:srgbClr val="4D4D4D"/>
                </a:solidFill>
              </a:rPr>
              <a:t>Care – Don’t Criticize (Set a tone of caring)</a:t>
            </a:r>
          </a:p>
          <a:p>
            <a:pPr eaLnBrk="1" hangingPunct="1">
              <a:lnSpc>
                <a:spcPct val="90000"/>
              </a:lnSpc>
            </a:pPr>
            <a:r>
              <a:rPr lang="en-US" sz="2800" dirty="0" smtClean="0">
                <a:solidFill>
                  <a:srgbClr val="4D4D4D"/>
                </a:solidFill>
              </a:rPr>
              <a:t>Influence – Don’t Force</a:t>
            </a:r>
          </a:p>
          <a:p>
            <a:pPr eaLnBrk="1" hangingPunct="1">
              <a:lnSpc>
                <a:spcPct val="90000"/>
              </a:lnSpc>
            </a:pPr>
            <a:r>
              <a:rPr lang="en-US" sz="2800" dirty="0" smtClean="0">
                <a:solidFill>
                  <a:srgbClr val="4D4D4D"/>
                </a:solidFill>
              </a:rPr>
              <a:t>Focus on preventing accidents</a:t>
            </a:r>
          </a:p>
          <a:p>
            <a:pPr eaLnBrk="1" hangingPunct="1">
              <a:lnSpc>
                <a:spcPct val="90000"/>
              </a:lnSpc>
            </a:pPr>
            <a:r>
              <a:rPr lang="en-US" sz="2800" dirty="0" smtClean="0">
                <a:solidFill>
                  <a:srgbClr val="4D4D4D"/>
                </a:solidFill>
              </a:rPr>
              <a:t>Maintain respect</a:t>
            </a:r>
          </a:p>
          <a:p>
            <a:pPr eaLnBrk="1" hangingPunct="1">
              <a:lnSpc>
                <a:spcPct val="90000"/>
              </a:lnSpc>
            </a:pPr>
            <a:r>
              <a:rPr lang="en-US" sz="2800" dirty="0" smtClean="0">
                <a:solidFill>
                  <a:srgbClr val="4D4D4D"/>
                </a:solidFill>
              </a:rPr>
              <a:t>Use “Safe” and “Concern” terminology</a:t>
            </a:r>
          </a:p>
          <a:p>
            <a:pPr eaLnBrk="1" hangingPunct="1">
              <a:lnSpc>
                <a:spcPct val="90000"/>
              </a:lnSpc>
            </a:pPr>
            <a:r>
              <a:rPr lang="en-US" sz="2800" dirty="0" smtClean="0">
                <a:solidFill>
                  <a:srgbClr val="4D4D4D"/>
                </a:solidFill>
              </a:rPr>
              <a:t>Tell all the “Safes” first, then the “Concerns”</a:t>
            </a:r>
          </a:p>
          <a:p>
            <a:pPr eaLnBrk="1" hangingPunct="1">
              <a:lnSpc>
                <a:spcPct val="90000"/>
              </a:lnSpc>
            </a:pPr>
            <a:r>
              <a:rPr lang="en-US" sz="2800" dirty="0" smtClean="0">
                <a:solidFill>
                  <a:srgbClr val="4D4D4D"/>
                </a:solidFill>
              </a:rPr>
              <a:t>Don’t use “But” or “However” in between</a:t>
            </a:r>
          </a:p>
        </p:txBody>
      </p:sp>
    </p:spTree>
    <p:extLst>
      <p:ext uri="{BB962C8B-B14F-4D97-AF65-F5344CB8AC3E}">
        <p14:creationId xmlns="" xmlns:p14="http://schemas.microsoft.com/office/powerpoint/2010/main" val="96436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B82A0F-BAD3-48E2-9BE1-A25C7527C858}" type="slidenum">
              <a:rPr lang="en-US"/>
              <a:pPr eaLnBrk="1" hangingPunct="1"/>
              <a:t>11</a:t>
            </a:fld>
            <a:endParaRPr lang="en-US"/>
          </a:p>
        </p:txBody>
      </p:sp>
      <p:sp>
        <p:nvSpPr>
          <p:cNvPr id="61444" name="Rectangle 2"/>
          <p:cNvSpPr>
            <a:spLocks noGrp="1" noChangeArrowheads="1"/>
          </p:cNvSpPr>
          <p:nvPr>
            <p:ph type="title"/>
          </p:nvPr>
        </p:nvSpPr>
        <p:spPr>
          <a:xfrm>
            <a:off x="0" y="0"/>
            <a:ext cx="8001000" cy="715963"/>
          </a:xfrm>
        </p:spPr>
        <p:txBody>
          <a:bodyPr/>
          <a:lstStyle/>
          <a:p>
            <a:pPr eaLnBrk="1" hangingPunct="1"/>
            <a:r>
              <a:rPr lang="en-US" smtClean="0"/>
              <a:t>What If…?</a:t>
            </a:r>
          </a:p>
        </p:txBody>
      </p:sp>
      <p:sp>
        <p:nvSpPr>
          <p:cNvPr id="61445" name="Rectangle 3"/>
          <p:cNvSpPr>
            <a:spLocks noGrp="1" noChangeArrowheads="1"/>
          </p:cNvSpPr>
          <p:nvPr>
            <p:ph type="body" idx="1"/>
          </p:nvPr>
        </p:nvSpPr>
        <p:spPr>
          <a:xfrm>
            <a:off x="533400" y="838200"/>
            <a:ext cx="8229600" cy="4525963"/>
          </a:xfrm>
        </p:spPr>
        <p:txBody>
          <a:bodyPr>
            <a:normAutofit/>
          </a:bodyPr>
          <a:lstStyle/>
          <a:p>
            <a:pPr eaLnBrk="1" hangingPunct="1"/>
            <a:r>
              <a:rPr lang="en-US" sz="3200" dirty="0" smtClean="0">
                <a:solidFill>
                  <a:srgbClr val="4D4D4D"/>
                </a:solidFill>
              </a:rPr>
              <a:t>You see someone in immediate danger</a:t>
            </a:r>
          </a:p>
          <a:p>
            <a:pPr eaLnBrk="1" hangingPunct="1"/>
            <a:r>
              <a:rPr lang="en-US" sz="3200" dirty="0" smtClean="0">
                <a:solidFill>
                  <a:srgbClr val="4D4D4D"/>
                </a:solidFill>
              </a:rPr>
              <a:t>You see a violation of an important safety rule</a:t>
            </a:r>
          </a:p>
          <a:p>
            <a:pPr eaLnBrk="1" hangingPunct="1"/>
            <a:r>
              <a:rPr lang="en-US" sz="3200" dirty="0" smtClean="0">
                <a:solidFill>
                  <a:srgbClr val="4D4D4D"/>
                </a:solidFill>
              </a:rPr>
              <a:t>You see a concern not on the checklist</a:t>
            </a:r>
          </a:p>
          <a:p>
            <a:pPr eaLnBrk="1" hangingPunct="1"/>
            <a:r>
              <a:rPr lang="en-US" sz="3200" dirty="0" smtClean="0">
                <a:solidFill>
                  <a:srgbClr val="4D4D4D"/>
                </a:solidFill>
              </a:rPr>
              <a:t>Someone tells you a concern you did not personally observe</a:t>
            </a:r>
          </a:p>
          <a:p>
            <a:pPr eaLnBrk="1" hangingPunct="1"/>
            <a:r>
              <a:rPr lang="en-US" sz="3200" dirty="0" smtClean="0">
                <a:solidFill>
                  <a:srgbClr val="4D4D4D"/>
                </a:solidFill>
              </a:rPr>
              <a:t>Someone wants you to write up a fix-it item</a:t>
            </a:r>
          </a:p>
          <a:p>
            <a:pPr eaLnBrk="1" hangingPunct="1"/>
            <a:r>
              <a:rPr lang="en-US" sz="3200" dirty="0" smtClean="0">
                <a:solidFill>
                  <a:srgbClr val="4D4D4D"/>
                </a:solidFill>
              </a:rPr>
              <a:t>A worker refuses to be observed</a:t>
            </a:r>
          </a:p>
        </p:txBody>
      </p:sp>
    </p:spTree>
    <p:extLst>
      <p:ext uri="{BB962C8B-B14F-4D97-AF65-F5344CB8AC3E}">
        <p14:creationId xmlns="" xmlns:p14="http://schemas.microsoft.com/office/powerpoint/2010/main" val="783075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6" name="Picture 2"/>
          <p:cNvPicPr>
            <a:picLocks noChangeArrowheads="1"/>
          </p:cNvPicPr>
          <p:nvPr/>
        </p:nvPicPr>
        <p:blipFill>
          <a:blip r:embed="rId3" cstate="screen"/>
          <a:srcRect/>
          <a:stretch>
            <a:fillRect/>
          </a:stretch>
        </p:blipFill>
        <p:spPr bwMode="auto">
          <a:xfrm>
            <a:off x="1909361" y="2784811"/>
            <a:ext cx="1847850" cy="1331764"/>
          </a:xfrm>
          <a:prstGeom prst="rect">
            <a:avLst/>
          </a:prstGeom>
          <a:noFill/>
          <a:ln w="9525" algn="ctr">
            <a:noFill/>
            <a:miter lim="800000"/>
            <a:headEnd/>
            <a:tailEnd/>
          </a:ln>
          <a:effectLst/>
        </p:spPr>
      </p:pic>
      <p:pic>
        <p:nvPicPr>
          <p:cNvPr id="594947" name="Picture 3" descr="Meeting at desk"/>
          <p:cNvPicPr>
            <a:picLocks noChangeAspect="1" noChangeArrowheads="1"/>
          </p:cNvPicPr>
          <p:nvPr/>
        </p:nvPicPr>
        <p:blipFill>
          <a:blip r:embed="rId4" cstate="screen"/>
          <a:srcRect/>
          <a:stretch>
            <a:fillRect/>
          </a:stretch>
        </p:blipFill>
        <p:spPr bwMode="auto">
          <a:xfrm>
            <a:off x="495998" y="1064240"/>
            <a:ext cx="2146852" cy="1828800"/>
          </a:xfrm>
          <a:prstGeom prst="rect">
            <a:avLst/>
          </a:prstGeom>
          <a:noFill/>
        </p:spPr>
      </p:pic>
      <p:sp>
        <p:nvSpPr>
          <p:cNvPr id="594948" name="Rectangle 4"/>
          <p:cNvSpPr>
            <a:spLocks noChangeArrowheads="1"/>
          </p:cNvSpPr>
          <p:nvPr/>
        </p:nvSpPr>
        <p:spPr bwMode="auto">
          <a:xfrm>
            <a:off x="152400" y="304800"/>
            <a:ext cx="8991600" cy="304800"/>
          </a:xfrm>
          <a:prstGeom prst="rect">
            <a:avLst/>
          </a:prstGeom>
          <a:noFill/>
          <a:ln w="9525">
            <a:noFill/>
            <a:miter lim="800000"/>
            <a:headEnd/>
            <a:tailEnd/>
          </a:ln>
          <a:effectLst/>
        </p:spPr>
        <p:txBody>
          <a:bodyPr anchor="ctr"/>
          <a:lstStyle/>
          <a:p>
            <a:pPr algn="ctr"/>
            <a:r>
              <a:rPr lang="en-US" sz="3200" b="1" dirty="0" smtClean="0"/>
              <a:t>PBS Process </a:t>
            </a:r>
            <a:r>
              <a:rPr lang="en-US" sz="3200" b="1" dirty="0"/>
              <a:t>Overview</a:t>
            </a:r>
          </a:p>
          <a:p>
            <a:endParaRPr lang="en-US" sz="3200" b="1" dirty="0"/>
          </a:p>
        </p:txBody>
      </p:sp>
      <p:pic>
        <p:nvPicPr>
          <p:cNvPr id="594949" name="Picture 5" descr="Picture8"/>
          <p:cNvPicPr>
            <a:picLocks noChangeAspect="1" noChangeArrowheads="1"/>
          </p:cNvPicPr>
          <p:nvPr/>
        </p:nvPicPr>
        <p:blipFill>
          <a:blip r:embed="rId5" cstate="screen"/>
          <a:srcRect/>
          <a:stretch>
            <a:fillRect/>
          </a:stretch>
        </p:blipFill>
        <p:spPr bwMode="auto">
          <a:xfrm>
            <a:off x="4432451" y="4486397"/>
            <a:ext cx="746450" cy="1016000"/>
          </a:xfrm>
          <a:prstGeom prst="rect">
            <a:avLst/>
          </a:prstGeom>
          <a:noFill/>
        </p:spPr>
      </p:pic>
      <p:pic>
        <p:nvPicPr>
          <p:cNvPr id="594951" name="Picture 7"/>
          <p:cNvPicPr>
            <a:picLocks noChangeAspect="1" noChangeArrowheads="1"/>
          </p:cNvPicPr>
          <p:nvPr/>
        </p:nvPicPr>
        <p:blipFill>
          <a:blip r:embed="rId6" cstate="screen"/>
          <a:srcRect/>
          <a:stretch>
            <a:fillRect/>
          </a:stretch>
        </p:blipFill>
        <p:spPr bwMode="auto">
          <a:xfrm>
            <a:off x="762000" y="4521692"/>
            <a:ext cx="807424" cy="1345707"/>
          </a:xfrm>
          <a:prstGeom prst="rect">
            <a:avLst/>
          </a:prstGeom>
          <a:noFill/>
          <a:ln w="9525">
            <a:noFill/>
            <a:miter lim="800000"/>
            <a:headEnd/>
            <a:tailEnd/>
          </a:ln>
          <a:effectLst/>
        </p:spPr>
      </p:pic>
      <p:sp>
        <p:nvSpPr>
          <p:cNvPr id="594954" name="AutoShape 10"/>
          <p:cNvSpPr>
            <a:spLocks noChangeArrowheads="1"/>
          </p:cNvSpPr>
          <p:nvPr/>
        </p:nvSpPr>
        <p:spPr bwMode="auto">
          <a:xfrm>
            <a:off x="2286000" y="5638800"/>
            <a:ext cx="4495800" cy="113290"/>
          </a:xfrm>
          <a:prstGeom prst="leftArrow">
            <a:avLst>
              <a:gd name="adj1" fmla="val 50000"/>
              <a:gd name="adj2" fmla="val 207797"/>
            </a:avLst>
          </a:prstGeom>
          <a:gradFill rotWithShape="1">
            <a:gsLst>
              <a:gs pos="0">
                <a:srgbClr val="3366FF">
                  <a:gamma/>
                  <a:shade val="46275"/>
                  <a:invGamma/>
                </a:srgbClr>
              </a:gs>
              <a:gs pos="50000">
                <a:srgbClr val="3366FF"/>
              </a:gs>
              <a:gs pos="100000">
                <a:srgbClr val="3366FF">
                  <a:gamma/>
                  <a:shade val="46275"/>
                  <a:invGamma/>
                </a:srgbClr>
              </a:gs>
            </a:gsLst>
            <a:lin ang="0" scaled="1"/>
          </a:gradFill>
          <a:ln w="25400">
            <a:solidFill>
              <a:schemeClr val="tx1"/>
            </a:solidFill>
            <a:miter lim="800000"/>
            <a:headEnd/>
            <a:tailEnd/>
          </a:ln>
          <a:effectLst/>
        </p:spPr>
        <p:txBody>
          <a:bodyPr wrap="none" anchor="ctr"/>
          <a:lstStyle/>
          <a:p>
            <a:endParaRPr lang="en-US"/>
          </a:p>
        </p:txBody>
      </p:sp>
      <p:sp>
        <p:nvSpPr>
          <p:cNvPr id="594955" name="AutoShape 11"/>
          <p:cNvSpPr>
            <a:spLocks noChangeArrowheads="1"/>
          </p:cNvSpPr>
          <p:nvPr/>
        </p:nvSpPr>
        <p:spPr bwMode="auto">
          <a:xfrm rot="16200000" flipV="1">
            <a:off x="7173268" y="3741965"/>
            <a:ext cx="824209" cy="121920"/>
          </a:xfrm>
          <a:prstGeom prst="leftArrow">
            <a:avLst>
              <a:gd name="adj1" fmla="val 50000"/>
              <a:gd name="adj2" fmla="val 75000"/>
            </a:avLst>
          </a:prstGeom>
          <a:gradFill rotWithShape="1">
            <a:gsLst>
              <a:gs pos="0">
                <a:srgbClr val="3366FF">
                  <a:gamma/>
                  <a:shade val="46275"/>
                  <a:invGamma/>
                </a:srgbClr>
              </a:gs>
              <a:gs pos="50000">
                <a:srgbClr val="3366FF"/>
              </a:gs>
              <a:gs pos="100000">
                <a:srgbClr val="3366FF">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594956" name="AutoShape 12"/>
          <p:cNvSpPr>
            <a:spLocks noChangeArrowheads="1"/>
          </p:cNvSpPr>
          <p:nvPr/>
        </p:nvSpPr>
        <p:spPr bwMode="auto">
          <a:xfrm rot="10800000">
            <a:off x="2590800" y="1905000"/>
            <a:ext cx="2362200" cy="76200"/>
          </a:xfrm>
          <a:prstGeom prst="leftArrow">
            <a:avLst>
              <a:gd name="adj1" fmla="val 55213"/>
              <a:gd name="adj2" fmla="val 191509"/>
            </a:avLst>
          </a:prstGeom>
          <a:gradFill rotWithShape="1">
            <a:gsLst>
              <a:gs pos="0">
                <a:srgbClr val="3366FF">
                  <a:gamma/>
                  <a:shade val="46275"/>
                  <a:invGamma/>
                </a:srgbClr>
              </a:gs>
              <a:gs pos="50000">
                <a:srgbClr val="3366FF"/>
              </a:gs>
              <a:gs pos="100000">
                <a:srgbClr val="3366FF">
                  <a:gamma/>
                  <a:shade val="46275"/>
                  <a:invGamma/>
                </a:srgbClr>
              </a:gs>
            </a:gsLst>
            <a:lin ang="0" scaled="1"/>
          </a:gradFill>
          <a:ln w="9525">
            <a:solidFill>
              <a:schemeClr val="tx1"/>
            </a:solidFill>
            <a:miter lim="800000"/>
            <a:headEnd/>
            <a:tailEnd/>
          </a:ln>
          <a:effectLst/>
        </p:spPr>
        <p:txBody>
          <a:bodyPr wrap="none" anchor="ctr"/>
          <a:lstStyle/>
          <a:p>
            <a:endParaRPr lang="en-US"/>
          </a:p>
        </p:txBody>
      </p:sp>
      <p:sp>
        <p:nvSpPr>
          <p:cNvPr id="594958" name="AutoShape 14"/>
          <p:cNvSpPr>
            <a:spLocks noChangeArrowheads="1"/>
          </p:cNvSpPr>
          <p:nvPr/>
        </p:nvSpPr>
        <p:spPr bwMode="auto">
          <a:xfrm rot="6419208" flipV="1">
            <a:off x="429242" y="3520559"/>
            <a:ext cx="1420164" cy="145750"/>
          </a:xfrm>
          <a:prstGeom prst="leftArrow">
            <a:avLst>
              <a:gd name="adj1" fmla="val 50000"/>
              <a:gd name="adj2" fmla="val 100000"/>
            </a:avLst>
          </a:prstGeom>
          <a:gradFill rotWithShape="1">
            <a:gsLst>
              <a:gs pos="0">
                <a:srgbClr val="3366FF">
                  <a:gamma/>
                  <a:shade val="46275"/>
                  <a:invGamma/>
                </a:srgbClr>
              </a:gs>
              <a:gs pos="50000">
                <a:srgbClr val="3366FF"/>
              </a:gs>
              <a:gs pos="100000">
                <a:srgbClr val="3366FF">
                  <a:gamma/>
                  <a:shade val="46275"/>
                  <a:invGamma/>
                </a:srgbClr>
              </a:gs>
            </a:gsLst>
            <a:lin ang="0" scaled="1"/>
          </a:gradFill>
          <a:ln w="9525">
            <a:solidFill>
              <a:schemeClr val="tx1"/>
            </a:solidFill>
            <a:miter lim="800000"/>
            <a:headEnd/>
            <a:tailEnd/>
          </a:ln>
          <a:effectLst/>
        </p:spPr>
        <p:txBody>
          <a:bodyPr wrap="none" anchor="ctr"/>
          <a:lstStyle/>
          <a:p>
            <a:endParaRPr lang="en-US"/>
          </a:p>
        </p:txBody>
      </p:sp>
      <p:pic>
        <p:nvPicPr>
          <p:cNvPr id="594962" name="Picture 18"/>
          <p:cNvPicPr>
            <a:picLocks noChangeAspect="1" noChangeArrowheads="1"/>
          </p:cNvPicPr>
          <p:nvPr/>
        </p:nvPicPr>
        <p:blipFill>
          <a:blip r:embed="rId7" cstate="screen"/>
          <a:srcRect/>
          <a:stretch>
            <a:fillRect/>
          </a:stretch>
        </p:blipFill>
        <p:spPr bwMode="auto">
          <a:xfrm>
            <a:off x="7062772" y="4375162"/>
            <a:ext cx="796330" cy="1416038"/>
          </a:xfrm>
          <a:prstGeom prst="rect">
            <a:avLst/>
          </a:prstGeom>
          <a:noFill/>
          <a:ln w="9525" algn="ctr">
            <a:noFill/>
            <a:miter lim="800000"/>
            <a:headEnd/>
            <a:tailEnd/>
          </a:ln>
          <a:effectLst/>
        </p:spPr>
      </p:pic>
      <p:sp>
        <p:nvSpPr>
          <p:cNvPr id="26" name="TextBox 25"/>
          <p:cNvSpPr txBox="1"/>
          <p:nvPr/>
        </p:nvSpPr>
        <p:spPr>
          <a:xfrm>
            <a:off x="862176" y="1953399"/>
            <a:ext cx="1447800" cy="646331"/>
          </a:xfrm>
          <a:prstGeom prst="rect">
            <a:avLst/>
          </a:prstGeom>
          <a:noFill/>
        </p:spPr>
        <p:txBody>
          <a:bodyPr wrap="square" rtlCol="0">
            <a:spAutoFit/>
          </a:bodyPr>
          <a:lstStyle/>
          <a:p>
            <a:r>
              <a:rPr lang="en-US" b="1" dirty="0" smtClean="0">
                <a:solidFill>
                  <a:schemeClr val="bg1"/>
                </a:solidFill>
              </a:rPr>
              <a:t>STEERING TEAM</a:t>
            </a:r>
            <a:endParaRPr lang="en-US" b="1" dirty="0">
              <a:solidFill>
                <a:schemeClr val="bg1"/>
              </a:solidFill>
            </a:endParaRPr>
          </a:p>
        </p:txBody>
      </p:sp>
      <p:sp>
        <p:nvSpPr>
          <p:cNvPr id="28" name="TextBox 27"/>
          <p:cNvSpPr txBox="1"/>
          <p:nvPr/>
        </p:nvSpPr>
        <p:spPr>
          <a:xfrm>
            <a:off x="2642850" y="1500270"/>
            <a:ext cx="2462550" cy="461665"/>
          </a:xfrm>
          <a:prstGeom prst="rect">
            <a:avLst/>
          </a:prstGeom>
          <a:noFill/>
        </p:spPr>
        <p:txBody>
          <a:bodyPr wrap="square" rtlCol="0">
            <a:spAutoFit/>
          </a:bodyPr>
          <a:lstStyle/>
          <a:p>
            <a:pPr marL="171450" indent="-171450">
              <a:buFont typeface="Arial" pitchFamily="34" charset="0"/>
              <a:buChar char="•"/>
            </a:pPr>
            <a:r>
              <a:rPr lang="en-US" sz="1200" dirty="0" smtClean="0"/>
              <a:t>Identify Precautions</a:t>
            </a:r>
          </a:p>
          <a:p>
            <a:pPr marL="171450" indent="-171450">
              <a:buFont typeface="Arial" pitchFamily="34" charset="0"/>
              <a:buChar char="•"/>
            </a:pPr>
            <a:r>
              <a:rPr lang="en-US" sz="1200" dirty="0" smtClean="0"/>
              <a:t>Select, train and  coach observer </a:t>
            </a:r>
            <a:endParaRPr lang="en-US" sz="1200" dirty="0"/>
          </a:p>
        </p:txBody>
      </p:sp>
      <p:sp>
        <p:nvSpPr>
          <p:cNvPr id="32" name="TextBox 31"/>
          <p:cNvSpPr txBox="1"/>
          <p:nvPr/>
        </p:nvSpPr>
        <p:spPr>
          <a:xfrm>
            <a:off x="2971800" y="5791200"/>
            <a:ext cx="3352800" cy="307777"/>
          </a:xfrm>
          <a:prstGeom prst="rect">
            <a:avLst/>
          </a:prstGeom>
          <a:noFill/>
        </p:spPr>
        <p:txBody>
          <a:bodyPr wrap="square" rtlCol="0">
            <a:spAutoFit/>
          </a:bodyPr>
          <a:lstStyle/>
          <a:p>
            <a:r>
              <a:rPr lang="en-US" sz="1400" dirty="0" smtClean="0"/>
              <a:t>Enter observations into </a:t>
            </a:r>
            <a:r>
              <a:rPr lang="en-US" sz="1400" b="1" dirty="0" smtClean="0"/>
              <a:t>ProAct </a:t>
            </a:r>
            <a:r>
              <a:rPr lang="en-US" sz="1400" dirty="0" smtClean="0"/>
              <a:t>Data Base</a:t>
            </a:r>
            <a:endParaRPr lang="en-US" sz="1400" dirty="0"/>
          </a:p>
        </p:txBody>
      </p:sp>
      <p:sp>
        <p:nvSpPr>
          <p:cNvPr id="33" name="TextBox 32"/>
          <p:cNvSpPr txBox="1"/>
          <p:nvPr/>
        </p:nvSpPr>
        <p:spPr>
          <a:xfrm rot="17220000">
            <a:off x="-61907" y="3323899"/>
            <a:ext cx="2056885" cy="276999"/>
          </a:xfrm>
          <a:prstGeom prst="rect">
            <a:avLst/>
          </a:prstGeom>
          <a:noFill/>
        </p:spPr>
        <p:txBody>
          <a:bodyPr wrap="square" rtlCol="0">
            <a:spAutoFit/>
          </a:bodyPr>
          <a:lstStyle/>
          <a:p>
            <a:r>
              <a:rPr lang="en-US" sz="1200" dirty="0" smtClean="0"/>
              <a:t>Analyze &amp; communicate </a:t>
            </a:r>
            <a:endParaRPr lang="en-US" sz="1200" dirty="0"/>
          </a:p>
        </p:txBody>
      </p:sp>
      <p:sp>
        <p:nvSpPr>
          <p:cNvPr id="8" name="Down Arrow Callout 7"/>
          <p:cNvSpPr/>
          <p:nvPr/>
        </p:nvSpPr>
        <p:spPr>
          <a:xfrm>
            <a:off x="706188" y="573587"/>
            <a:ext cx="866271" cy="533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PBS SME</a:t>
            </a:r>
            <a:endParaRPr lang="en-US" sz="1400" b="1" dirty="0"/>
          </a:p>
        </p:txBody>
      </p:sp>
      <p:sp>
        <p:nvSpPr>
          <p:cNvPr id="10" name="Left Arrow Callout 9"/>
          <p:cNvSpPr/>
          <p:nvPr/>
        </p:nvSpPr>
        <p:spPr>
          <a:xfrm>
            <a:off x="8014315" y="5381072"/>
            <a:ext cx="1069601" cy="371018"/>
          </a:xfrm>
          <a:prstGeom prst="leftArrowCallout">
            <a:avLst>
              <a:gd name="adj1" fmla="val 25000"/>
              <a:gd name="adj2" fmla="val 25000"/>
              <a:gd name="adj3" fmla="val 25000"/>
              <a:gd name="adj4" fmla="val 81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Observer</a:t>
            </a:r>
            <a:endParaRPr lang="en-US" sz="1400" b="1" dirty="0"/>
          </a:p>
        </p:txBody>
      </p:sp>
      <p:sp>
        <p:nvSpPr>
          <p:cNvPr id="11" name="Left Arrow Callout 10"/>
          <p:cNvSpPr/>
          <p:nvPr/>
        </p:nvSpPr>
        <p:spPr>
          <a:xfrm>
            <a:off x="2590800" y="990600"/>
            <a:ext cx="1181100" cy="381000"/>
          </a:xfrm>
          <a:prstGeom prst="leftArrowCallout">
            <a:avLst>
              <a:gd name="adj1" fmla="val 25000"/>
              <a:gd name="adj2" fmla="val 25000"/>
              <a:gd name="adj3" fmla="val 25000"/>
              <a:gd name="adj4" fmla="val 75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Site Manager</a:t>
            </a:r>
            <a:endParaRPr lang="en-US" sz="1400" b="1" dirty="0"/>
          </a:p>
        </p:txBody>
      </p:sp>
      <p:sp>
        <p:nvSpPr>
          <p:cNvPr id="2" name="TextBox 1"/>
          <p:cNvSpPr txBox="1"/>
          <p:nvPr/>
        </p:nvSpPr>
        <p:spPr>
          <a:xfrm>
            <a:off x="2642850" y="1961935"/>
            <a:ext cx="2462550" cy="646331"/>
          </a:xfrm>
          <a:prstGeom prst="rect">
            <a:avLst/>
          </a:prstGeom>
          <a:noFill/>
        </p:spPr>
        <p:txBody>
          <a:bodyPr wrap="square" rtlCol="0">
            <a:spAutoFit/>
          </a:bodyPr>
          <a:lstStyle/>
          <a:p>
            <a:r>
              <a:rPr lang="en-US" sz="1200" dirty="0" smtClean="0"/>
              <a:t>Recommend tactics &amp; strategies to Site Manager and Leadership team to drive improvements in behavior.</a:t>
            </a:r>
            <a:endParaRPr lang="en-US" sz="1200" dirty="0"/>
          </a:p>
        </p:txBody>
      </p:sp>
      <p:sp>
        <p:nvSpPr>
          <p:cNvPr id="4" name="Oval Callout 3"/>
          <p:cNvSpPr/>
          <p:nvPr/>
        </p:nvSpPr>
        <p:spPr>
          <a:xfrm>
            <a:off x="4990569" y="4311488"/>
            <a:ext cx="1032831" cy="50163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dirty="0">
                <a:solidFill>
                  <a:prstClr val="black"/>
                </a:solidFill>
              </a:rPr>
              <a:t>I always  do it like this!</a:t>
            </a:r>
          </a:p>
        </p:txBody>
      </p:sp>
      <p:sp>
        <p:nvSpPr>
          <p:cNvPr id="5" name="Oval Callout 4"/>
          <p:cNvSpPr/>
          <p:nvPr/>
        </p:nvSpPr>
        <p:spPr>
          <a:xfrm>
            <a:off x="7677591" y="3520080"/>
            <a:ext cx="1399384" cy="74345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B050"/>
                </a:solidFill>
              </a:rPr>
              <a:t>Thank you for taking Precautions</a:t>
            </a:r>
            <a:endParaRPr lang="en-US" sz="1200" dirty="0">
              <a:solidFill>
                <a:srgbClr val="00B050"/>
              </a:solidFill>
            </a:endParaRPr>
          </a:p>
        </p:txBody>
      </p:sp>
      <p:sp>
        <p:nvSpPr>
          <p:cNvPr id="6" name="Oval Callout 5"/>
          <p:cNvSpPr/>
          <p:nvPr/>
        </p:nvSpPr>
        <p:spPr>
          <a:xfrm flipH="1">
            <a:off x="5943598" y="3390820"/>
            <a:ext cx="1517337" cy="98434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I’m Concerned, WHY do you do it this way?</a:t>
            </a:r>
            <a:endParaRPr lang="en-US" sz="1200" dirty="0">
              <a:solidFill>
                <a:srgbClr val="FF0000"/>
              </a:solidFill>
            </a:endParaRPr>
          </a:p>
        </p:txBody>
      </p:sp>
      <p:sp>
        <p:nvSpPr>
          <p:cNvPr id="7" name="Oval Callout 6"/>
          <p:cNvSpPr/>
          <p:nvPr/>
        </p:nvSpPr>
        <p:spPr>
          <a:xfrm>
            <a:off x="4432451" y="3718876"/>
            <a:ext cx="1060763" cy="57495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dirty="0">
                <a:solidFill>
                  <a:prstClr val="black"/>
                </a:solidFill>
              </a:rPr>
              <a:t>I don’t think it is heavy!</a:t>
            </a:r>
          </a:p>
        </p:txBody>
      </p:sp>
      <p:sp>
        <p:nvSpPr>
          <p:cNvPr id="9" name="Oval Callout 8"/>
          <p:cNvSpPr/>
          <p:nvPr/>
        </p:nvSpPr>
        <p:spPr>
          <a:xfrm flipH="1">
            <a:off x="3492869" y="4034211"/>
            <a:ext cx="1014407" cy="681901"/>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dirty="0">
                <a:solidFill>
                  <a:prstClr val="black"/>
                </a:solidFill>
              </a:rPr>
              <a:t>There is no other way to do it!</a:t>
            </a:r>
          </a:p>
        </p:txBody>
      </p:sp>
      <p:pic>
        <p:nvPicPr>
          <p:cNvPr id="1026" name="Picture 2"/>
          <p:cNvPicPr>
            <a:picLocks noChangeAspect="1" noChangeArrowheads="1"/>
          </p:cNvPicPr>
          <p:nvPr/>
        </p:nvPicPr>
        <p:blipFill>
          <a:blip cstate="print">
            <a:extLst>
              <a:ext uri="{28A0092B-C50C-407E-A947-70E740481C1C}">
                <a14:useLocalDpi xmlns="" xmlns:a14="http://schemas.microsoft.com/office/drawing/2010/main" val="0"/>
              </a:ext>
            </a:extLst>
          </a:blip>
          <a:srcRect/>
          <a:stretch>
            <a:fillRect/>
          </a:stretch>
        </p:blipFill>
        <p:spPr bwMode="auto">
          <a:xfrm>
            <a:off x="5176028" y="594452"/>
            <a:ext cx="3773487" cy="2273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178901" y="619740"/>
            <a:ext cx="3773487" cy="2273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65679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4294967295"/>
          </p:nvPr>
        </p:nvSpPr>
        <p:spPr>
          <a:xfrm>
            <a:off x="2209800" y="5943600"/>
            <a:ext cx="4800600" cy="22860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2"/>
                </a:solidFill>
              </a:rPr>
              <a:t>© Copyright 2008, ProAct Safety, Inc.  All Rights Reserved.  </a:t>
            </a:r>
          </a:p>
        </p:txBody>
      </p:sp>
      <p:sp>
        <p:nvSpPr>
          <p:cNvPr id="52227"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64E3F3-F16F-4177-861C-09C8DEC6AC25}" type="slidenum">
              <a:rPr lang="en-US"/>
              <a:pPr eaLnBrk="1" hangingPunct="1"/>
              <a:t>3</a:t>
            </a:fld>
            <a:endParaRPr lang="en-US"/>
          </a:p>
        </p:txBody>
      </p:sp>
      <p:sp>
        <p:nvSpPr>
          <p:cNvPr id="52228" name="Rectangle 2"/>
          <p:cNvSpPr>
            <a:spLocks noGrp="1" noChangeArrowheads="1"/>
          </p:cNvSpPr>
          <p:nvPr>
            <p:ph type="title"/>
          </p:nvPr>
        </p:nvSpPr>
        <p:spPr>
          <a:xfrm>
            <a:off x="0" y="0"/>
            <a:ext cx="8001000" cy="715963"/>
          </a:xfrm>
        </p:spPr>
        <p:txBody>
          <a:bodyPr/>
          <a:lstStyle/>
          <a:p>
            <a:pPr eaLnBrk="1" hangingPunct="1"/>
            <a:r>
              <a:rPr lang="en-US" smtClean="0"/>
              <a:t>The AWARE Process</a:t>
            </a:r>
          </a:p>
        </p:txBody>
      </p:sp>
      <p:sp>
        <p:nvSpPr>
          <p:cNvPr id="52229" name="Rectangle 3"/>
          <p:cNvSpPr>
            <a:spLocks noGrp="1" noChangeArrowheads="1"/>
          </p:cNvSpPr>
          <p:nvPr>
            <p:ph type="body" idx="1"/>
          </p:nvPr>
        </p:nvSpPr>
        <p:spPr>
          <a:xfrm>
            <a:off x="838200" y="990600"/>
            <a:ext cx="7467600" cy="4525963"/>
          </a:xfrm>
        </p:spPr>
        <p:txBody>
          <a:bodyPr/>
          <a:lstStyle/>
          <a:p>
            <a:pPr eaLnBrk="1" hangingPunct="1">
              <a:buFontTx/>
              <a:buNone/>
            </a:pPr>
            <a:r>
              <a:rPr lang="en-US" sz="4600" b="1" dirty="0" smtClean="0">
                <a:solidFill>
                  <a:srgbClr val="4D4D4D"/>
                </a:solidFill>
              </a:rPr>
              <a:t>A</a:t>
            </a:r>
            <a:r>
              <a:rPr lang="en-US" sz="3000" dirty="0" smtClean="0">
                <a:solidFill>
                  <a:srgbClr val="4D4D4D"/>
                </a:solidFill>
              </a:rPr>
              <a:t>nnounce – make everyone aware</a:t>
            </a:r>
          </a:p>
          <a:p>
            <a:pPr eaLnBrk="1" hangingPunct="1">
              <a:buFontTx/>
              <a:buNone/>
            </a:pPr>
            <a:r>
              <a:rPr lang="en-US" sz="4600" b="1" dirty="0" smtClean="0">
                <a:solidFill>
                  <a:srgbClr val="4D4D4D"/>
                </a:solidFill>
              </a:rPr>
              <a:t>W</a:t>
            </a:r>
            <a:r>
              <a:rPr lang="en-US" sz="3000" dirty="0" smtClean="0">
                <a:solidFill>
                  <a:srgbClr val="4D4D4D"/>
                </a:solidFill>
              </a:rPr>
              <a:t>atch – observe for the checklist items</a:t>
            </a:r>
          </a:p>
          <a:p>
            <a:pPr eaLnBrk="1" hangingPunct="1">
              <a:buFontTx/>
              <a:buNone/>
            </a:pPr>
            <a:r>
              <a:rPr lang="en-US" sz="4600" b="1" dirty="0" smtClean="0">
                <a:solidFill>
                  <a:srgbClr val="4D4D4D"/>
                </a:solidFill>
              </a:rPr>
              <a:t>A</a:t>
            </a:r>
            <a:r>
              <a:rPr lang="en-US" sz="3000" dirty="0" smtClean="0">
                <a:solidFill>
                  <a:srgbClr val="4D4D4D"/>
                </a:solidFill>
              </a:rPr>
              <a:t>sk</a:t>
            </a:r>
            <a:r>
              <a:rPr lang="en-US" dirty="0" smtClean="0">
                <a:solidFill>
                  <a:srgbClr val="4D4D4D"/>
                </a:solidFill>
              </a:rPr>
              <a:t> </a:t>
            </a:r>
            <a:r>
              <a:rPr lang="en-US" sz="3000" dirty="0" smtClean="0">
                <a:solidFill>
                  <a:srgbClr val="4D4D4D"/>
                </a:solidFill>
              </a:rPr>
              <a:t>– why do you do it that way?</a:t>
            </a:r>
          </a:p>
          <a:p>
            <a:pPr eaLnBrk="1" hangingPunct="1">
              <a:buFontTx/>
              <a:buNone/>
            </a:pPr>
            <a:r>
              <a:rPr lang="en-US" sz="4600" b="1" dirty="0" smtClean="0">
                <a:solidFill>
                  <a:srgbClr val="4D4D4D"/>
                </a:solidFill>
              </a:rPr>
              <a:t>R</a:t>
            </a:r>
            <a:r>
              <a:rPr lang="en-US" sz="3000" dirty="0" smtClean="0">
                <a:solidFill>
                  <a:srgbClr val="4D4D4D"/>
                </a:solidFill>
              </a:rPr>
              <a:t>einforce</a:t>
            </a:r>
            <a:r>
              <a:rPr lang="en-US" dirty="0" smtClean="0">
                <a:solidFill>
                  <a:srgbClr val="4D4D4D"/>
                </a:solidFill>
              </a:rPr>
              <a:t> </a:t>
            </a:r>
            <a:r>
              <a:rPr lang="en-US" sz="3000" dirty="0" smtClean="0">
                <a:solidFill>
                  <a:srgbClr val="4D4D4D"/>
                </a:solidFill>
              </a:rPr>
              <a:t>– the things workers do safely</a:t>
            </a:r>
          </a:p>
          <a:p>
            <a:pPr eaLnBrk="1" hangingPunct="1">
              <a:buFontTx/>
              <a:buNone/>
            </a:pPr>
            <a:r>
              <a:rPr lang="en-US" sz="4600" b="1" dirty="0" smtClean="0">
                <a:solidFill>
                  <a:srgbClr val="4D4D4D"/>
                </a:solidFill>
              </a:rPr>
              <a:t>E</a:t>
            </a:r>
            <a:r>
              <a:rPr lang="en-US" sz="3000" dirty="0" smtClean="0">
                <a:solidFill>
                  <a:srgbClr val="4D4D4D"/>
                </a:solidFill>
              </a:rPr>
              <a:t>xpress Concern – the accident potential</a:t>
            </a:r>
          </a:p>
        </p:txBody>
      </p:sp>
    </p:spTree>
    <p:extLst>
      <p:ext uri="{BB962C8B-B14F-4D97-AF65-F5344CB8AC3E}">
        <p14:creationId xmlns="" xmlns:p14="http://schemas.microsoft.com/office/powerpoint/2010/main" val="3514457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025437-C38D-4492-A1FA-1B0F9717E484}" type="slidenum">
              <a:rPr lang="en-US"/>
              <a:pPr eaLnBrk="1" hangingPunct="1"/>
              <a:t>4</a:t>
            </a:fld>
            <a:endParaRPr lang="en-US"/>
          </a:p>
        </p:txBody>
      </p:sp>
      <p:sp>
        <p:nvSpPr>
          <p:cNvPr id="53252" name="Rectangle 2"/>
          <p:cNvSpPr>
            <a:spLocks noGrp="1" noChangeArrowheads="1"/>
          </p:cNvSpPr>
          <p:nvPr>
            <p:ph type="title"/>
          </p:nvPr>
        </p:nvSpPr>
        <p:spPr>
          <a:xfrm>
            <a:off x="0" y="0"/>
            <a:ext cx="8001000" cy="715963"/>
          </a:xfrm>
        </p:spPr>
        <p:txBody>
          <a:bodyPr/>
          <a:lstStyle/>
          <a:p>
            <a:pPr eaLnBrk="1" hangingPunct="1"/>
            <a:r>
              <a:rPr lang="en-US" smtClean="0"/>
              <a:t>Announce</a:t>
            </a:r>
          </a:p>
        </p:txBody>
      </p:sp>
      <p:sp>
        <p:nvSpPr>
          <p:cNvPr id="53253" name="Rectangle 3"/>
          <p:cNvSpPr>
            <a:spLocks noGrp="1" noChangeArrowheads="1"/>
          </p:cNvSpPr>
          <p:nvPr>
            <p:ph type="body" idx="1"/>
          </p:nvPr>
        </p:nvSpPr>
        <p:spPr>
          <a:xfrm>
            <a:off x="457200" y="990600"/>
            <a:ext cx="8229600" cy="4297363"/>
          </a:xfrm>
        </p:spPr>
        <p:txBody>
          <a:bodyPr>
            <a:normAutofit/>
          </a:bodyPr>
          <a:lstStyle/>
          <a:p>
            <a:pPr eaLnBrk="1" hangingPunct="1"/>
            <a:r>
              <a:rPr lang="en-US" sz="3200" dirty="0" smtClean="0">
                <a:solidFill>
                  <a:srgbClr val="4D4D4D"/>
                </a:solidFill>
              </a:rPr>
              <a:t>Make sure everyone you will observe is aware of the observation before you begin</a:t>
            </a:r>
          </a:p>
          <a:p>
            <a:pPr eaLnBrk="1" hangingPunct="1"/>
            <a:r>
              <a:rPr lang="en-US" sz="3200" dirty="0" smtClean="0">
                <a:solidFill>
                  <a:srgbClr val="4D4D4D"/>
                </a:solidFill>
              </a:rPr>
              <a:t>Develop informal ways to announce observations (hard hats, vests, checklists)</a:t>
            </a:r>
          </a:p>
          <a:p>
            <a:pPr eaLnBrk="1" hangingPunct="1"/>
            <a:r>
              <a:rPr lang="en-US" sz="3200" dirty="0" smtClean="0">
                <a:solidFill>
                  <a:srgbClr val="4D4D4D"/>
                </a:solidFill>
              </a:rPr>
              <a:t>Guidelines:</a:t>
            </a:r>
          </a:p>
          <a:p>
            <a:pPr lvl="1" eaLnBrk="1" hangingPunct="1"/>
            <a:r>
              <a:rPr lang="en-US" sz="3200" dirty="0" smtClean="0">
                <a:solidFill>
                  <a:srgbClr val="4D4D4D"/>
                </a:solidFill>
              </a:rPr>
              <a:t>Be courteous and show respect</a:t>
            </a:r>
          </a:p>
          <a:p>
            <a:pPr lvl="1" eaLnBrk="1" hangingPunct="1"/>
            <a:r>
              <a:rPr lang="en-US" sz="3200" dirty="0" smtClean="0">
                <a:solidFill>
                  <a:srgbClr val="4D4D4D"/>
                </a:solidFill>
              </a:rPr>
              <a:t>Answer questions and address concerns</a:t>
            </a:r>
          </a:p>
        </p:txBody>
      </p:sp>
    </p:spTree>
    <p:extLst>
      <p:ext uri="{BB962C8B-B14F-4D97-AF65-F5344CB8AC3E}">
        <p14:creationId xmlns="" xmlns:p14="http://schemas.microsoft.com/office/powerpoint/2010/main" val="403603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AC9FC1-CE07-4053-AF71-6A4B33042303}" type="slidenum">
              <a:rPr lang="en-US"/>
              <a:pPr eaLnBrk="1" hangingPunct="1"/>
              <a:t>5</a:t>
            </a:fld>
            <a:endParaRPr lang="en-US"/>
          </a:p>
        </p:txBody>
      </p:sp>
      <p:sp>
        <p:nvSpPr>
          <p:cNvPr id="54276" name="Rectangle 2"/>
          <p:cNvSpPr>
            <a:spLocks noGrp="1" noChangeArrowheads="1"/>
          </p:cNvSpPr>
          <p:nvPr>
            <p:ph type="title"/>
          </p:nvPr>
        </p:nvSpPr>
        <p:spPr>
          <a:xfrm>
            <a:off x="0" y="0"/>
            <a:ext cx="8001000" cy="715963"/>
          </a:xfrm>
        </p:spPr>
        <p:txBody>
          <a:bodyPr/>
          <a:lstStyle/>
          <a:p>
            <a:pPr eaLnBrk="1" hangingPunct="1"/>
            <a:r>
              <a:rPr lang="en-US" smtClean="0"/>
              <a:t>Watch</a:t>
            </a:r>
          </a:p>
        </p:txBody>
      </p:sp>
      <p:sp>
        <p:nvSpPr>
          <p:cNvPr id="54277" name="Rectangle 3"/>
          <p:cNvSpPr>
            <a:spLocks noGrp="1" noChangeArrowheads="1"/>
          </p:cNvSpPr>
          <p:nvPr>
            <p:ph type="body" idx="1"/>
          </p:nvPr>
        </p:nvSpPr>
        <p:spPr>
          <a:xfrm>
            <a:off x="457200" y="1295400"/>
            <a:ext cx="8229600" cy="4297363"/>
          </a:xfrm>
        </p:spPr>
        <p:txBody>
          <a:bodyPr>
            <a:noAutofit/>
          </a:bodyPr>
          <a:lstStyle/>
          <a:p>
            <a:pPr eaLnBrk="1" hangingPunct="1">
              <a:lnSpc>
                <a:spcPct val="80000"/>
              </a:lnSpc>
            </a:pPr>
            <a:r>
              <a:rPr lang="en-US" sz="2800" dirty="0" smtClean="0">
                <a:solidFill>
                  <a:srgbClr val="4D4D4D"/>
                </a:solidFill>
              </a:rPr>
              <a:t>Become familiar with the site checklist</a:t>
            </a:r>
          </a:p>
          <a:p>
            <a:pPr eaLnBrk="1" hangingPunct="1">
              <a:lnSpc>
                <a:spcPct val="80000"/>
              </a:lnSpc>
            </a:pPr>
            <a:r>
              <a:rPr lang="en-US" sz="2800" dirty="0" smtClean="0">
                <a:solidFill>
                  <a:srgbClr val="4D4D4D"/>
                </a:solidFill>
              </a:rPr>
              <a:t>Look for the checklist items that apply (&lt;5 minutes)</a:t>
            </a:r>
          </a:p>
          <a:p>
            <a:pPr eaLnBrk="1" hangingPunct="1">
              <a:lnSpc>
                <a:spcPct val="80000"/>
              </a:lnSpc>
            </a:pPr>
            <a:r>
              <a:rPr lang="en-US" sz="2800" dirty="0" smtClean="0">
                <a:solidFill>
                  <a:srgbClr val="4D4D4D"/>
                </a:solidFill>
              </a:rPr>
              <a:t>Fill in the top blanks completely</a:t>
            </a:r>
          </a:p>
          <a:p>
            <a:pPr eaLnBrk="1" hangingPunct="1">
              <a:lnSpc>
                <a:spcPct val="80000"/>
              </a:lnSpc>
            </a:pPr>
            <a:r>
              <a:rPr lang="en-US" sz="2800" dirty="0" smtClean="0">
                <a:solidFill>
                  <a:srgbClr val="4D4D4D"/>
                </a:solidFill>
                <a:effectLst>
                  <a:outerShdw blurRad="38100" dist="38100" dir="2700000" algn="tl">
                    <a:srgbClr val="000000">
                      <a:alpha val="43137"/>
                    </a:srgbClr>
                  </a:outerShdw>
                </a:effectLst>
              </a:rPr>
              <a:t>Mark only the “Safes” or “Concerns” that you see.</a:t>
            </a:r>
          </a:p>
          <a:p>
            <a:pPr lvl="1" eaLnBrk="1" hangingPunct="1">
              <a:lnSpc>
                <a:spcPct val="80000"/>
              </a:lnSpc>
            </a:pPr>
            <a:r>
              <a:rPr lang="en-US" sz="2800" dirty="0" smtClean="0">
                <a:solidFill>
                  <a:srgbClr val="4D4D4D"/>
                </a:solidFill>
                <a:effectLst>
                  <a:outerShdw blurRad="38100" dist="38100" dir="2700000" algn="tl">
                    <a:srgbClr val="000000">
                      <a:alpha val="43137"/>
                    </a:srgbClr>
                  </a:outerShdw>
                </a:effectLst>
              </a:rPr>
              <a:t>If you do not see a behavior - don’t mark it</a:t>
            </a:r>
          </a:p>
          <a:p>
            <a:pPr eaLnBrk="1" hangingPunct="1">
              <a:lnSpc>
                <a:spcPct val="80000"/>
              </a:lnSpc>
            </a:pPr>
            <a:r>
              <a:rPr lang="en-US" sz="2800" dirty="0" smtClean="0">
                <a:solidFill>
                  <a:srgbClr val="4D4D4D"/>
                </a:solidFill>
              </a:rPr>
              <a:t>Put all reasons for concern next to precaution</a:t>
            </a:r>
          </a:p>
          <a:p>
            <a:pPr eaLnBrk="1" hangingPunct="1">
              <a:lnSpc>
                <a:spcPct val="80000"/>
              </a:lnSpc>
            </a:pPr>
            <a:r>
              <a:rPr lang="en-US" sz="2800" dirty="0" smtClean="0">
                <a:solidFill>
                  <a:srgbClr val="4D4D4D"/>
                </a:solidFill>
              </a:rPr>
              <a:t>Basic Knowledge section of checklist</a:t>
            </a:r>
          </a:p>
          <a:p>
            <a:pPr eaLnBrk="1" hangingPunct="1">
              <a:lnSpc>
                <a:spcPct val="80000"/>
              </a:lnSpc>
            </a:pPr>
            <a:r>
              <a:rPr lang="en-US" sz="2800" dirty="0" smtClean="0">
                <a:solidFill>
                  <a:srgbClr val="4D4D4D"/>
                </a:solidFill>
              </a:rPr>
              <a:t>All additional comments at bottom or back</a:t>
            </a:r>
          </a:p>
        </p:txBody>
      </p:sp>
    </p:spTree>
    <p:extLst>
      <p:ext uri="{BB962C8B-B14F-4D97-AF65-F5344CB8AC3E}">
        <p14:creationId xmlns="" xmlns:p14="http://schemas.microsoft.com/office/powerpoint/2010/main" val="1514024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02308E-A501-474E-873E-2B887F88F059}" type="slidenum">
              <a:rPr lang="en-US"/>
              <a:pPr eaLnBrk="1" hangingPunct="1"/>
              <a:t>6</a:t>
            </a:fld>
            <a:endParaRPr lang="en-US"/>
          </a:p>
        </p:txBody>
      </p:sp>
      <p:sp>
        <p:nvSpPr>
          <p:cNvPr id="55300" name="Rectangle 2"/>
          <p:cNvSpPr>
            <a:spLocks noGrp="1" noChangeArrowheads="1"/>
          </p:cNvSpPr>
          <p:nvPr>
            <p:ph type="title"/>
          </p:nvPr>
        </p:nvSpPr>
        <p:spPr>
          <a:xfrm>
            <a:off x="0" y="0"/>
            <a:ext cx="8001000" cy="715963"/>
          </a:xfrm>
        </p:spPr>
        <p:txBody>
          <a:bodyPr/>
          <a:lstStyle/>
          <a:p>
            <a:pPr eaLnBrk="1" hangingPunct="1"/>
            <a:r>
              <a:rPr lang="en-US" smtClean="0"/>
              <a:t>Ask</a:t>
            </a:r>
          </a:p>
        </p:txBody>
      </p:sp>
      <p:sp>
        <p:nvSpPr>
          <p:cNvPr id="55301" name="Rectangle 3"/>
          <p:cNvSpPr>
            <a:spLocks noGrp="1" noChangeArrowheads="1"/>
          </p:cNvSpPr>
          <p:nvPr>
            <p:ph type="body" idx="1"/>
          </p:nvPr>
        </p:nvSpPr>
        <p:spPr>
          <a:xfrm>
            <a:off x="685800" y="762000"/>
            <a:ext cx="8229600" cy="4373563"/>
          </a:xfrm>
        </p:spPr>
        <p:txBody>
          <a:bodyPr>
            <a:noAutofit/>
          </a:bodyPr>
          <a:lstStyle/>
          <a:p>
            <a:pPr eaLnBrk="1" hangingPunct="1"/>
            <a:r>
              <a:rPr lang="en-US" sz="3200" dirty="0" smtClean="0">
                <a:solidFill>
                  <a:srgbClr val="4D4D4D"/>
                </a:solidFill>
              </a:rPr>
              <a:t>When you are concerned about a behavior or the lack of it, ask the most appropriate question:</a:t>
            </a:r>
          </a:p>
          <a:p>
            <a:pPr lvl="1" eaLnBrk="1" hangingPunct="1"/>
            <a:r>
              <a:rPr lang="en-US" sz="3200" dirty="0" smtClean="0">
                <a:solidFill>
                  <a:srgbClr val="4D4D4D"/>
                </a:solidFill>
              </a:rPr>
              <a:t>Why did you do it that way?</a:t>
            </a:r>
          </a:p>
          <a:p>
            <a:pPr lvl="1" eaLnBrk="1" hangingPunct="1"/>
            <a:r>
              <a:rPr lang="en-US" sz="3200" dirty="0" smtClean="0">
                <a:solidFill>
                  <a:srgbClr val="4D4D4D"/>
                </a:solidFill>
              </a:rPr>
              <a:t>Is that the way you always do it?</a:t>
            </a:r>
          </a:p>
          <a:p>
            <a:pPr lvl="1" eaLnBrk="1" hangingPunct="1"/>
            <a:r>
              <a:rPr lang="en-US" sz="3200" dirty="0" smtClean="0">
                <a:solidFill>
                  <a:srgbClr val="4D4D4D"/>
                </a:solidFill>
              </a:rPr>
              <a:t>Do you feel safe doing it that way?</a:t>
            </a:r>
          </a:p>
          <a:p>
            <a:pPr lvl="1" eaLnBrk="1" hangingPunct="1"/>
            <a:r>
              <a:rPr lang="en-US" sz="3200" dirty="0" smtClean="0">
                <a:solidFill>
                  <a:srgbClr val="4D4D4D"/>
                </a:solidFill>
              </a:rPr>
              <a:t>Do you know a safer way to do it?</a:t>
            </a:r>
          </a:p>
          <a:p>
            <a:pPr lvl="1" eaLnBrk="1" hangingPunct="1"/>
            <a:r>
              <a:rPr lang="en-US" sz="3200" dirty="0" smtClean="0">
                <a:solidFill>
                  <a:srgbClr val="4D4D4D"/>
                </a:solidFill>
              </a:rPr>
              <a:t>Were you trained to do it that way?</a:t>
            </a:r>
          </a:p>
        </p:txBody>
      </p:sp>
    </p:spTree>
    <p:extLst>
      <p:ext uri="{BB962C8B-B14F-4D97-AF65-F5344CB8AC3E}">
        <p14:creationId xmlns="" xmlns:p14="http://schemas.microsoft.com/office/powerpoint/2010/main" val="725434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EFB37C-3AA4-43EB-A9D1-A21CE774036D}" type="slidenum">
              <a:rPr lang="en-US"/>
              <a:pPr eaLnBrk="1" hangingPunct="1"/>
              <a:t>7</a:t>
            </a:fld>
            <a:endParaRPr lang="en-US"/>
          </a:p>
        </p:txBody>
      </p:sp>
      <p:sp>
        <p:nvSpPr>
          <p:cNvPr id="56324" name="Rectangle 2"/>
          <p:cNvSpPr>
            <a:spLocks noGrp="1" noChangeArrowheads="1"/>
          </p:cNvSpPr>
          <p:nvPr>
            <p:ph type="title"/>
          </p:nvPr>
        </p:nvSpPr>
        <p:spPr>
          <a:xfrm>
            <a:off x="0" y="0"/>
            <a:ext cx="8001000" cy="715963"/>
          </a:xfrm>
        </p:spPr>
        <p:txBody>
          <a:bodyPr/>
          <a:lstStyle/>
          <a:p>
            <a:pPr eaLnBrk="1" hangingPunct="1"/>
            <a:r>
              <a:rPr lang="en-US" smtClean="0"/>
              <a:t>Reinforce</a:t>
            </a:r>
          </a:p>
        </p:txBody>
      </p:sp>
      <p:sp>
        <p:nvSpPr>
          <p:cNvPr id="56325" name="Rectangle 3"/>
          <p:cNvSpPr>
            <a:spLocks noGrp="1" noChangeArrowheads="1"/>
          </p:cNvSpPr>
          <p:nvPr>
            <p:ph type="body" idx="1"/>
          </p:nvPr>
        </p:nvSpPr>
        <p:spPr>
          <a:xfrm>
            <a:off x="990600" y="1066800"/>
            <a:ext cx="7239000" cy="4144963"/>
          </a:xfrm>
        </p:spPr>
        <p:txBody>
          <a:bodyPr>
            <a:normAutofit/>
          </a:bodyPr>
          <a:lstStyle/>
          <a:p>
            <a:pPr eaLnBrk="1" hangingPunct="1"/>
            <a:r>
              <a:rPr lang="en-US" sz="3200" dirty="0" smtClean="0">
                <a:solidFill>
                  <a:srgbClr val="4D4D4D"/>
                </a:solidFill>
              </a:rPr>
              <a:t>Point out what is being done safely</a:t>
            </a:r>
          </a:p>
          <a:p>
            <a:pPr eaLnBrk="1" hangingPunct="1"/>
            <a:r>
              <a:rPr lang="en-US" sz="3200" dirty="0" smtClean="0">
                <a:solidFill>
                  <a:srgbClr val="4D4D4D"/>
                </a:solidFill>
              </a:rPr>
              <a:t>Encourage workers to continue </a:t>
            </a:r>
          </a:p>
          <a:p>
            <a:pPr eaLnBrk="1" hangingPunct="1"/>
            <a:r>
              <a:rPr lang="en-US" sz="3200" dirty="0" smtClean="0">
                <a:solidFill>
                  <a:srgbClr val="4D4D4D"/>
                </a:solidFill>
              </a:rPr>
              <a:t>Stick to the facts!  No opinions or evaluations.</a:t>
            </a:r>
          </a:p>
          <a:p>
            <a:pPr eaLnBrk="1" hangingPunct="1"/>
            <a:r>
              <a:rPr lang="en-US" sz="3200" dirty="0" smtClean="0">
                <a:solidFill>
                  <a:srgbClr val="4D4D4D"/>
                </a:solidFill>
              </a:rPr>
              <a:t>Be positive</a:t>
            </a:r>
          </a:p>
          <a:p>
            <a:pPr eaLnBrk="1" hangingPunct="1"/>
            <a:r>
              <a:rPr lang="en-US" sz="3200" dirty="0" smtClean="0">
                <a:solidFill>
                  <a:srgbClr val="4D4D4D"/>
                </a:solidFill>
              </a:rPr>
              <a:t>Show respect</a:t>
            </a:r>
          </a:p>
          <a:p>
            <a:pPr eaLnBrk="1" hangingPunct="1"/>
            <a:r>
              <a:rPr lang="en-US" sz="3200" dirty="0" smtClean="0">
                <a:solidFill>
                  <a:srgbClr val="4D4D4D"/>
                </a:solidFill>
              </a:rPr>
              <a:t>Set a good example</a:t>
            </a:r>
          </a:p>
        </p:txBody>
      </p:sp>
    </p:spTree>
    <p:extLst>
      <p:ext uri="{BB962C8B-B14F-4D97-AF65-F5344CB8AC3E}">
        <p14:creationId xmlns="" xmlns:p14="http://schemas.microsoft.com/office/powerpoint/2010/main" val="1195014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9DFB08-5517-4595-87AB-DCC1DAA20E9C}" type="slidenum">
              <a:rPr lang="en-US"/>
              <a:pPr eaLnBrk="1" hangingPunct="1"/>
              <a:t>8</a:t>
            </a:fld>
            <a:endParaRPr lang="en-US"/>
          </a:p>
        </p:txBody>
      </p:sp>
      <p:sp>
        <p:nvSpPr>
          <p:cNvPr id="57348" name="Rectangle 2"/>
          <p:cNvSpPr>
            <a:spLocks noGrp="1" noChangeArrowheads="1"/>
          </p:cNvSpPr>
          <p:nvPr>
            <p:ph type="title"/>
          </p:nvPr>
        </p:nvSpPr>
        <p:spPr>
          <a:xfrm>
            <a:off x="0" y="0"/>
            <a:ext cx="8001000" cy="715963"/>
          </a:xfrm>
        </p:spPr>
        <p:txBody>
          <a:bodyPr/>
          <a:lstStyle/>
          <a:p>
            <a:pPr eaLnBrk="1" hangingPunct="1"/>
            <a:r>
              <a:rPr lang="en-US" smtClean="0"/>
              <a:t>Express Concern</a:t>
            </a:r>
          </a:p>
        </p:txBody>
      </p:sp>
      <p:sp>
        <p:nvSpPr>
          <p:cNvPr id="57349" name="Rectangle 3"/>
          <p:cNvSpPr>
            <a:spLocks noGrp="1" noChangeArrowheads="1"/>
          </p:cNvSpPr>
          <p:nvPr>
            <p:ph type="body" idx="1"/>
          </p:nvPr>
        </p:nvSpPr>
        <p:spPr>
          <a:xfrm>
            <a:off x="1524000" y="1219200"/>
            <a:ext cx="6477000" cy="4297363"/>
          </a:xfrm>
        </p:spPr>
        <p:txBody>
          <a:bodyPr>
            <a:normAutofit/>
          </a:bodyPr>
          <a:lstStyle/>
          <a:p>
            <a:pPr eaLnBrk="1" hangingPunct="1"/>
            <a:r>
              <a:rPr lang="en-US" sz="3200" dirty="0" smtClean="0">
                <a:solidFill>
                  <a:srgbClr val="4D4D4D"/>
                </a:solidFill>
              </a:rPr>
              <a:t>Set the right tone</a:t>
            </a:r>
          </a:p>
          <a:p>
            <a:pPr eaLnBrk="1" hangingPunct="1"/>
            <a:r>
              <a:rPr lang="en-US" sz="3200" dirty="0" smtClean="0">
                <a:solidFill>
                  <a:srgbClr val="4D4D4D"/>
                </a:solidFill>
              </a:rPr>
              <a:t>Care!  Don’t Criticize!</a:t>
            </a:r>
          </a:p>
          <a:p>
            <a:pPr eaLnBrk="1" hangingPunct="1"/>
            <a:r>
              <a:rPr lang="en-US" sz="3200" dirty="0" smtClean="0">
                <a:solidFill>
                  <a:srgbClr val="4D4D4D"/>
                </a:solidFill>
              </a:rPr>
              <a:t>Be specific</a:t>
            </a:r>
          </a:p>
          <a:p>
            <a:pPr eaLnBrk="1" hangingPunct="1"/>
            <a:r>
              <a:rPr lang="en-US" sz="3200" dirty="0" smtClean="0">
                <a:solidFill>
                  <a:srgbClr val="4D4D4D"/>
                </a:solidFill>
              </a:rPr>
              <a:t>Keep on the subject of safety</a:t>
            </a:r>
          </a:p>
          <a:p>
            <a:pPr eaLnBrk="1" hangingPunct="1"/>
            <a:r>
              <a:rPr lang="en-US" sz="3200" dirty="0" smtClean="0">
                <a:solidFill>
                  <a:srgbClr val="4D4D4D"/>
                </a:solidFill>
              </a:rPr>
              <a:t>All concerns are possible accidents</a:t>
            </a:r>
          </a:p>
          <a:p>
            <a:pPr eaLnBrk="1" hangingPunct="1"/>
            <a:r>
              <a:rPr lang="en-US" sz="3200" dirty="0" smtClean="0">
                <a:solidFill>
                  <a:srgbClr val="4D4D4D"/>
                </a:solidFill>
              </a:rPr>
              <a:t>Maintain respect</a:t>
            </a:r>
          </a:p>
        </p:txBody>
      </p:sp>
    </p:spTree>
    <p:extLst>
      <p:ext uri="{BB962C8B-B14F-4D97-AF65-F5344CB8AC3E}">
        <p14:creationId xmlns="" xmlns:p14="http://schemas.microsoft.com/office/powerpoint/2010/main" val="4244397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4294967295"/>
          </p:nvPr>
        </p:nvSpPr>
        <p:spPr>
          <a:xfrm>
            <a:off x="7010400" y="6248400"/>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FA860C-5E5C-4DE1-9910-4E9AB3A6979E}" type="slidenum">
              <a:rPr lang="en-US"/>
              <a:pPr eaLnBrk="1" hangingPunct="1"/>
              <a:t>9</a:t>
            </a:fld>
            <a:endParaRPr lang="en-US"/>
          </a:p>
        </p:txBody>
      </p:sp>
      <p:pic>
        <p:nvPicPr>
          <p:cNvPr id="58372" name="Picture 8" descr="PE01530_"/>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38800" y="2209800"/>
            <a:ext cx="2590800" cy="2391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3" name="Rectangle 2"/>
          <p:cNvSpPr>
            <a:spLocks noGrp="1" noChangeArrowheads="1"/>
          </p:cNvSpPr>
          <p:nvPr>
            <p:ph type="title"/>
          </p:nvPr>
        </p:nvSpPr>
        <p:spPr>
          <a:xfrm>
            <a:off x="74613" y="0"/>
            <a:ext cx="8154987" cy="715963"/>
          </a:xfrm>
        </p:spPr>
        <p:txBody>
          <a:bodyPr/>
          <a:lstStyle/>
          <a:p>
            <a:pPr eaLnBrk="1" hangingPunct="1"/>
            <a:r>
              <a:rPr lang="en-US" smtClean="0"/>
              <a:t>NOT an Observer’s Job</a:t>
            </a:r>
          </a:p>
        </p:txBody>
      </p:sp>
      <p:sp>
        <p:nvSpPr>
          <p:cNvPr id="58374" name="Rectangle 3"/>
          <p:cNvSpPr>
            <a:spLocks noGrp="1" noChangeArrowheads="1"/>
          </p:cNvSpPr>
          <p:nvPr>
            <p:ph type="body" idx="1"/>
          </p:nvPr>
        </p:nvSpPr>
        <p:spPr>
          <a:xfrm>
            <a:off x="685800" y="914400"/>
            <a:ext cx="8153400" cy="4876800"/>
          </a:xfrm>
        </p:spPr>
        <p:txBody>
          <a:bodyPr/>
          <a:lstStyle/>
          <a:p>
            <a:pPr eaLnBrk="1" hangingPunct="1">
              <a:lnSpc>
                <a:spcPct val="90000"/>
              </a:lnSpc>
            </a:pPr>
            <a:r>
              <a:rPr lang="en-US" sz="2800" dirty="0" smtClean="0">
                <a:solidFill>
                  <a:srgbClr val="4D4D4D"/>
                </a:solidFill>
              </a:rPr>
              <a:t>Ambush or spy on workers</a:t>
            </a:r>
          </a:p>
          <a:p>
            <a:pPr eaLnBrk="1" hangingPunct="1">
              <a:lnSpc>
                <a:spcPct val="90000"/>
              </a:lnSpc>
            </a:pPr>
            <a:r>
              <a:rPr lang="en-US" sz="2800" dirty="0" smtClean="0">
                <a:solidFill>
                  <a:srgbClr val="4D4D4D"/>
                </a:solidFill>
              </a:rPr>
              <a:t>Catch people doing it unsafely</a:t>
            </a:r>
          </a:p>
          <a:p>
            <a:pPr eaLnBrk="1" hangingPunct="1">
              <a:lnSpc>
                <a:spcPct val="90000"/>
              </a:lnSpc>
            </a:pPr>
            <a:r>
              <a:rPr lang="en-US" sz="2800" dirty="0" smtClean="0">
                <a:solidFill>
                  <a:srgbClr val="4D4D4D"/>
                </a:solidFill>
              </a:rPr>
              <a:t>Criticize worker performance</a:t>
            </a:r>
          </a:p>
          <a:p>
            <a:pPr eaLnBrk="1" hangingPunct="1">
              <a:lnSpc>
                <a:spcPct val="90000"/>
              </a:lnSpc>
            </a:pPr>
            <a:r>
              <a:rPr lang="en-US" sz="2800" dirty="0" smtClean="0">
                <a:solidFill>
                  <a:srgbClr val="4D4D4D"/>
                </a:solidFill>
              </a:rPr>
              <a:t>Be the safety cops  </a:t>
            </a:r>
          </a:p>
          <a:p>
            <a:pPr eaLnBrk="1" hangingPunct="1">
              <a:lnSpc>
                <a:spcPct val="90000"/>
              </a:lnSpc>
              <a:buFontTx/>
              <a:buNone/>
            </a:pPr>
            <a:r>
              <a:rPr lang="en-US" sz="2800" dirty="0" smtClean="0">
                <a:solidFill>
                  <a:srgbClr val="4D4D4D"/>
                </a:solidFill>
              </a:rPr>
              <a:t>	(risks vs. rules)</a:t>
            </a:r>
          </a:p>
          <a:p>
            <a:pPr eaLnBrk="1" hangingPunct="1">
              <a:lnSpc>
                <a:spcPct val="90000"/>
              </a:lnSpc>
            </a:pPr>
            <a:r>
              <a:rPr lang="en-US" sz="2800" dirty="0" smtClean="0">
                <a:solidFill>
                  <a:srgbClr val="4D4D4D"/>
                </a:solidFill>
              </a:rPr>
              <a:t>Watch a whole task or job</a:t>
            </a:r>
          </a:p>
          <a:p>
            <a:pPr eaLnBrk="1" hangingPunct="1">
              <a:lnSpc>
                <a:spcPct val="90000"/>
              </a:lnSpc>
            </a:pPr>
            <a:r>
              <a:rPr lang="en-US" sz="2800" dirty="0" smtClean="0">
                <a:solidFill>
                  <a:srgbClr val="4D4D4D"/>
                </a:solidFill>
              </a:rPr>
              <a:t>Force people to change</a:t>
            </a:r>
          </a:p>
          <a:p>
            <a:pPr eaLnBrk="1" hangingPunct="1">
              <a:lnSpc>
                <a:spcPct val="90000"/>
              </a:lnSpc>
            </a:pPr>
            <a:r>
              <a:rPr lang="en-US" sz="2800" dirty="0" smtClean="0">
                <a:solidFill>
                  <a:srgbClr val="4D4D4D"/>
                </a:solidFill>
              </a:rPr>
              <a:t>Turn people in for discipline</a:t>
            </a:r>
          </a:p>
          <a:p>
            <a:pPr eaLnBrk="1" hangingPunct="1">
              <a:lnSpc>
                <a:spcPct val="90000"/>
              </a:lnSpc>
            </a:pPr>
            <a:r>
              <a:rPr lang="en-US" sz="2800" dirty="0" smtClean="0">
                <a:solidFill>
                  <a:srgbClr val="4D4D4D"/>
                </a:solidFill>
              </a:rPr>
              <a:t>Identify conditions that don’t directly impact critical behaviors</a:t>
            </a:r>
          </a:p>
        </p:txBody>
      </p:sp>
      <p:sp>
        <p:nvSpPr>
          <p:cNvPr id="58375" name="AutoShape 7"/>
          <p:cNvSpPr>
            <a:spLocks noChangeArrowheads="1"/>
          </p:cNvSpPr>
          <p:nvPr/>
        </p:nvSpPr>
        <p:spPr bwMode="auto">
          <a:xfrm>
            <a:off x="5867400" y="2101533"/>
            <a:ext cx="2362200" cy="2438400"/>
          </a:xfrm>
          <a:custGeom>
            <a:avLst/>
            <a:gdLst>
              <a:gd name="T0" fmla="*/ 1714500 w 21600"/>
              <a:gd name="T1" fmla="*/ 0 h 21600"/>
              <a:gd name="T2" fmla="*/ 502126 w 21600"/>
              <a:gd name="T3" fmla="*/ 502126 h 21600"/>
              <a:gd name="T4" fmla="*/ 0 w 21600"/>
              <a:gd name="T5" fmla="*/ 1714500 h 21600"/>
              <a:gd name="T6" fmla="*/ 502126 w 21600"/>
              <a:gd name="T7" fmla="*/ 2926874 h 21600"/>
              <a:gd name="T8" fmla="*/ 1714500 w 21600"/>
              <a:gd name="T9" fmla="*/ 3429000 h 21600"/>
              <a:gd name="T10" fmla="*/ 2926874 w 21600"/>
              <a:gd name="T11" fmla="*/ 2926874 h 21600"/>
              <a:gd name="T12" fmla="*/ 3429000 w 21600"/>
              <a:gd name="T13" fmla="*/ 1714500 h 21600"/>
              <a:gd name="T14" fmla="*/ 2926874 w 21600"/>
              <a:gd name="T15" fmla="*/ 50212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70195"/>
            </a:srgbClr>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36339055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2013 Corp template">
      <a:dk1>
        <a:sysClr val="windowText" lastClr="000000"/>
      </a:dk1>
      <a:lt1>
        <a:sysClr val="window" lastClr="FFFFFF"/>
      </a:lt1>
      <a:dk2>
        <a:srgbClr val="53565A"/>
      </a:dk2>
      <a:lt2>
        <a:srgbClr val="D0D3D4"/>
      </a:lt2>
      <a:accent1>
        <a:srgbClr val="2F7FE2"/>
      </a:accent1>
      <a:accent2>
        <a:srgbClr val="FF8200"/>
      </a:accent2>
      <a:accent3>
        <a:srgbClr val="3E4827"/>
      </a:accent3>
      <a:accent4>
        <a:srgbClr val="FFC845"/>
      </a:accent4>
      <a:accent5>
        <a:srgbClr val="572C5F"/>
      </a:accent5>
      <a:accent6>
        <a:srgbClr val="00677F"/>
      </a:accent6>
      <a:hlink>
        <a:srgbClr val="0095C8"/>
      </a:hlink>
      <a:folHlink>
        <a:srgbClr val="307F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2013 Corp template">
      <a:dk1>
        <a:sysClr val="windowText" lastClr="000000"/>
      </a:dk1>
      <a:lt1>
        <a:sysClr val="window" lastClr="FFFFFF"/>
      </a:lt1>
      <a:dk2>
        <a:srgbClr val="53565A"/>
      </a:dk2>
      <a:lt2>
        <a:srgbClr val="D0D3D4"/>
      </a:lt2>
      <a:accent1>
        <a:srgbClr val="2F7FE2"/>
      </a:accent1>
      <a:accent2>
        <a:srgbClr val="FF8200"/>
      </a:accent2>
      <a:accent3>
        <a:srgbClr val="3E4827"/>
      </a:accent3>
      <a:accent4>
        <a:srgbClr val="FFC845"/>
      </a:accent4>
      <a:accent5>
        <a:srgbClr val="572C5F"/>
      </a:accent5>
      <a:accent6>
        <a:srgbClr val="00677F"/>
      </a:accent6>
      <a:hlink>
        <a:srgbClr val="0095C8"/>
      </a:hlink>
      <a:folHlink>
        <a:srgbClr val="307F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1717</Words>
  <Application>Microsoft Office PowerPoint</Application>
  <PresentationFormat>On-screen Show (4:3)</PresentationFormat>
  <Paragraphs>147</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How to Complete a High Quality PBS  Observation</vt:lpstr>
      <vt:lpstr>Slide 2</vt:lpstr>
      <vt:lpstr>The AWARE Process</vt:lpstr>
      <vt:lpstr>Announce</vt:lpstr>
      <vt:lpstr>Watch</vt:lpstr>
      <vt:lpstr>Ask</vt:lpstr>
      <vt:lpstr>Reinforce</vt:lpstr>
      <vt:lpstr>Express Concern</vt:lpstr>
      <vt:lpstr>NOT an Observer’s Job</vt:lpstr>
      <vt:lpstr>Rules for Observations</vt:lpstr>
      <vt:lpstr>What If…?</vt:lpstr>
    </vt:vector>
  </TitlesOfParts>
  <Company>The Timken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chrisci</dc:creator>
  <cp:lastModifiedBy>moneypes</cp:lastModifiedBy>
  <cp:revision>243</cp:revision>
  <dcterms:created xsi:type="dcterms:W3CDTF">2012-10-25T18:35:52Z</dcterms:created>
  <dcterms:modified xsi:type="dcterms:W3CDTF">2017-05-23T14:38:36Z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202372</vt:lpwstr>
  </property>
  <property fmtid="{D5CDD505-2E9C-101B-9397-08002B2CF9AE}" pid="3" name="NXPowerLiteSettings">
    <vt:lpwstr>F7000400038000</vt:lpwstr>
  </property>
  <property fmtid="{D5CDD505-2E9C-101B-9397-08002B2CF9AE}" pid="4" name="NXPowerLiteVersion">
    <vt:lpwstr>D5.0.6</vt:lpwstr>
  </property>
</Properties>
</file>