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eeman, Alan" initials="FA" lastIdx="1" clrIdx="0">
    <p:extLst>
      <p:ext uri="{19B8F6BF-5375-455C-9EA6-DF929625EA0E}">
        <p15:presenceInfo xmlns:p15="http://schemas.microsoft.com/office/powerpoint/2012/main" userId="S-1-5-21-117609710-436374069-1202660629-111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7-26T12:19:39.266" idx="1">
    <p:pos x="10" y="10"/>
    <p:text/>
    <p:extLst>
      <p:ext uri="{C676402C-5697-4E1C-873F-D02D1690AC5C}">
        <p15:threadingInfo xmlns:p15="http://schemas.microsoft.com/office/powerpoint/2012/main" timeZoneBias="24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6/26/2024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f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f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Deescalating Problems in the Workplace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City Of Mount Airy</a:t>
            </a:r>
          </a:p>
        </p:txBody>
      </p:sp>
    </p:spTree>
    <p:extLst>
      <p:ext uri="{BB962C8B-B14F-4D97-AF65-F5344CB8AC3E}">
        <p14:creationId xmlns:p14="http://schemas.microsoft.com/office/powerpoint/2010/main" val="3298961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Express Regret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Express regret even if you are not the cause of the problem.</a:t>
            </a:r>
          </a:p>
          <a:p>
            <a:endParaRPr lang="en-US" dirty="0"/>
          </a:p>
          <a:p>
            <a:r>
              <a:rPr lang="en-US" dirty="0"/>
              <a:t>When said sincerely, the words, </a:t>
            </a:r>
            <a:r>
              <a:rPr lang="en-US" dirty="0">
                <a:solidFill>
                  <a:srgbClr val="00B0F0"/>
                </a:solidFill>
              </a:rPr>
              <a:t>“I’m sorry” </a:t>
            </a:r>
            <a:r>
              <a:rPr lang="en-US" dirty="0"/>
              <a:t>has been shown to remove as much as 95% of most people’s anger.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“I’m sorry this has happened to you, let me see if I can help you”</a:t>
            </a:r>
          </a:p>
          <a:p>
            <a:pPr marL="0" indent="0">
              <a:buNone/>
            </a:pPr>
            <a:r>
              <a:rPr lang="en-US" dirty="0"/>
              <a:t>“I can see why you are upset” </a:t>
            </a:r>
          </a:p>
          <a:p>
            <a:pPr marL="0" indent="0">
              <a:buNone/>
            </a:pPr>
            <a:r>
              <a:rPr lang="en-US" dirty="0"/>
              <a:t>“I will work with you to get this resolved.”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5525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 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8262" y="2081568"/>
            <a:ext cx="6434051" cy="4046858"/>
          </a:xfrm>
        </p:spPr>
      </p:pic>
    </p:spTree>
    <p:extLst>
      <p:ext uri="{BB962C8B-B14F-4D97-AF65-F5344CB8AC3E}">
        <p14:creationId xmlns:p14="http://schemas.microsoft.com/office/powerpoint/2010/main" val="2635682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Empathize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Empathize with the person’s concerns.</a:t>
            </a:r>
          </a:p>
          <a:p>
            <a:r>
              <a:rPr lang="en-US" dirty="0"/>
              <a:t>Put yourself in their shoes.</a:t>
            </a:r>
          </a:p>
          <a:p>
            <a:r>
              <a:rPr lang="en-US" dirty="0"/>
              <a:t>Affirm their anger/concerns. This shows you recognize it and your willingness to respond.</a:t>
            </a:r>
          </a:p>
          <a:p>
            <a:r>
              <a:rPr lang="en-US" dirty="0"/>
              <a:t>Rejection or dismissing their anger usually makes things worse.</a:t>
            </a:r>
          </a:p>
          <a:p>
            <a:r>
              <a:rPr lang="en-US" dirty="0"/>
              <a:t>Bad responses;</a:t>
            </a:r>
          </a:p>
          <a:p>
            <a:pPr lvl="1"/>
            <a:r>
              <a:rPr lang="en-US" dirty="0"/>
              <a:t>“Stop complaining, You are just lucky to have a job” or “I don’t care”, “It’s not my job” or  “I can’t do anything for you”</a:t>
            </a:r>
          </a:p>
          <a:p>
            <a:pPr lvl="1"/>
            <a:r>
              <a:rPr lang="en-US" dirty="0"/>
              <a:t>Remember you can always do something. Make a call, direct them to someone who can give them an answer.</a:t>
            </a:r>
          </a:p>
        </p:txBody>
      </p:sp>
    </p:spTree>
    <p:extLst>
      <p:ext uri="{BB962C8B-B14F-4D97-AF65-F5344CB8AC3E}">
        <p14:creationId xmlns:p14="http://schemas.microsoft.com/office/powerpoint/2010/main" val="34159640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9870" y="2809702"/>
            <a:ext cx="5870016" cy="3057694"/>
          </a:xfrm>
        </p:spPr>
      </p:pic>
    </p:spTree>
    <p:extLst>
      <p:ext uri="{BB962C8B-B14F-4D97-AF65-F5344CB8AC3E}">
        <p14:creationId xmlns:p14="http://schemas.microsoft.com/office/powerpoint/2010/main" val="37999167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/>
              <a:t>Focus on the solution, not the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Pursue the root of the issue to find a solution.</a:t>
            </a:r>
          </a:p>
          <a:p>
            <a:r>
              <a:rPr lang="en-US" dirty="0"/>
              <a:t>Clarify and break down the problem to get to solution.</a:t>
            </a:r>
          </a:p>
          <a:p>
            <a:r>
              <a:rPr lang="en-US" dirty="0"/>
              <a:t>Give and request specific feedback so you can understand why the other party is unhappy. </a:t>
            </a:r>
          </a:p>
          <a:p>
            <a:r>
              <a:rPr lang="en-US" dirty="0"/>
              <a:t>Once you find the root, focus on finding a solution. </a:t>
            </a:r>
          </a:p>
          <a:p>
            <a:r>
              <a:rPr lang="en-US" dirty="0"/>
              <a:t>By doing so you are more likely to respond in a way that is more professional and helpful.</a:t>
            </a:r>
          </a:p>
          <a:p>
            <a:r>
              <a:rPr lang="en-US" dirty="0"/>
              <a:t>Responses: “So, let me get this right” , “Let me see if I got this correct”, I’ll do what ever I can to help you”.</a:t>
            </a:r>
          </a:p>
        </p:txBody>
      </p:sp>
    </p:spTree>
    <p:extLst>
      <p:ext uri="{BB962C8B-B14F-4D97-AF65-F5344CB8AC3E}">
        <p14:creationId xmlns:p14="http://schemas.microsoft.com/office/powerpoint/2010/main" val="25410640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0444" y="2200114"/>
            <a:ext cx="6234545" cy="3652046"/>
          </a:xfrm>
        </p:spPr>
      </p:pic>
      <p:sp>
        <p:nvSpPr>
          <p:cNvPr id="5" name="TextBox 4"/>
          <p:cNvSpPr txBox="1"/>
          <p:nvPr/>
        </p:nvSpPr>
        <p:spPr>
          <a:xfrm>
            <a:off x="6276109" y="2477193"/>
            <a:ext cx="23857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</a:rPr>
              <a:t>ANGER</a:t>
            </a:r>
          </a:p>
        </p:txBody>
      </p:sp>
    </p:spTree>
    <p:extLst>
      <p:ext uri="{BB962C8B-B14F-4D97-AF65-F5344CB8AC3E}">
        <p14:creationId xmlns:p14="http://schemas.microsoft.com/office/powerpoint/2010/main" val="7571330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aNGER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Anger does not disappear if we refuse to deal with it. </a:t>
            </a:r>
          </a:p>
          <a:p>
            <a:r>
              <a:rPr lang="en-US" dirty="0">
                <a:solidFill>
                  <a:srgbClr val="00B0F0"/>
                </a:solidFill>
              </a:rPr>
              <a:t>However, no employee is expected to put up with vulgarity and/or threats.</a:t>
            </a:r>
          </a:p>
          <a:p>
            <a:r>
              <a:rPr lang="en-US" dirty="0"/>
              <a:t>Individuals should be told you understand their frustrations and are willing to help, BUT </a:t>
            </a:r>
            <a:r>
              <a:rPr lang="en-US" u="sng" dirty="0">
                <a:solidFill>
                  <a:srgbClr val="00B0F0"/>
                </a:solidFill>
              </a:rPr>
              <a:t>you will not tolerate offensive language and threats</a:t>
            </a:r>
            <a:r>
              <a:rPr lang="en-US" dirty="0">
                <a:solidFill>
                  <a:srgbClr val="00B0F0"/>
                </a:solidFill>
              </a:rPr>
              <a:t>. </a:t>
            </a:r>
          </a:p>
          <a:p>
            <a:r>
              <a:rPr lang="en-US" dirty="0"/>
              <a:t>If the vulgarity or threats continue, hang up or walk away. </a:t>
            </a:r>
          </a:p>
          <a:p>
            <a:pPr lvl="1"/>
            <a:r>
              <a:rPr lang="en-US" dirty="0"/>
              <a:t>Notify your supervisor</a:t>
            </a:r>
          </a:p>
          <a:p>
            <a:pPr lvl="1"/>
            <a:r>
              <a:rPr lang="en-US" dirty="0"/>
              <a:t>Document the incident</a:t>
            </a:r>
          </a:p>
          <a:p>
            <a:pPr lvl="1"/>
            <a:r>
              <a:rPr lang="en-US" dirty="0"/>
              <a:t>Call the police department if physical threats are made to any of our employees.</a:t>
            </a:r>
          </a:p>
          <a:p>
            <a:pPr lvl="1"/>
            <a:r>
              <a:rPr lang="en-US" dirty="0"/>
              <a:t>Do not answer abusive questions. “Are you stupid” Is everyone where you work an @$$#*?”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2705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>
                <a:solidFill>
                  <a:schemeClr val="accent6">
                    <a:lumMod val="60000"/>
                    <a:lumOff val="40000"/>
                  </a:schemeClr>
                </a:solidFill>
                <a:latin typeface="Algerian" panose="04020705040A02060702" pitchFamily="82" charset="0"/>
              </a:rPr>
              <a:t>Treat other individuals like you want to be treated</a:t>
            </a:r>
          </a:p>
        </p:txBody>
      </p:sp>
    </p:spTree>
    <p:extLst>
      <p:ext uri="{BB962C8B-B14F-4D97-AF65-F5344CB8AC3E}">
        <p14:creationId xmlns:p14="http://schemas.microsoft.com/office/powerpoint/2010/main" val="28518196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Positive work environment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important to be polite and maintain a positive work environment.</a:t>
            </a:r>
          </a:p>
          <a:p>
            <a:r>
              <a:rPr lang="en-US" dirty="0">
                <a:solidFill>
                  <a:srgbClr val="00B050"/>
                </a:solidFill>
              </a:rPr>
              <a:t>Treat people like you would like to be treated</a:t>
            </a:r>
            <a:r>
              <a:rPr lang="en-US" dirty="0"/>
              <a:t>.</a:t>
            </a:r>
          </a:p>
          <a:p>
            <a:r>
              <a:rPr lang="en-US" dirty="0"/>
              <a:t>Avoid gossip and discussing personal issues not directly related to work.</a:t>
            </a:r>
          </a:p>
          <a:p>
            <a:r>
              <a:rPr lang="en-US" dirty="0"/>
              <a:t>Be aware of your resources for back up.</a:t>
            </a:r>
          </a:p>
          <a:p>
            <a:pPr lvl="1"/>
            <a:r>
              <a:rPr lang="en-US" dirty="0"/>
              <a:t>Supervisor</a:t>
            </a:r>
          </a:p>
          <a:p>
            <a:pPr lvl="1"/>
            <a:r>
              <a:rPr lang="en-US" dirty="0"/>
              <a:t>Department Head</a:t>
            </a:r>
          </a:p>
          <a:p>
            <a:pPr lvl="1"/>
            <a:r>
              <a:rPr lang="en-US" dirty="0"/>
              <a:t>HR Director</a:t>
            </a:r>
          </a:p>
          <a:p>
            <a:pPr lvl="1"/>
            <a:r>
              <a:rPr lang="en-US" dirty="0"/>
              <a:t>Police Department (</a:t>
            </a:r>
            <a:r>
              <a:rPr lang="en-US" dirty="0">
                <a:solidFill>
                  <a:srgbClr val="FF0000"/>
                </a:solidFill>
              </a:rPr>
              <a:t>Panic Alarm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Safety Coordinator</a:t>
            </a:r>
          </a:p>
          <a:p>
            <a:pPr lvl="1"/>
            <a:r>
              <a:rPr lang="en-US" dirty="0"/>
              <a:t>Other team members</a:t>
            </a:r>
          </a:p>
        </p:txBody>
      </p:sp>
    </p:spTree>
    <p:extLst>
      <p:ext uri="{BB962C8B-B14F-4D97-AF65-F5344CB8AC3E}">
        <p14:creationId xmlns:p14="http://schemas.microsoft.com/office/powerpoint/2010/main" val="4190467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City of Mount Airy recognizes that there will be times when our employees will have to deal with upset and even irate Individuals. </a:t>
            </a:r>
          </a:p>
          <a:p>
            <a:r>
              <a:rPr lang="en-US" dirty="0"/>
              <a:t>This Includes confrontations with our coworkers.</a:t>
            </a:r>
          </a:p>
          <a:p>
            <a:r>
              <a:rPr lang="en-US" dirty="0"/>
              <a:t>Knowing how to deescalate a situation is crucial before the situation festers to a more critical state.</a:t>
            </a:r>
          </a:p>
          <a:p>
            <a:r>
              <a:rPr lang="en-US" dirty="0"/>
              <a:t>This presentation will present techniques for dealing with verbally aggressive individuals. </a:t>
            </a:r>
          </a:p>
        </p:txBody>
      </p:sp>
    </p:spTree>
    <p:extLst>
      <p:ext uri="{BB962C8B-B14F-4D97-AF65-F5344CB8AC3E}">
        <p14:creationId xmlns:p14="http://schemas.microsoft.com/office/powerpoint/2010/main" val="4028717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 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2535382"/>
            <a:ext cx="5957455" cy="3092334"/>
          </a:xfrm>
        </p:spPr>
      </p:pic>
    </p:spTree>
    <p:extLst>
      <p:ext uri="{BB962C8B-B14F-4D97-AF65-F5344CB8AC3E}">
        <p14:creationId xmlns:p14="http://schemas.microsoft.com/office/powerpoint/2010/main" val="2363616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Stay Calm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not possible to reason or problem solve with a person who is enraged.</a:t>
            </a:r>
          </a:p>
          <a:p>
            <a:r>
              <a:rPr lang="en-US" dirty="0"/>
              <a:t>THIS INCLUDES YOU.</a:t>
            </a:r>
          </a:p>
          <a:p>
            <a:r>
              <a:rPr lang="en-US" dirty="0"/>
              <a:t>Effective Communication skills are the key to resolving and deescalating a situation.</a:t>
            </a:r>
          </a:p>
          <a:p>
            <a:r>
              <a:rPr lang="en-US" dirty="0"/>
              <a:t>A persons anger is usually misdirected towards you.</a:t>
            </a:r>
          </a:p>
          <a:p>
            <a:pPr lvl="1"/>
            <a:r>
              <a:rPr lang="en-US" dirty="0"/>
              <a:t>Water turned off</a:t>
            </a:r>
          </a:p>
          <a:p>
            <a:pPr lvl="1"/>
            <a:r>
              <a:rPr lang="en-US" dirty="0"/>
              <a:t>Didn’t get a permit</a:t>
            </a:r>
          </a:p>
          <a:p>
            <a:pPr lvl="1"/>
            <a:r>
              <a:rPr lang="en-US" dirty="0"/>
              <a:t>Didn’t get hired or was fired</a:t>
            </a:r>
          </a:p>
          <a:p>
            <a:pPr marL="0" indent="0">
              <a:buNone/>
            </a:pPr>
            <a:r>
              <a:rPr lang="en-US" dirty="0"/>
              <a:t>Individuals want a sounding board to vent frustrations.</a:t>
            </a:r>
          </a:p>
        </p:txBody>
      </p:sp>
    </p:spTree>
    <p:extLst>
      <p:ext uri="{BB962C8B-B14F-4D97-AF65-F5344CB8AC3E}">
        <p14:creationId xmlns:p14="http://schemas.microsoft.com/office/powerpoint/2010/main" val="1127251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5302" y="2493818"/>
            <a:ext cx="6325985" cy="3441469"/>
          </a:xfrm>
        </p:spPr>
      </p:pic>
    </p:spTree>
    <p:extLst>
      <p:ext uri="{BB962C8B-B14F-4D97-AF65-F5344CB8AC3E}">
        <p14:creationId xmlns:p14="http://schemas.microsoft.com/office/powerpoint/2010/main" val="2518589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Listen Carefully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227811"/>
            <a:ext cx="10820400" cy="4024125"/>
          </a:xfrm>
        </p:spPr>
        <p:txBody>
          <a:bodyPr/>
          <a:lstStyle/>
          <a:p>
            <a:r>
              <a:rPr lang="en-US" dirty="0"/>
              <a:t>Listen carefully to </a:t>
            </a:r>
            <a:r>
              <a:rPr lang="en-US"/>
              <a:t>the individual.</a:t>
            </a:r>
            <a:endParaRPr lang="en-US" dirty="0"/>
          </a:p>
          <a:p>
            <a:r>
              <a:rPr lang="en-US" dirty="0"/>
              <a:t>Active Listening requires a lot of effort and cannot be accomplished when we are distracted. </a:t>
            </a:r>
          </a:p>
          <a:p>
            <a:r>
              <a:rPr lang="en-US" dirty="0"/>
              <a:t>Failure to devote attention can make the individual fell like you are disinterested in their needs or problems.</a:t>
            </a:r>
          </a:p>
          <a:p>
            <a:r>
              <a:rPr lang="en-US" dirty="0"/>
              <a:t>This can escalate the individual’s anger.  (Hand Shake)</a:t>
            </a:r>
          </a:p>
        </p:txBody>
      </p:sp>
    </p:spTree>
    <p:extLst>
      <p:ext uri="{BB962C8B-B14F-4D97-AF65-F5344CB8AC3E}">
        <p14:creationId xmlns:p14="http://schemas.microsoft.com/office/powerpoint/2010/main" val="2449665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en-US" sz="7200" dirty="0">
                <a:latin typeface="Freestyle Script" panose="030804020302050B0404" pitchFamily="66" charset="0"/>
              </a:rPr>
              <a:t>SPEAK CALMLY</a:t>
            </a:r>
          </a:p>
        </p:txBody>
      </p:sp>
    </p:spTree>
    <p:extLst>
      <p:ext uri="{BB962C8B-B14F-4D97-AF65-F5344CB8AC3E}">
        <p14:creationId xmlns:p14="http://schemas.microsoft.com/office/powerpoint/2010/main" val="27275013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Speak calmly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Your conversation should be at an average volume.</a:t>
            </a:r>
          </a:p>
          <a:p>
            <a:r>
              <a:rPr lang="en-US" dirty="0"/>
              <a:t>Keep your frustrations in check.</a:t>
            </a:r>
          </a:p>
          <a:p>
            <a:r>
              <a:rPr lang="en-US" dirty="0"/>
              <a:t>Avoid Yelling and screaming. Once started it is difficult to tone it down.</a:t>
            </a:r>
          </a:p>
          <a:p>
            <a:r>
              <a:rPr lang="en-US" dirty="0"/>
              <a:t>Do not argue or try to convince.</a:t>
            </a:r>
          </a:p>
          <a:p>
            <a:r>
              <a:rPr lang="en-US" dirty="0"/>
              <a:t>Don’t be defensive, judgmental or condescending. </a:t>
            </a:r>
          </a:p>
          <a:p>
            <a:r>
              <a:rPr lang="en-US" dirty="0"/>
              <a:t>It takes 2 to argue. Remove one of the factors and you don’t have an argument. </a:t>
            </a:r>
          </a:p>
          <a:p>
            <a:r>
              <a:rPr lang="en-US" dirty="0"/>
              <a:t> Complaints can normally be solved.</a:t>
            </a:r>
          </a:p>
        </p:txBody>
      </p:sp>
    </p:spTree>
    <p:extLst>
      <p:ext uri="{BB962C8B-B14F-4D97-AF65-F5344CB8AC3E}">
        <p14:creationId xmlns:p14="http://schemas.microsoft.com/office/powerpoint/2010/main" val="3212874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sz="3600" dirty="0"/>
              <a:t>EXPRESS</a:t>
            </a:r>
            <a:r>
              <a:rPr lang="en-US" dirty="0"/>
              <a:t> 	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216" y="2628899"/>
            <a:ext cx="4244772" cy="2732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229061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259</TotalTime>
  <Words>736</Words>
  <Application>Microsoft Office PowerPoint</Application>
  <PresentationFormat>Widescreen</PresentationFormat>
  <Paragraphs>86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Algerian</vt:lpstr>
      <vt:lpstr>Arial</vt:lpstr>
      <vt:lpstr>Century Gothic</vt:lpstr>
      <vt:lpstr>Freestyle Script</vt:lpstr>
      <vt:lpstr>Vapor Trail</vt:lpstr>
      <vt:lpstr>Deescalating Problems in the Workplace</vt:lpstr>
      <vt:lpstr>Introduction</vt:lpstr>
      <vt:lpstr> </vt:lpstr>
      <vt:lpstr>Stay Calm</vt:lpstr>
      <vt:lpstr>PowerPoint Presentation</vt:lpstr>
      <vt:lpstr>Listen Carefully</vt:lpstr>
      <vt:lpstr>PowerPoint Presentation</vt:lpstr>
      <vt:lpstr>Speak calmly</vt:lpstr>
      <vt:lpstr>PowerPoint Presentation</vt:lpstr>
      <vt:lpstr>Express Regret</vt:lpstr>
      <vt:lpstr> </vt:lpstr>
      <vt:lpstr>Empathize</vt:lpstr>
      <vt:lpstr>PowerPoint Presentation</vt:lpstr>
      <vt:lpstr>Focus on the solution, not the problem</vt:lpstr>
      <vt:lpstr>PowerPoint Presentation</vt:lpstr>
      <vt:lpstr>aNGER</vt:lpstr>
      <vt:lpstr>PowerPoint Presentation</vt:lpstr>
      <vt:lpstr>Positive work environment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Deescalating Problems in the Workplace</dc:title>
  <dc:creator>Freeman, Alan</dc:creator>
  <cp:lastModifiedBy>Freeman, Alan</cp:lastModifiedBy>
  <cp:revision>32</cp:revision>
  <dcterms:created xsi:type="dcterms:W3CDTF">2023-07-19T15:36:25Z</dcterms:created>
  <dcterms:modified xsi:type="dcterms:W3CDTF">2024-06-26T18:42:39Z</dcterms:modified>
</cp:coreProperties>
</file>